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5.xml" ContentType="application/vnd.openxmlformats-officedocument.theme+xml"/>
  <Override PartName="/ppt/tags/tag8.xml" ContentType="application/vnd.openxmlformats-officedocument.presentationml.tags+xml"/>
  <Override PartName="/ppt/slideLayouts/slideLayout111.xml" ContentType="application/vnd.openxmlformats-officedocument.presentationml.slideLayout+xml"/>
  <Override PartName="/ppt/theme/theme6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3" r:id="rId2"/>
    <p:sldMasterId id="2147483726" r:id="rId3"/>
    <p:sldMasterId id="2147483752" r:id="rId4"/>
    <p:sldMasterId id="2147483775" r:id="rId5"/>
    <p:sldMasterId id="2147483808" r:id="rId6"/>
    <p:sldMasterId id="2147483839" r:id="rId7"/>
  </p:sldMasterIdLst>
  <p:notesMasterIdLst>
    <p:notesMasterId r:id="rId40"/>
  </p:notesMasterIdLst>
  <p:handoutMasterIdLst>
    <p:handoutMasterId r:id="rId41"/>
  </p:handoutMasterIdLst>
  <p:sldIdLst>
    <p:sldId id="256" r:id="rId8"/>
    <p:sldId id="4419" r:id="rId9"/>
    <p:sldId id="2138" r:id="rId10"/>
    <p:sldId id="264" r:id="rId11"/>
    <p:sldId id="4395" r:id="rId12"/>
    <p:sldId id="4398" r:id="rId13"/>
    <p:sldId id="4396" r:id="rId14"/>
    <p:sldId id="4397" r:id="rId15"/>
    <p:sldId id="4399" r:id="rId16"/>
    <p:sldId id="4400" r:id="rId17"/>
    <p:sldId id="4401" r:id="rId18"/>
    <p:sldId id="633" r:id="rId19"/>
    <p:sldId id="4406" r:id="rId20"/>
    <p:sldId id="4408" r:id="rId21"/>
    <p:sldId id="4412" r:id="rId22"/>
    <p:sldId id="4384" r:id="rId23"/>
    <p:sldId id="1412" r:id="rId24"/>
    <p:sldId id="1902" r:id="rId25"/>
    <p:sldId id="4378" r:id="rId26"/>
    <p:sldId id="4417" r:id="rId27"/>
    <p:sldId id="4407" r:id="rId28"/>
    <p:sldId id="4421" r:id="rId29"/>
    <p:sldId id="4416" r:id="rId30"/>
    <p:sldId id="1421" r:id="rId31"/>
    <p:sldId id="1420" r:id="rId32"/>
    <p:sldId id="4386" r:id="rId33"/>
    <p:sldId id="1445" r:id="rId34"/>
    <p:sldId id="1418" r:id="rId35"/>
    <p:sldId id="4393" r:id="rId36"/>
    <p:sldId id="4394" r:id="rId37"/>
    <p:sldId id="4388" r:id="rId38"/>
    <p:sldId id="438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B23149B4-7A18-4DA1-8B2D-F03C9D680E51}">
          <p14:sldIdLst>
            <p14:sldId id="256"/>
            <p14:sldId id="4419"/>
            <p14:sldId id="2138"/>
            <p14:sldId id="264"/>
          </p14:sldIdLst>
        </p14:section>
        <p14:section name="Intro" id="{EF9A2ED1-6B56-4FF9-B087-0E833BE2BDA7}">
          <p14:sldIdLst>
            <p14:sldId id="4395"/>
            <p14:sldId id="4398"/>
            <p14:sldId id="4396"/>
            <p14:sldId id="4397"/>
            <p14:sldId id="4399"/>
          </p14:sldIdLst>
        </p14:section>
        <p14:section name="Architecture" id="{0D8CF89A-1110-4AB0-884D-6B409F17D124}">
          <p14:sldIdLst>
            <p14:sldId id="4400"/>
            <p14:sldId id="4401"/>
            <p14:sldId id="633"/>
            <p14:sldId id="4406"/>
            <p14:sldId id="4408"/>
          </p14:sldIdLst>
        </p14:section>
        <p14:section name="Security Challenge" id="{2F8D2A6C-DCEC-4809-BFF3-CBFB17DB6CE2}">
          <p14:sldIdLst>
            <p14:sldId id="4412"/>
            <p14:sldId id="4384"/>
            <p14:sldId id="1412"/>
            <p14:sldId id="1902"/>
            <p14:sldId id="4378"/>
            <p14:sldId id="4417"/>
            <p14:sldId id="4407"/>
            <p14:sldId id="4421"/>
          </p14:sldIdLst>
        </p14:section>
        <p14:section name="Hybrid" id="{B3C9AAAE-3815-4FD1-8582-B1E3BD8986C7}">
          <p14:sldIdLst>
            <p14:sldId id="4416"/>
            <p14:sldId id="1421"/>
            <p14:sldId id="1420"/>
            <p14:sldId id="4386"/>
            <p14:sldId id="1445"/>
            <p14:sldId id="1418"/>
          </p14:sldIdLst>
        </p14:section>
        <p14:section name="Best Practive" id="{A221E260-CB4D-44F9-9787-16AA1D2A0240}">
          <p14:sldIdLst>
            <p14:sldId id="4393"/>
            <p14:sldId id="4394"/>
          </p14:sldIdLst>
        </p14:section>
        <p14:section name="Summary" id="{A48872D9-DEB4-49BC-B1B0-B71A550F2575}">
          <p14:sldIdLst>
            <p14:sldId id="4388"/>
          </p14:sldIdLst>
        </p14:section>
        <p14:section name="Thank You" id="{F035D514-6CB9-4E3A-A0E2-4992DF896B6F}">
          <p14:sldIdLst>
            <p14:sldId id="4389"/>
          </p14:sldIdLst>
        </p14:section>
        <p14:section name="THE END" id="{A0743FDC-4401-4D3A-96B6-C849EE735E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C6169"/>
    <a:srgbClr val="123E64"/>
    <a:srgbClr val="FF8641"/>
    <a:srgbClr val="149089"/>
    <a:srgbClr val="111111"/>
    <a:srgbClr val="CA0078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 autoAdjust="0"/>
    <p:restoredTop sz="67172" autoAdjust="0"/>
  </p:normalViewPr>
  <p:slideViewPr>
    <p:cSldViewPr snapToObjects="1">
      <p:cViewPr varScale="1">
        <p:scale>
          <a:sx n="90" d="100"/>
          <a:sy n="90" d="100"/>
        </p:scale>
        <p:origin x="1264" y="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CEA6AE-AF51-45F4-9FE6-F0B90796E09B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</dgm:pt>
    <dgm:pt modelId="{5B379E0A-8C1B-4EFF-9805-708DCBDE9106}">
      <dgm:prSet phldrT="[Text]" custT="1"/>
      <dgm:spPr/>
      <dgm:t>
        <a:bodyPr/>
        <a:lstStyle/>
        <a:p>
          <a:r>
            <a:rPr lang="en-US" sz="1400" dirty="0"/>
            <a:t>Navigate to “cloud discovery settings” under settings</a:t>
          </a:r>
        </a:p>
      </dgm:t>
    </dgm:pt>
    <dgm:pt modelId="{0588390A-01D5-49F4-91E4-0299E9CED730}" type="parTrans" cxnId="{79D954FA-5484-419F-BEBE-1C3B70241A65}">
      <dgm:prSet/>
      <dgm:spPr/>
      <dgm:t>
        <a:bodyPr/>
        <a:lstStyle/>
        <a:p>
          <a:endParaRPr lang="en-US" sz="2000"/>
        </a:p>
      </dgm:t>
    </dgm:pt>
    <dgm:pt modelId="{46160EE9-1393-4943-BD4E-04DE7CF83E18}" type="sibTrans" cxnId="{79D954FA-5484-419F-BEBE-1C3B70241A65}">
      <dgm:prSet custT="1"/>
      <dgm:spPr/>
      <dgm:t>
        <a:bodyPr/>
        <a:lstStyle/>
        <a:p>
          <a:endParaRPr lang="en-US" sz="2000"/>
        </a:p>
      </dgm:t>
    </dgm:pt>
    <dgm:pt modelId="{FA6F1712-7B18-4698-B6FB-0EECF50C8F89}">
      <dgm:prSet custT="1"/>
      <dgm:spPr/>
      <dgm:t>
        <a:bodyPr/>
        <a:lstStyle/>
        <a:p>
          <a:r>
            <a:rPr lang="en-US" sz="1600" dirty="0"/>
            <a:t>Choose “Upload logs automatically”</a:t>
          </a:r>
        </a:p>
      </dgm:t>
    </dgm:pt>
    <dgm:pt modelId="{0CC6F953-897B-476F-AA17-519EA8B32FA3}" type="parTrans" cxnId="{6D85CA25-1353-403A-A52D-A9D3F7D48514}">
      <dgm:prSet/>
      <dgm:spPr/>
      <dgm:t>
        <a:bodyPr/>
        <a:lstStyle/>
        <a:p>
          <a:endParaRPr lang="en-US" sz="2000"/>
        </a:p>
      </dgm:t>
    </dgm:pt>
    <dgm:pt modelId="{63177CA7-BA5B-4E40-BA56-103623DFA44A}" type="sibTrans" cxnId="{6D85CA25-1353-403A-A52D-A9D3F7D48514}">
      <dgm:prSet custT="1"/>
      <dgm:spPr/>
      <dgm:t>
        <a:bodyPr/>
        <a:lstStyle/>
        <a:p>
          <a:endParaRPr lang="en-US" sz="2000"/>
        </a:p>
      </dgm:t>
    </dgm:pt>
    <dgm:pt modelId="{6EF94C7F-30D6-4340-8AEC-89AA5B1374BF}">
      <dgm:prSet custT="1"/>
      <dgm:spPr/>
      <dgm:t>
        <a:bodyPr/>
        <a:lstStyle/>
        <a:p>
          <a:r>
            <a:rPr lang="en-US" sz="1800" dirty="0"/>
            <a:t>Create a data source.  </a:t>
          </a:r>
        </a:p>
      </dgm:t>
    </dgm:pt>
    <dgm:pt modelId="{3AFBC15C-0EF6-4A73-AC70-2ADE9BABDFFD}" type="parTrans" cxnId="{9F205AE8-0519-442A-B164-3B1C213320D7}">
      <dgm:prSet/>
      <dgm:spPr/>
      <dgm:t>
        <a:bodyPr/>
        <a:lstStyle/>
        <a:p>
          <a:endParaRPr lang="en-US" sz="2000"/>
        </a:p>
      </dgm:t>
    </dgm:pt>
    <dgm:pt modelId="{5198D2D6-15D0-4AFF-BC32-59476D14D553}" type="sibTrans" cxnId="{9F205AE8-0519-442A-B164-3B1C213320D7}">
      <dgm:prSet custT="1"/>
      <dgm:spPr/>
      <dgm:t>
        <a:bodyPr/>
        <a:lstStyle/>
        <a:p>
          <a:endParaRPr lang="en-US" sz="2000"/>
        </a:p>
      </dgm:t>
    </dgm:pt>
    <dgm:pt modelId="{620A7AC3-3768-4041-852D-BC386FB77FF8}">
      <dgm:prSet custT="1"/>
      <dgm:spPr/>
      <dgm:t>
        <a:bodyPr/>
        <a:lstStyle/>
        <a:p>
          <a:r>
            <a:rPr lang="en-US" sz="1600" dirty="0"/>
            <a:t>Create a log collector. </a:t>
          </a:r>
        </a:p>
      </dgm:t>
    </dgm:pt>
    <dgm:pt modelId="{01BD7572-5784-463B-BA2A-AA440C21D8E7}" type="parTrans" cxnId="{2F54C632-A791-40B6-AB3A-CA9B0847D841}">
      <dgm:prSet/>
      <dgm:spPr/>
      <dgm:t>
        <a:bodyPr/>
        <a:lstStyle/>
        <a:p>
          <a:endParaRPr lang="en-US" sz="2000"/>
        </a:p>
      </dgm:t>
    </dgm:pt>
    <dgm:pt modelId="{A28D36CC-A082-4800-A4A0-94C1058B5335}" type="sibTrans" cxnId="{2F54C632-A791-40B6-AB3A-CA9B0847D841}">
      <dgm:prSet custT="1"/>
      <dgm:spPr/>
      <dgm:t>
        <a:bodyPr/>
        <a:lstStyle/>
        <a:p>
          <a:endParaRPr lang="en-US" sz="2000"/>
        </a:p>
      </dgm:t>
    </dgm:pt>
    <dgm:pt modelId="{4B8C94F1-51F5-45C8-917B-AA09B0E1439E}">
      <dgm:prSet custT="1"/>
      <dgm:spPr/>
      <dgm:t>
        <a:bodyPr/>
        <a:lstStyle/>
        <a:p>
          <a:r>
            <a:rPr lang="en-US" sz="1200" dirty="0"/>
            <a:t>Configure the firewall/proxy to send logs to the specified port</a:t>
          </a:r>
        </a:p>
      </dgm:t>
    </dgm:pt>
    <dgm:pt modelId="{1126FD1D-CD2C-4F93-854B-8C0859453EDF}" type="parTrans" cxnId="{38AA1A19-1792-464C-84AC-EA1DBB81F87F}">
      <dgm:prSet/>
      <dgm:spPr/>
      <dgm:t>
        <a:bodyPr/>
        <a:lstStyle/>
        <a:p>
          <a:endParaRPr lang="en-US" sz="2000"/>
        </a:p>
      </dgm:t>
    </dgm:pt>
    <dgm:pt modelId="{8CB9BFD5-1D42-4798-B4D1-D349F5777E5C}" type="sibTrans" cxnId="{38AA1A19-1792-464C-84AC-EA1DBB81F87F}">
      <dgm:prSet custT="1"/>
      <dgm:spPr/>
      <dgm:t>
        <a:bodyPr/>
        <a:lstStyle/>
        <a:p>
          <a:endParaRPr lang="en-US" sz="2000"/>
        </a:p>
      </dgm:t>
    </dgm:pt>
    <dgm:pt modelId="{0962EB9E-D935-4150-A239-93134A304BB6}">
      <dgm:prSet custT="1"/>
      <dgm:spPr/>
      <dgm:t>
        <a:bodyPr/>
        <a:lstStyle/>
        <a:p>
          <a:r>
            <a:rPr lang="en-US" sz="1400" dirty="0"/>
            <a:t>Validate deployment by reviewing the governance log</a:t>
          </a:r>
        </a:p>
      </dgm:t>
    </dgm:pt>
    <dgm:pt modelId="{34F62A05-8F19-4C99-A772-7D76FC82B335}" type="parTrans" cxnId="{10EC93FE-4DE1-4A8C-A261-208CCE257F90}">
      <dgm:prSet/>
      <dgm:spPr/>
      <dgm:t>
        <a:bodyPr/>
        <a:lstStyle/>
        <a:p>
          <a:endParaRPr lang="en-US" sz="2000"/>
        </a:p>
      </dgm:t>
    </dgm:pt>
    <dgm:pt modelId="{0184F4DA-A5C7-47B1-9266-0F869A4058E5}" type="sibTrans" cxnId="{10EC93FE-4DE1-4A8C-A261-208CCE257F90}">
      <dgm:prSet/>
      <dgm:spPr/>
      <dgm:t>
        <a:bodyPr/>
        <a:lstStyle/>
        <a:p>
          <a:endParaRPr lang="en-US" sz="2000"/>
        </a:p>
      </dgm:t>
    </dgm:pt>
    <dgm:pt modelId="{835FC563-F4AD-4841-A611-365EA7A2F76D}">
      <dgm:prSet custT="1"/>
      <dgm:spPr/>
      <dgm:t>
        <a:bodyPr/>
        <a:lstStyle/>
        <a:p>
          <a:r>
            <a:rPr lang="en-US" sz="1400" dirty="0"/>
            <a:t>Download the log collector and run it.</a:t>
          </a:r>
        </a:p>
      </dgm:t>
    </dgm:pt>
    <dgm:pt modelId="{2B44EE51-B3B3-47F9-8076-505EDD2A567E}" type="parTrans" cxnId="{15376073-3E60-402B-9F6A-237935C1170F}">
      <dgm:prSet/>
      <dgm:spPr/>
      <dgm:t>
        <a:bodyPr/>
        <a:lstStyle/>
        <a:p>
          <a:endParaRPr lang="en-US" sz="2000"/>
        </a:p>
      </dgm:t>
    </dgm:pt>
    <dgm:pt modelId="{1876DA07-9DBC-43A9-9949-1BECDDC44507}" type="sibTrans" cxnId="{15376073-3E60-402B-9F6A-237935C1170F}">
      <dgm:prSet custT="1"/>
      <dgm:spPr/>
      <dgm:t>
        <a:bodyPr/>
        <a:lstStyle/>
        <a:p>
          <a:endParaRPr lang="en-US" sz="2000"/>
        </a:p>
      </dgm:t>
    </dgm:pt>
    <dgm:pt modelId="{E3EE6077-683A-4A49-93B0-868F20D62C9D}">
      <dgm:prSet custT="1"/>
      <dgm:spPr/>
      <dgm:t>
        <a:bodyPr/>
        <a:lstStyle/>
        <a:p>
          <a:r>
            <a:rPr lang="en-US" sz="1400" dirty="0"/>
            <a:t>Connect to the server via SSH</a:t>
          </a:r>
        </a:p>
      </dgm:t>
    </dgm:pt>
    <dgm:pt modelId="{F773F1FC-1DF6-457A-A769-60A5DA500D10}" type="parTrans" cxnId="{7C92396B-5508-4A5D-82A9-E5C570959820}">
      <dgm:prSet/>
      <dgm:spPr/>
      <dgm:t>
        <a:bodyPr/>
        <a:lstStyle/>
        <a:p>
          <a:endParaRPr lang="en-US" sz="2000"/>
        </a:p>
      </dgm:t>
    </dgm:pt>
    <dgm:pt modelId="{3EA08427-9CF9-49D2-9818-FCF4029EB5D8}" type="sibTrans" cxnId="{7C92396B-5508-4A5D-82A9-E5C570959820}">
      <dgm:prSet custT="1"/>
      <dgm:spPr/>
      <dgm:t>
        <a:bodyPr/>
        <a:lstStyle/>
        <a:p>
          <a:endParaRPr lang="en-US" sz="2000"/>
        </a:p>
      </dgm:t>
    </dgm:pt>
    <dgm:pt modelId="{1A75610C-1A99-473C-B9D8-D331D7961A8E}">
      <dgm:prSet custT="1"/>
      <dgm:spPr/>
      <dgm:t>
        <a:bodyPr/>
        <a:lstStyle/>
        <a:p>
          <a:r>
            <a:rPr lang="en-US" sz="1400" dirty="0"/>
            <a:t>Run the </a:t>
          </a:r>
          <a:r>
            <a:rPr lang="en-US" sz="1400" dirty="0" err="1"/>
            <a:t>collector_config</a:t>
          </a:r>
          <a:r>
            <a:rPr lang="en-US" sz="1400" dirty="0"/>
            <a:t> tool</a:t>
          </a:r>
        </a:p>
      </dgm:t>
    </dgm:pt>
    <dgm:pt modelId="{E57D1170-CF4B-4D18-A919-BC7E92559D24}" type="sibTrans" cxnId="{66320CB8-6E50-4DB5-B5A3-19CCEFF25CEF}">
      <dgm:prSet/>
      <dgm:spPr/>
      <dgm:t>
        <a:bodyPr/>
        <a:lstStyle/>
        <a:p>
          <a:endParaRPr lang="en-US"/>
        </a:p>
      </dgm:t>
    </dgm:pt>
    <dgm:pt modelId="{7D592563-E255-40EA-8B11-F3AFC8B41ACF}" type="parTrans" cxnId="{66320CB8-6E50-4DB5-B5A3-19CCEFF25CEF}">
      <dgm:prSet/>
      <dgm:spPr/>
      <dgm:t>
        <a:bodyPr/>
        <a:lstStyle/>
        <a:p>
          <a:endParaRPr lang="en-US"/>
        </a:p>
      </dgm:t>
    </dgm:pt>
    <dgm:pt modelId="{DDCCFDD4-F3AF-46B0-B7FE-F14DC307F7AC}" type="pres">
      <dgm:prSet presAssocID="{53CEA6AE-AF51-45F4-9FE6-F0B90796E09B}" presName="Name0" presStyleCnt="0">
        <dgm:presLayoutVars>
          <dgm:dir/>
          <dgm:resizeHandles val="exact"/>
        </dgm:presLayoutVars>
      </dgm:prSet>
      <dgm:spPr/>
    </dgm:pt>
    <dgm:pt modelId="{B5507815-B683-4CF2-B556-7B2C6673CBFD}" type="pres">
      <dgm:prSet presAssocID="{5B379E0A-8C1B-4EFF-9805-708DCBDE9106}" presName="node" presStyleLbl="node1" presStyleIdx="0" presStyleCnt="9">
        <dgm:presLayoutVars>
          <dgm:bulletEnabled val="1"/>
        </dgm:presLayoutVars>
      </dgm:prSet>
      <dgm:spPr/>
    </dgm:pt>
    <dgm:pt modelId="{C259D31D-7559-410A-A3A4-0CE85F2E3EF9}" type="pres">
      <dgm:prSet presAssocID="{46160EE9-1393-4943-BD4E-04DE7CF83E18}" presName="sibTrans" presStyleLbl="sibTrans1D1" presStyleIdx="0" presStyleCnt="8"/>
      <dgm:spPr/>
    </dgm:pt>
    <dgm:pt modelId="{D86F42A5-92E6-4547-9DBF-2A3BC11D2D26}" type="pres">
      <dgm:prSet presAssocID="{46160EE9-1393-4943-BD4E-04DE7CF83E18}" presName="connectorText" presStyleLbl="sibTrans1D1" presStyleIdx="0" presStyleCnt="8"/>
      <dgm:spPr/>
    </dgm:pt>
    <dgm:pt modelId="{9287BE26-9CB1-47FD-AC8D-6C878990B317}" type="pres">
      <dgm:prSet presAssocID="{FA6F1712-7B18-4698-B6FB-0EECF50C8F89}" presName="node" presStyleLbl="node1" presStyleIdx="1" presStyleCnt="9">
        <dgm:presLayoutVars>
          <dgm:bulletEnabled val="1"/>
        </dgm:presLayoutVars>
      </dgm:prSet>
      <dgm:spPr/>
    </dgm:pt>
    <dgm:pt modelId="{E9F2343A-7959-4E13-BF42-67717F94602E}" type="pres">
      <dgm:prSet presAssocID="{63177CA7-BA5B-4E40-BA56-103623DFA44A}" presName="sibTrans" presStyleLbl="sibTrans1D1" presStyleIdx="1" presStyleCnt="8"/>
      <dgm:spPr/>
    </dgm:pt>
    <dgm:pt modelId="{A3AFA701-6DB6-487E-9993-75654DCF36AA}" type="pres">
      <dgm:prSet presAssocID="{63177CA7-BA5B-4E40-BA56-103623DFA44A}" presName="connectorText" presStyleLbl="sibTrans1D1" presStyleIdx="1" presStyleCnt="8"/>
      <dgm:spPr/>
    </dgm:pt>
    <dgm:pt modelId="{5CAD9E81-5549-4AAB-BC29-989A024CAEF3}" type="pres">
      <dgm:prSet presAssocID="{6EF94C7F-30D6-4340-8AEC-89AA5B1374BF}" presName="node" presStyleLbl="node1" presStyleIdx="2" presStyleCnt="9">
        <dgm:presLayoutVars>
          <dgm:bulletEnabled val="1"/>
        </dgm:presLayoutVars>
      </dgm:prSet>
      <dgm:spPr/>
    </dgm:pt>
    <dgm:pt modelId="{63C3DDA9-7033-427B-88B9-1FCA66AD355F}" type="pres">
      <dgm:prSet presAssocID="{5198D2D6-15D0-4AFF-BC32-59476D14D553}" presName="sibTrans" presStyleLbl="sibTrans1D1" presStyleIdx="2" presStyleCnt="8"/>
      <dgm:spPr/>
    </dgm:pt>
    <dgm:pt modelId="{D069C759-E0A0-4349-8339-95C4E96BA640}" type="pres">
      <dgm:prSet presAssocID="{5198D2D6-15D0-4AFF-BC32-59476D14D553}" presName="connectorText" presStyleLbl="sibTrans1D1" presStyleIdx="2" presStyleCnt="8"/>
      <dgm:spPr/>
    </dgm:pt>
    <dgm:pt modelId="{AD88CCBD-4634-48F2-B85C-1E8C49A513B9}" type="pres">
      <dgm:prSet presAssocID="{620A7AC3-3768-4041-852D-BC386FB77FF8}" presName="node" presStyleLbl="node1" presStyleIdx="3" presStyleCnt="9">
        <dgm:presLayoutVars>
          <dgm:bulletEnabled val="1"/>
        </dgm:presLayoutVars>
      </dgm:prSet>
      <dgm:spPr/>
    </dgm:pt>
    <dgm:pt modelId="{B15C86F7-BFF3-4430-A70F-C5D2A2C4B221}" type="pres">
      <dgm:prSet presAssocID="{A28D36CC-A082-4800-A4A0-94C1058B5335}" presName="sibTrans" presStyleLbl="sibTrans1D1" presStyleIdx="3" presStyleCnt="8"/>
      <dgm:spPr/>
    </dgm:pt>
    <dgm:pt modelId="{8437E454-B134-4DAF-8921-D6F3357BD33E}" type="pres">
      <dgm:prSet presAssocID="{A28D36CC-A082-4800-A4A0-94C1058B5335}" presName="connectorText" presStyleLbl="sibTrans1D1" presStyleIdx="3" presStyleCnt="8"/>
      <dgm:spPr/>
    </dgm:pt>
    <dgm:pt modelId="{9939786E-F839-49D9-8ECA-13BDE872E24E}" type="pres">
      <dgm:prSet presAssocID="{835FC563-F4AD-4841-A611-365EA7A2F76D}" presName="node" presStyleLbl="node1" presStyleIdx="4" presStyleCnt="9">
        <dgm:presLayoutVars>
          <dgm:bulletEnabled val="1"/>
        </dgm:presLayoutVars>
      </dgm:prSet>
      <dgm:spPr/>
    </dgm:pt>
    <dgm:pt modelId="{65CEA4DE-F3FD-4722-ACEA-126B21CE20CE}" type="pres">
      <dgm:prSet presAssocID="{1876DA07-9DBC-43A9-9949-1BECDDC44507}" presName="sibTrans" presStyleLbl="sibTrans1D1" presStyleIdx="4" presStyleCnt="8"/>
      <dgm:spPr/>
    </dgm:pt>
    <dgm:pt modelId="{606A5C4B-7D4F-4211-AA7F-A160E5F8CA38}" type="pres">
      <dgm:prSet presAssocID="{1876DA07-9DBC-43A9-9949-1BECDDC44507}" presName="connectorText" presStyleLbl="sibTrans1D1" presStyleIdx="4" presStyleCnt="8"/>
      <dgm:spPr/>
    </dgm:pt>
    <dgm:pt modelId="{7A7C13BC-B08D-4CA8-AA5C-BD83624D2561}" type="pres">
      <dgm:prSet presAssocID="{E3EE6077-683A-4A49-93B0-868F20D62C9D}" presName="node" presStyleLbl="node1" presStyleIdx="5" presStyleCnt="9">
        <dgm:presLayoutVars>
          <dgm:bulletEnabled val="1"/>
        </dgm:presLayoutVars>
      </dgm:prSet>
      <dgm:spPr/>
    </dgm:pt>
    <dgm:pt modelId="{0F64DF27-A502-412D-A057-A6D99CF4F247}" type="pres">
      <dgm:prSet presAssocID="{3EA08427-9CF9-49D2-9818-FCF4029EB5D8}" presName="sibTrans" presStyleLbl="sibTrans1D1" presStyleIdx="5" presStyleCnt="8"/>
      <dgm:spPr/>
    </dgm:pt>
    <dgm:pt modelId="{3767B9CC-6996-4A5F-9CB1-3D0917BD4F26}" type="pres">
      <dgm:prSet presAssocID="{3EA08427-9CF9-49D2-9818-FCF4029EB5D8}" presName="connectorText" presStyleLbl="sibTrans1D1" presStyleIdx="5" presStyleCnt="8"/>
      <dgm:spPr/>
    </dgm:pt>
    <dgm:pt modelId="{D765BF79-6061-4189-A4A6-7F56751BA9EC}" type="pres">
      <dgm:prSet presAssocID="{1A75610C-1A99-473C-B9D8-D331D7961A8E}" presName="node" presStyleLbl="node1" presStyleIdx="6" presStyleCnt="9">
        <dgm:presLayoutVars>
          <dgm:bulletEnabled val="1"/>
        </dgm:presLayoutVars>
      </dgm:prSet>
      <dgm:spPr/>
    </dgm:pt>
    <dgm:pt modelId="{87BF8E75-2B39-4713-8FD3-B004597E989C}" type="pres">
      <dgm:prSet presAssocID="{E57D1170-CF4B-4D18-A919-BC7E92559D24}" presName="sibTrans" presStyleLbl="sibTrans1D1" presStyleIdx="6" presStyleCnt="8"/>
      <dgm:spPr/>
    </dgm:pt>
    <dgm:pt modelId="{AA6CB626-2FB4-4DFB-A115-2AE0133CFEFC}" type="pres">
      <dgm:prSet presAssocID="{E57D1170-CF4B-4D18-A919-BC7E92559D24}" presName="connectorText" presStyleLbl="sibTrans1D1" presStyleIdx="6" presStyleCnt="8"/>
      <dgm:spPr/>
    </dgm:pt>
    <dgm:pt modelId="{32BD2E01-C674-41CA-A2F5-D4B2F57F6C97}" type="pres">
      <dgm:prSet presAssocID="{4B8C94F1-51F5-45C8-917B-AA09B0E1439E}" presName="node" presStyleLbl="node1" presStyleIdx="7" presStyleCnt="9">
        <dgm:presLayoutVars>
          <dgm:bulletEnabled val="1"/>
        </dgm:presLayoutVars>
      </dgm:prSet>
      <dgm:spPr/>
    </dgm:pt>
    <dgm:pt modelId="{08DD47A7-301D-4653-B670-6932A172814D}" type="pres">
      <dgm:prSet presAssocID="{8CB9BFD5-1D42-4798-B4D1-D349F5777E5C}" presName="sibTrans" presStyleLbl="sibTrans1D1" presStyleIdx="7" presStyleCnt="8"/>
      <dgm:spPr/>
    </dgm:pt>
    <dgm:pt modelId="{4F5A3D60-2707-4237-8D30-6EC6C43B880B}" type="pres">
      <dgm:prSet presAssocID="{8CB9BFD5-1D42-4798-B4D1-D349F5777E5C}" presName="connectorText" presStyleLbl="sibTrans1D1" presStyleIdx="7" presStyleCnt="8"/>
      <dgm:spPr/>
    </dgm:pt>
    <dgm:pt modelId="{E372121A-9507-4D74-933E-D9892B2992EE}" type="pres">
      <dgm:prSet presAssocID="{0962EB9E-D935-4150-A239-93134A304BB6}" presName="node" presStyleLbl="node1" presStyleIdx="8" presStyleCnt="9">
        <dgm:presLayoutVars>
          <dgm:bulletEnabled val="1"/>
        </dgm:presLayoutVars>
      </dgm:prSet>
      <dgm:spPr/>
    </dgm:pt>
  </dgm:ptLst>
  <dgm:cxnLst>
    <dgm:cxn modelId="{D67E3B0D-5CDB-4270-9D4F-8EB3BE200771}" type="presOf" srcId="{A28D36CC-A082-4800-A4A0-94C1058B5335}" destId="{8437E454-B134-4DAF-8921-D6F3357BD33E}" srcOrd="1" destOrd="0" presId="urn:microsoft.com/office/officeart/2005/8/layout/bProcess3"/>
    <dgm:cxn modelId="{38AA1A19-1792-464C-84AC-EA1DBB81F87F}" srcId="{53CEA6AE-AF51-45F4-9FE6-F0B90796E09B}" destId="{4B8C94F1-51F5-45C8-917B-AA09B0E1439E}" srcOrd="7" destOrd="0" parTransId="{1126FD1D-CD2C-4F93-854B-8C0859453EDF}" sibTransId="{8CB9BFD5-1D42-4798-B4D1-D349F5777E5C}"/>
    <dgm:cxn modelId="{09E4D11B-7DAB-4A70-84A9-A7EEED1B3AD7}" type="presOf" srcId="{4B8C94F1-51F5-45C8-917B-AA09B0E1439E}" destId="{32BD2E01-C674-41CA-A2F5-D4B2F57F6C97}" srcOrd="0" destOrd="0" presId="urn:microsoft.com/office/officeart/2005/8/layout/bProcess3"/>
    <dgm:cxn modelId="{DB87CF22-08CD-4471-A484-C09BFC3DFD40}" type="presOf" srcId="{E57D1170-CF4B-4D18-A919-BC7E92559D24}" destId="{87BF8E75-2B39-4713-8FD3-B004597E989C}" srcOrd="0" destOrd="0" presId="urn:microsoft.com/office/officeart/2005/8/layout/bProcess3"/>
    <dgm:cxn modelId="{2203E223-256F-4939-9ADD-E6BCFC6766CA}" type="presOf" srcId="{53CEA6AE-AF51-45F4-9FE6-F0B90796E09B}" destId="{DDCCFDD4-F3AF-46B0-B7FE-F14DC307F7AC}" srcOrd="0" destOrd="0" presId="urn:microsoft.com/office/officeart/2005/8/layout/bProcess3"/>
    <dgm:cxn modelId="{E5A71B24-74A4-47F4-BEB9-D50B5E9AB48B}" type="presOf" srcId="{FA6F1712-7B18-4698-B6FB-0EECF50C8F89}" destId="{9287BE26-9CB1-47FD-AC8D-6C878990B317}" srcOrd="0" destOrd="0" presId="urn:microsoft.com/office/officeart/2005/8/layout/bProcess3"/>
    <dgm:cxn modelId="{6D85CA25-1353-403A-A52D-A9D3F7D48514}" srcId="{53CEA6AE-AF51-45F4-9FE6-F0B90796E09B}" destId="{FA6F1712-7B18-4698-B6FB-0EECF50C8F89}" srcOrd="1" destOrd="0" parTransId="{0CC6F953-897B-476F-AA17-519EA8B32FA3}" sibTransId="{63177CA7-BA5B-4E40-BA56-103623DFA44A}"/>
    <dgm:cxn modelId="{2F54C632-A791-40B6-AB3A-CA9B0847D841}" srcId="{53CEA6AE-AF51-45F4-9FE6-F0B90796E09B}" destId="{620A7AC3-3768-4041-852D-BC386FB77FF8}" srcOrd="3" destOrd="0" parTransId="{01BD7572-5784-463B-BA2A-AA440C21D8E7}" sibTransId="{A28D36CC-A082-4800-A4A0-94C1058B5335}"/>
    <dgm:cxn modelId="{A1FE7E3E-C0F8-49B5-B4CE-5F68D76AFFB5}" type="presOf" srcId="{0962EB9E-D935-4150-A239-93134A304BB6}" destId="{E372121A-9507-4D74-933E-D9892B2992EE}" srcOrd="0" destOrd="0" presId="urn:microsoft.com/office/officeart/2005/8/layout/bProcess3"/>
    <dgm:cxn modelId="{1544AE40-B494-4378-94F9-47A6B8DFE770}" type="presOf" srcId="{63177CA7-BA5B-4E40-BA56-103623DFA44A}" destId="{A3AFA701-6DB6-487E-9993-75654DCF36AA}" srcOrd="1" destOrd="0" presId="urn:microsoft.com/office/officeart/2005/8/layout/bProcess3"/>
    <dgm:cxn modelId="{D2732146-79C9-4FDA-8260-0A235CAB1141}" type="presOf" srcId="{5198D2D6-15D0-4AFF-BC32-59476D14D553}" destId="{D069C759-E0A0-4349-8339-95C4E96BA640}" srcOrd="1" destOrd="0" presId="urn:microsoft.com/office/officeart/2005/8/layout/bProcess3"/>
    <dgm:cxn modelId="{2EF1556A-53E5-4D7F-8B34-6EB7ECE677DB}" type="presOf" srcId="{8CB9BFD5-1D42-4798-B4D1-D349F5777E5C}" destId="{08DD47A7-301D-4653-B670-6932A172814D}" srcOrd="0" destOrd="0" presId="urn:microsoft.com/office/officeart/2005/8/layout/bProcess3"/>
    <dgm:cxn modelId="{7C92396B-5508-4A5D-82A9-E5C570959820}" srcId="{53CEA6AE-AF51-45F4-9FE6-F0B90796E09B}" destId="{E3EE6077-683A-4A49-93B0-868F20D62C9D}" srcOrd="5" destOrd="0" parTransId="{F773F1FC-1DF6-457A-A769-60A5DA500D10}" sibTransId="{3EA08427-9CF9-49D2-9818-FCF4029EB5D8}"/>
    <dgm:cxn modelId="{C8319F6E-D3DD-40ED-8DD9-D0ACD441BFD4}" type="presOf" srcId="{1876DA07-9DBC-43A9-9949-1BECDDC44507}" destId="{65CEA4DE-F3FD-4722-ACEA-126B21CE20CE}" srcOrd="0" destOrd="0" presId="urn:microsoft.com/office/officeart/2005/8/layout/bProcess3"/>
    <dgm:cxn modelId="{396C2C72-5170-4F28-8AFD-4D2AD2F61774}" type="presOf" srcId="{63177CA7-BA5B-4E40-BA56-103623DFA44A}" destId="{E9F2343A-7959-4E13-BF42-67717F94602E}" srcOrd="0" destOrd="0" presId="urn:microsoft.com/office/officeart/2005/8/layout/bProcess3"/>
    <dgm:cxn modelId="{15376073-3E60-402B-9F6A-237935C1170F}" srcId="{53CEA6AE-AF51-45F4-9FE6-F0B90796E09B}" destId="{835FC563-F4AD-4841-A611-365EA7A2F76D}" srcOrd="4" destOrd="0" parTransId="{2B44EE51-B3B3-47F9-8076-505EDD2A567E}" sibTransId="{1876DA07-9DBC-43A9-9949-1BECDDC44507}"/>
    <dgm:cxn modelId="{D5AE6373-E8C2-4AD1-A568-EA3D4F5EE389}" type="presOf" srcId="{46160EE9-1393-4943-BD4E-04DE7CF83E18}" destId="{C259D31D-7559-410A-A3A4-0CE85F2E3EF9}" srcOrd="0" destOrd="0" presId="urn:microsoft.com/office/officeart/2005/8/layout/bProcess3"/>
    <dgm:cxn modelId="{5CBFE55A-0320-46A4-AF0D-7322568CF4B1}" type="presOf" srcId="{5B379E0A-8C1B-4EFF-9805-708DCBDE9106}" destId="{B5507815-B683-4CF2-B556-7B2C6673CBFD}" srcOrd="0" destOrd="0" presId="urn:microsoft.com/office/officeart/2005/8/layout/bProcess3"/>
    <dgm:cxn modelId="{32E8AF7B-C34A-4045-BCA4-D9838330B79B}" type="presOf" srcId="{1A75610C-1A99-473C-B9D8-D331D7961A8E}" destId="{D765BF79-6061-4189-A4A6-7F56751BA9EC}" srcOrd="0" destOrd="0" presId="urn:microsoft.com/office/officeart/2005/8/layout/bProcess3"/>
    <dgm:cxn modelId="{015E8789-005D-44A5-864C-2B055E70D262}" type="presOf" srcId="{E3EE6077-683A-4A49-93B0-868F20D62C9D}" destId="{7A7C13BC-B08D-4CA8-AA5C-BD83624D2561}" srcOrd="0" destOrd="0" presId="urn:microsoft.com/office/officeart/2005/8/layout/bProcess3"/>
    <dgm:cxn modelId="{9C97A689-5620-4CCA-8B6F-3C9B9F8D71BB}" type="presOf" srcId="{6EF94C7F-30D6-4340-8AEC-89AA5B1374BF}" destId="{5CAD9E81-5549-4AAB-BC29-989A024CAEF3}" srcOrd="0" destOrd="0" presId="urn:microsoft.com/office/officeart/2005/8/layout/bProcess3"/>
    <dgm:cxn modelId="{D84AF18D-715A-4637-BA3D-84CCFCF80FCD}" type="presOf" srcId="{835FC563-F4AD-4841-A611-365EA7A2F76D}" destId="{9939786E-F839-49D9-8ECA-13BDE872E24E}" srcOrd="0" destOrd="0" presId="urn:microsoft.com/office/officeart/2005/8/layout/bProcess3"/>
    <dgm:cxn modelId="{ACA9AF97-592F-4054-9BF2-DB7AE1AAB842}" type="presOf" srcId="{46160EE9-1393-4943-BD4E-04DE7CF83E18}" destId="{D86F42A5-92E6-4547-9DBF-2A3BC11D2D26}" srcOrd="1" destOrd="0" presId="urn:microsoft.com/office/officeart/2005/8/layout/bProcess3"/>
    <dgm:cxn modelId="{A429B39F-F421-439A-A421-AB324A376152}" type="presOf" srcId="{5198D2D6-15D0-4AFF-BC32-59476D14D553}" destId="{63C3DDA9-7033-427B-88B9-1FCA66AD355F}" srcOrd="0" destOrd="0" presId="urn:microsoft.com/office/officeart/2005/8/layout/bProcess3"/>
    <dgm:cxn modelId="{66320CB8-6E50-4DB5-B5A3-19CCEFF25CEF}" srcId="{53CEA6AE-AF51-45F4-9FE6-F0B90796E09B}" destId="{1A75610C-1A99-473C-B9D8-D331D7961A8E}" srcOrd="6" destOrd="0" parTransId="{7D592563-E255-40EA-8B11-F3AFC8B41ACF}" sibTransId="{E57D1170-CF4B-4D18-A919-BC7E92559D24}"/>
    <dgm:cxn modelId="{3D6EFBBE-D4F6-46D6-8848-DC173D5F2E3B}" type="presOf" srcId="{8CB9BFD5-1D42-4798-B4D1-D349F5777E5C}" destId="{4F5A3D60-2707-4237-8D30-6EC6C43B880B}" srcOrd="1" destOrd="0" presId="urn:microsoft.com/office/officeart/2005/8/layout/bProcess3"/>
    <dgm:cxn modelId="{A09AAEC5-19C7-494C-8B51-CAEA2E8C7414}" type="presOf" srcId="{3EA08427-9CF9-49D2-9818-FCF4029EB5D8}" destId="{3767B9CC-6996-4A5F-9CB1-3D0917BD4F26}" srcOrd="1" destOrd="0" presId="urn:microsoft.com/office/officeart/2005/8/layout/bProcess3"/>
    <dgm:cxn modelId="{1EE53ACB-AFAD-48E6-8981-FD9AF655A4B4}" type="presOf" srcId="{E57D1170-CF4B-4D18-A919-BC7E92559D24}" destId="{AA6CB626-2FB4-4DFB-A115-2AE0133CFEFC}" srcOrd="1" destOrd="0" presId="urn:microsoft.com/office/officeart/2005/8/layout/bProcess3"/>
    <dgm:cxn modelId="{B8555EDD-27D6-4246-B5E6-586E01E01761}" type="presOf" srcId="{A28D36CC-A082-4800-A4A0-94C1058B5335}" destId="{B15C86F7-BFF3-4430-A70F-C5D2A2C4B221}" srcOrd="0" destOrd="0" presId="urn:microsoft.com/office/officeart/2005/8/layout/bProcess3"/>
    <dgm:cxn modelId="{9F205AE8-0519-442A-B164-3B1C213320D7}" srcId="{53CEA6AE-AF51-45F4-9FE6-F0B90796E09B}" destId="{6EF94C7F-30D6-4340-8AEC-89AA5B1374BF}" srcOrd="2" destOrd="0" parTransId="{3AFBC15C-0EF6-4A73-AC70-2ADE9BABDFFD}" sibTransId="{5198D2D6-15D0-4AFF-BC32-59476D14D553}"/>
    <dgm:cxn modelId="{0E86AFE9-B5FE-4E09-A038-C19AB90E884F}" type="presOf" srcId="{1876DA07-9DBC-43A9-9949-1BECDDC44507}" destId="{606A5C4B-7D4F-4211-AA7F-A160E5F8CA38}" srcOrd="1" destOrd="0" presId="urn:microsoft.com/office/officeart/2005/8/layout/bProcess3"/>
    <dgm:cxn modelId="{9D80BFEB-3CBC-4E95-8EAB-8393FDD1AEA5}" type="presOf" srcId="{3EA08427-9CF9-49D2-9818-FCF4029EB5D8}" destId="{0F64DF27-A502-412D-A057-A6D99CF4F247}" srcOrd="0" destOrd="0" presId="urn:microsoft.com/office/officeart/2005/8/layout/bProcess3"/>
    <dgm:cxn modelId="{79D954FA-5484-419F-BEBE-1C3B70241A65}" srcId="{53CEA6AE-AF51-45F4-9FE6-F0B90796E09B}" destId="{5B379E0A-8C1B-4EFF-9805-708DCBDE9106}" srcOrd="0" destOrd="0" parTransId="{0588390A-01D5-49F4-91E4-0299E9CED730}" sibTransId="{46160EE9-1393-4943-BD4E-04DE7CF83E18}"/>
    <dgm:cxn modelId="{ECAC11FC-649A-4E94-AD50-9DFCCF79D679}" type="presOf" srcId="{620A7AC3-3768-4041-852D-BC386FB77FF8}" destId="{AD88CCBD-4634-48F2-B85C-1E8C49A513B9}" srcOrd="0" destOrd="0" presId="urn:microsoft.com/office/officeart/2005/8/layout/bProcess3"/>
    <dgm:cxn modelId="{10EC93FE-4DE1-4A8C-A261-208CCE257F90}" srcId="{53CEA6AE-AF51-45F4-9FE6-F0B90796E09B}" destId="{0962EB9E-D935-4150-A239-93134A304BB6}" srcOrd="8" destOrd="0" parTransId="{34F62A05-8F19-4C99-A772-7D76FC82B335}" sibTransId="{0184F4DA-A5C7-47B1-9266-0F869A4058E5}"/>
    <dgm:cxn modelId="{B2D97B42-DE71-47CE-A513-CA090589D7FF}" type="presParOf" srcId="{DDCCFDD4-F3AF-46B0-B7FE-F14DC307F7AC}" destId="{B5507815-B683-4CF2-B556-7B2C6673CBFD}" srcOrd="0" destOrd="0" presId="urn:microsoft.com/office/officeart/2005/8/layout/bProcess3"/>
    <dgm:cxn modelId="{C03EE9B5-0985-46BC-B530-13EC2D8AF787}" type="presParOf" srcId="{DDCCFDD4-F3AF-46B0-B7FE-F14DC307F7AC}" destId="{C259D31D-7559-410A-A3A4-0CE85F2E3EF9}" srcOrd="1" destOrd="0" presId="urn:microsoft.com/office/officeart/2005/8/layout/bProcess3"/>
    <dgm:cxn modelId="{C0E7E464-3F68-43B7-BF8A-B6A17C2802C4}" type="presParOf" srcId="{C259D31D-7559-410A-A3A4-0CE85F2E3EF9}" destId="{D86F42A5-92E6-4547-9DBF-2A3BC11D2D26}" srcOrd="0" destOrd="0" presId="urn:microsoft.com/office/officeart/2005/8/layout/bProcess3"/>
    <dgm:cxn modelId="{79570F65-9234-4E4D-9BD3-D441ACBD8954}" type="presParOf" srcId="{DDCCFDD4-F3AF-46B0-B7FE-F14DC307F7AC}" destId="{9287BE26-9CB1-47FD-AC8D-6C878990B317}" srcOrd="2" destOrd="0" presId="urn:microsoft.com/office/officeart/2005/8/layout/bProcess3"/>
    <dgm:cxn modelId="{CEEE178A-9C43-4533-BF32-63BB48E111C0}" type="presParOf" srcId="{DDCCFDD4-F3AF-46B0-B7FE-F14DC307F7AC}" destId="{E9F2343A-7959-4E13-BF42-67717F94602E}" srcOrd="3" destOrd="0" presId="urn:microsoft.com/office/officeart/2005/8/layout/bProcess3"/>
    <dgm:cxn modelId="{26ED1078-92D3-47C8-873B-F5B932DFAADD}" type="presParOf" srcId="{E9F2343A-7959-4E13-BF42-67717F94602E}" destId="{A3AFA701-6DB6-487E-9993-75654DCF36AA}" srcOrd="0" destOrd="0" presId="urn:microsoft.com/office/officeart/2005/8/layout/bProcess3"/>
    <dgm:cxn modelId="{87CA71E7-FCFD-4F37-9D84-782D7CF97EBE}" type="presParOf" srcId="{DDCCFDD4-F3AF-46B0-B7FE-F14DC307F7AC}" destId="{5CAD9E81-5549-4AAB-BC29-989A024CAEF3}" srcOrd="4" destOrd="0" presId="urn:microsoft.com/office/officeart/2005/8/layout/bProcess3"/>
    <dgm:cxn modelId="{8A73C82E-ECC6-4F55-9E2A-1E417E3F7563}" type="presParOf" srcId="{DDCCFDD4-F3AF-46B0-B7FE-F14DC307F7AC}" destId="{63C3DDA9-7033-427B-88B9-1FCA66AD355F}" srcOrd="5" destOrd="0" presId="urn:microsoft.com/office/officeart/2005/8/layout/bProcess3"/>
    <dgm:cxn modelId="{6AE9BC0F-8465-46D2-8952-CC01FA20A020}" type="presParOf" srcId="{63C3DDA9-7033-427B-88B9-1FCA66AD355F}" destId="{D069C759-E0A0-4349-8339-95C4E96BA640}" srcOrd="0" destOrd="0" presId="urn:microsoft.com/office/officeart/2005/8/layout/bProcess3"/>
    <dgm:cxn modelId="{09B7C8AB-D778-426D-94C8-7AF8F95580AD}" type="presParOf" srcId="{DDCCFDD4-F3AF-46B0-B7FE-F14DC307F7AC}" destId="{AD88CCBD-4634-48F2-B85C-1E8C49A513B9}" srcOrd="6" destOrd="0" presId="urn:microsoft.com/office/officeart/2005/8/layout/bProcess3"/>
    <dgm:cxn modelId="{B3595A7D-A46C-4F07-BAE6-77B5014DDCD5}" type="presParOf" srcId="{DDCCFDD4-F3AF-46B0-B7FE-F14DC307F7AC}" destId="{B15C86F7-BFF3-4430-A70F-C5D2A2C4B221}" srcOrd="7" destOrd="0" presId="urn:microsoft.com/office/officeart/2005/8/layout/bProcess3"/>
    <dgm:cxn modelId="{82F48CB4-F3AF-458C-A107-4BD161092841}" type="presParOf" srcId="{B15C86F7-BFF3-4430-A70F-C5D2A2C4B221}" destId="{8437E454-B134-4DAF-8921-D6F3357BD33E}" srcOrd="0" destOrd="0" presId="urn:microsoft.com/office/officeart/2005/8/layout/bProcess3"/>
    <dgm:cxn modelId="{86FE87C9-FB3A-48A1-B952-161670410540}" type="presParOf" srcId="{DDCCFDD4-F3AF-46B0-B7FE-F14DC307F7AC}" destId="{9939786E-F839-49D9-8ECA-13BDE872E24E}" srcOrd="8" destOrd="0" presId="urn:microsoft.com/office/officeart/2005/8/layout/bProcess3"/>
    <dgm:cxn modelId="{025CD5D7-80D7-4D4D-AC5E-A183FADDC082}" type="presParOf" srcId="{DDCCFDD4-F3AF-46B0-B7FE-F14DC307F7AC}" destId="{65CEA4DE-F3FD-4722-ACEA-126B21CE20CE}" srcOrd="9" destOrd="0" presId="urn:microsoft.com/office/officeart/2005/8/layout/bProcess3"/>
    <dgm:cxn modelId="{114B3A02-523B-42E4-BEDE-117E6B1A75EF}" type="presParOf" srcId="{65CEA4DE-F3FD-4722-ACEA-126B21CE20CE}" destId="{606A5C4B-7D4F-4211-AA7F-A160E5F8CA38}" srcOrd="0" destOrd="0" presId="urn:microsoft.com/office/officeart/2005/8/layout/bProcess3"/>
    <dgm:cxn modelId="{536790BF-8459-4B5D-B504-0E5FAA3BB826}" type="presParOf" srcId="{DDCCFDD4-F3AF-46B0-B7FE-F14DC307F7AC}" destId="{7A7C13BC-B08D-4CA8-AA5C-BD83624D2561}" srcOrd="10" destOrd="0" presId="urn:microsoft.com/office/officeart/2005/8/layout/bProcess3"/>
    <dgm:cxn modelId="{0141B749-1099-4F0E-904F-3D32C054D7E0}" type="presParOf" srcId="{DDCCFDD4-F3AF-46B0-B7FE-F14DC307F7AC}" destId="{0F64DF27-A502-412D-A057-A6D99CF4F247}" srcOrd="11" destOrd="0" presId="urn:microsoft.com/office/officeart/2005/8/layout/bProcess3"/>
    <dgm:cxn modelId="{BB58C98A-796F-4055-B1E1-D8FB818C9C13}" type="presParOf" srcId="{0F64DF27-A502-412D-A057-A6D99CF4F247}" destId="{3767B9CC-6996-4A5F-9CB1-3D0917BD4F26}" srcOrd="0" destOrd="0" presId="urn:microsoft.com/office/officeart/2005/8/layout/bProcess3"/>
    <dgm:cxn modelId="{47A536CB-AA61-4AD9-B4CD-7DFA758D7324}" type="presParOf" srcId="{DDCCFDD4-F3AF-46B0-B7FE-F14DC307F7AC}" destId="{D765BF79-6061-4189-A4A6-7F56751BA9EC}" srcOrd="12" destOrd="0" presId="urn:microsoft.com/office/officeart/2005/8/layout/bProcess3"/>
    <dgm:cxn modelId="{30DDF74B-035C-4D88-8ABF-32CF819B6677}" type="presParOf" srcId="{DDCCFDD4-F3AF-46B0-B7FE-F14DC307F7AC}" destId="{87BF8E75-2B39-4713-8FD3-B004597E989C}" srcOrd="13" destOrd="0" presId="urn:microsoft.com/office/officeart/2005/8/layout/bProcess3"/>
    <dgm:cxn modelId="{A82998B9-37E5-45E8-8C80-7F79E8222AD1}" type="presParOf" srcId="{87BF8E75-2B39-4713-8FD3-B004597E989C}" destId="{AA6CB626-2FB4-4DFB-A115-2AE0133CFEFC}" srcOrd="0" destOrd="0" presId="urn:microsoft.com/office/officeart/2005/8/layout/bProcess3"/>
    <dgm:cxn modelId="{357FBB11-3AFF-45E6-B3A3-F9D7D6C86047}" type="presParOf" srcId="{DDCCFDD4-F3AF-46B0-B7FE-F14DC307F7AC}" destId="{32BD2E01-C674-41CA-A2F5-D4B2F57F6C97}" srcOrd="14" destOrd="0" presId="urn:microsoft.com/office/officeart/2005/8/layout/bProcess3"/>
    <dgm:cxn modelId="{48D87039-68B6-45AF-A342-EECD870286FE}" type="presParOf" srcId="{DDCCFDD4-F3AF-46B0-B7FE-F14DC307F7AC}" destId="{08DD47A7-301D-4653-B670-6932A172814D}" srcOrd="15" destOrd="0" presId="urn:microsoft.com/office/officeart/2005/8/layout/bProcess3"/>
    <dgm:cxn modelId="{8A6A32AC-3CDD-4CD7-BAA3-4E30C89E9108}" type="presParOf" srcId="{08DD47A7-301D-4653-B670-6932A172814D}" destId="{4F5A3D60-2707-4237-8D30-6EC6C43B880B}" srcOrd="0" destOrd="0" presId="urn:microsoft.com/office/officeart/2005/8/layout/bProcess3"/>
    <dgm:cxn modelId="{A8ACC495-AA17-447C-8EDE-5247D3566AF8}" type="presParOf" srcId="{DDCCFDD4-F3AF-46B0-B7FE-F14DC307F7AC}" destId="{E372121A-9507-4D74-933E-D9892B2992EE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9D31D-7559-410A-A3A4-0CE85F2E3EF9}">
      <dsp:nvSpPr>
        <dsp:cNvPr id="0" name=""/>
        <dsp:cNvSpPr/>
      </dsp:nvSpPr>
      <dsp:spPr>
        <a:xfrm>
          <a:off x="2639556" y="480760"/>
          <a:ext cx="3728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4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15892" y="524463"/>
        <a:ext cx="20172" cy="4034"/>
      </dsp:txXfrm>
    </dsp:sp>
    <dsp:sp modelId="{B5507815-B683-4CF2-B556-7B2C6673CBFD}">
      <dsp:nvSpPr>
        <dsp:cNvPr id="0" name=""/>
        <dsp:cNvSpPr/>
      </dsp:nvSpPr>
      <dsp:spPr>
        <a:xfrm>
          <a:off x="887243" y="246"/>
          <a:ext cx="1754112" cy="10524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Navigate to “cloud discovery settings” under settings</a:t>
          </a:r>
        </a:p>
      </dsp:txBody>
      <dsp:txXfrm>
        <a:off x="887243" y="246"/>
        <a:ext cx="1754112" cy="1052467"/>
      </dsp:txXfrm>
    </dsp:sp>
    <dsp:sp modelId="{E9F2343A-7959-4E13-BF42-67717F94602E}">
      <dsp:nvSpPr>
        <dsp:cNvPr id="0" name=""/>
        <dsp:cNvSpPr/>
      </dsp:nvSpPr>
      <dsp:spPr>
        <a:xfrm>
          <a:off x="4797114" y="480760"/>
          <a:ext cx="3728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4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73450" y="524463"/>
        <a:ext cx="20172" cy="4034"/>
      </dsp:txXfrm>
    </dsp:sp>
    <dsp:sp modelId="{9287BE26-9CB1-47FD-AC8D-6C878990B317}">
      <dsp:nvSpPr>
        <dsp:cNvPr id="0" name=""/>
        <dsp:cNvSpPr/>
      </dsp:nvSpPr>
      <dsp:spPr>
        <a:xfrm>
          <a:off x="3044801" y="246"/>
          <a:ext cx="1754112" cy="10524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Choose “Upload logs automatically”</a:t>
          </a:r>
        </a:p>
      </dsp:txBody>
      <dsp:txXfrm>
        <a:off x="3044801" y="246"/>
        <a:ext cx="1754112" cy="1052467"/>
      </dsp:txXfrm>
    </dsp:sp>
    <dsp:sp modelId="{63C3DDA9-7033-427B-88B9-1FCA66AD355F}">
      <dsp:nvSpPr>
        <dsp:cNvPr id="0" name=""/>
        <dsp:cNvSpPr/>
      </dsp:nvSpPr>
      <dsp:spPr>
        <a:xfrm>
          <a:off x="1764299" y="1050913"/>
          <a:ext cx="4315116" cy="372845"/>
        </a:xfrm>
        <a:custGeom>
          <a:avLst/>
          <a:gdLst/>
          <a:ahLst/>
          <a:cxnLst/>
          <a:rect l="0" t="0" r="0" b="0"/>
          <a:pathLst>
            <a:path>
              <a:moveTo>
                <a:pt x="4315116" y="0"/>
              </a:moveTo>
              <a:lnTo>
                <a:pt x="4315116" y="203522"/>
              </a:lnTo>
              <a:lnTo>
                <a:pt x="0" y="203522"/>
              </a:lnTo>
              <a:lnTo>
                <a:pt x="0" y="372845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813509" y="1235319"/>
        <a:ext cx="216696" cy="4034"/>
      </dsp:txXfrm>
    </dsp:sp>
    <dsp:sp modelId="{5CAD9E81-5549-4AAB-BC29-989A024CAEF3}">
      <dsp:nvSpPr>
        <dsp:cNvPr id="0" name=""/>
        <dsp:cNvSpPr/>
      </dsp:nvSpPr>
      <dsp:spPr>
        <a:xfrm>
          <a:off x="5202359" y="246"/>
          <a:ext cx="1754112" cy="10524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a data source.  </a:t>
          </a:r>
        </a:p>
      </dsp:txBody>
      <dsp:txXfrm>
        <a:off x="5202359" y="246"/>
        <a:ext cx="1754112" cy="1052467"/>
      </dsp:txXfrm>
    </dsp:sp>
    <dsp:sp modelId="{B15C86F7-BFF3-4430-A70F-C5D2A2C4B221}">
      <dsp:nvSpPr>
        <dsp:cNvPr id="0" name=""/>
        <dsp:cNvSpPr/>
      </dsp:nvSpPr>
      <dsp:spPr>
        <a:xfrm>
          <a:off x="2639556" y="1936673"/>
          <a:ext cx="3728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4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815892" y="1980376"/>
        <a:ext cx="20172" cy="4034"/>
      </dsp:txXfrm>
    </dsp:sp>
    <dsp:sp modelId="{AD88CCBD-4634-48F2-B85C-1E8C49A513B9}">
      <dsp:nvSpPr>
        <dsp:cNvPr id="0" name=""/>
        <dsp:cNvSpPr/>
      </dsp:nvSpPr>
      <dsp:spPr>
        <a:xfrm>
          <a:off x="887243" y="1456159"/>
          <a:ext cx="1754112" cy="10524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log collector. </a:t>
          </a:r>
        </a:p>
      </dsp:txBody>
      <dsp:txXfrm>
        <a:off x="887243" y="1456159"/>
        <a:ext cx="1754112" cy="1052467"/>
      </dsp:txXfrm>
    </dsp:sp>
    <dsp:sp modelId="{65CEA4DE-F3FD-4722-ACEA-126B21CE20CE}">
      <dsp:nvSpPr>
        <dsp:cNvPr id="0" name=""/>
        <dsp:cNvSpPr/>
      </dsp:nvSpPr>
      <dsp:spPr>
        <a:xfrm>
          <a:off x="4797114" y="1936673"/>
          <a:ext cx="3728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4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73450" y="1980376"/>
        <a:ext cx="20172" cy="4034"/>
      </dsp:txXfrm>
    </dsp:sp>
    <dsp:sp modelId="{9939786E-F839-49D9-8ECA-13BDE872E24E}">
      <dsp:nvSpPr>
        <dsp:cNvPr id="0" name=""/>
        <dsp:cNvSpPr/>
      </dsp:nvSpPr>
      <dsp:spPr>
        <a:xfrm>
          <a:off x="3044801" y="1456159"/>
          <a:ext cx="1754112" cy="10524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Download the log collector and run it.</a:t>
          </a:r>
        </a:p>
      </dsp:txBody>
      <dsp:txXfrm>
        <a:off x="3044801" y="1456159"/>
        <a:ext cx="1754112" cy="1052467"/>
      </dsp:txXfrm>
    </dsp:sp>
    <dsp:sp modelId="{0F64DF27-A502-412D-A057-A6D99CF4F247}">
      <dsp:nvSpPr>
        <dsp:cNvPr id="0" name=""/>
        <dsp:cNvSpPr/>
      </dsp:nvSpPr>
      <dsp:spPr>
        <a:xfrm>
          <a:off x="1764299" y="2506827"/>
          <a:ext cx="4315116" cy="372845"/>
        </a:xfrm>
        <a:custGeom>
          <a:avLst/>
          <a:gdLst/>
          <a:ahLst/>
          <a:cxnLst/>
          <a:rect l="0" t="0" r="0" b="0"/>
          <a:pathLst>
            <a:path>
              <a:moveTo>
                <a:pt x="4315116" y="0"/>
              </a:moveTo>
              <a:lnTo>
                <a:pt x="4315116" y="203522"/>
              </a:lnTo>
              <a:lnTo>
                <a:pt x="0" y="203522"/>
              </a:lnTo>
              <a:lnTo>
                <a:pt x="0" y="372845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813509" y="2691232"/>
        <a:ext cx="216696" cy="4034"/>
      </dsp:txXfrm>
    </dsp:sp>
    <dsp:sp modelId="{7A7C13BC-B08D-4CA8-AA5C-BD83624D2561}">
      <dsp:nvSpPr>
        <dsp:cNvPr id="0" name=""/>
        <dsp:cNvSpPr/>
      </dsp:nvSpPr>
      <dsp:spPr>
        <a:xfrm>
          <a:off x="5202359" y="1456159"/>
          <a:ext cx="1754112" cy="10524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Connect to the server via SSH</a:t>
          </a:r>
        </a:p>
      </dsp:txBody>
      <dsp:txXfrm>
        <a:off x="5202359" y="1456159"/>
        <a:ext cx="1754112" cy="1052467"/>
      </dsp:txXfrm>
    </dsp:sp>
    <dsp:sp modelId="{87BF8E75-2B39-4713-8FD3-B004597E989C}">
      <dsp:nvSpPr>
        <dsp:cNvPr id="0" name=""/>
        <dsp:cNvSpPr/>
      </dsp:nvSpPr>
      <dsp:spPr>
        <a:xfrm>
          <a:off x="2639556" y="3392586"/>
          <a:ext cx="3728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4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15892" y="3436289"/>
        <a:ext cx="20172" cy="4034"/>
      </dsp:txXfrm>
    </dsp:sp>
    <dsp:sp modelId="{D765BF79-6061-4189-A4A6-7F56751BA9EC}">
      <dsp:nvSpPr>
        <dsp:cNvPr id="0" name=""/>
        <dsp:cNvSpPr/>
      </dsp:nvSpPr>
      <dsp:spPr>
        <a:xfrm>
          <a:off x="887243" y="2912073"/>
          <a:ext cx="1754112" cy="10524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Run the </a:t>
          </a:r>
          <a:r>
            <a:rPr lang="en-US" sz="1400" kern="1200" dirty="0" err="1"/>
            <a:t>collector_config</a:t>
          </a:r>
          <a:r>
            <a:rPr lang="en-US" sz="1400" kern="1200" dirty="0"/>
            <a:t> tool</a:t>
          </a:r>
        </a:p>
      </dsp:txBody>
      <dsp:txXfrm>
        <a:off x="887243" y="2912073"/>
        <a:ext cx="1754112" cy="1052467"/>
      </dsp:txXfrm>
    </dsp:sp>
    <dsp:sp modelId="{08DD47A7-301D-4653-B670-6932A172814D}">
      <dsp:nvSpPr>
        <dsp:cNvPr id="0" name=""/>
        <dsp:cNvSpPr/>
      </dsp:nvSpPr>
      <dsp:spPr>
        <a:xfrm>
          <a:off x="4797114" y="3392586"/>
          <a:ext cx="3728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284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973450" y="3436289"/>
        <a:ext cx="20172" cy="4034"/>
      </dsp:txXfrm>
    </dsp:sp>
    <dsp:sp modelId="{32BD2E01-C674-41CA-A2F5-D4B2F57F6C97}">
      <dsp:nvSpPr>
        <dsp:cNvPr id="0" name=""/>
        <dsp:cNvSpPr/>
      </dsp:nvSpPr>
      <dsp:spPr>
        <a:xfrm>
          <a:off x="3044801" y="2912073"/>
          <a:ext cx="1754112" cy="10524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Configure the firewall/proxy to send logs to the specified port</a:t>
          </a:r>
        </a:p>
      </dsp:txBody>
      <dsp:txXfrm>
        <a:off x="3044801" y="2912073"/>
        <a:ext cx="1754112" cy="1052467"/>
      </dsp:txXfrm>
    </dsp:sp>
    <dsp:sp modelId="{E372121A-9507-4D74-933E-D9892B2992EE}">
      <dsp:nvSpPr>
        <dsp:cNvPr id="0" name=""/>
        <dsp:cNvSpPr/>
      </dsp:nvSpPr>
      <dsp:spPr>
        <a:xfrm>
          <a:off x="5202359" y="2912073"/>
          <a:ext cx="1754112" cy="105246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Validate deployment by reviewing the governance log</a:t>
          </a:r>
        </a:p>
      </dsp:txBody>
      <dsp:txXfrm>
        <a:off x="5202359" y="2912073"/>
        <a:ext cx="1754112" cy="1052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55906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621536-5EA8-43E3-A3B4-96EA1EFD2E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750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975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9728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54104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A2D2A7-FEDB-4FEC-BF57-39E9383DCE5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3028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5E39EBD6-17AF-4551-8928-65BA3E30C6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75946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A2D2A7-FEDB-4FEC-BF57-39E9383DCE5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430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662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4D531F-42C9-4D67-9080-B14D75B0144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662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6A388278-68B1-44E9-AED3-7C31A7D2D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63965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63121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60741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A2D2A7-FEDB-4FEC-BF57-39E9383DCE5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083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480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79575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318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idehoved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Pladsholder til dato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0341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25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532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312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026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F8C6FD9C-C10C-4600-8CA6-80DA428E1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72298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2/18/2019 1:42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4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FBACB1-9C79-C149-897E-B8A7EC53AC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70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sv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99547" y="890733"/>
            <a:ext cx="4708613" cy="268965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>
                <a:gradFill>
                  <a:gsLst>
                    <a:gs pos="2000">
                      <a:srgbClr val="FFFFFF"/>
                    </a:gs>
                    <a:gs pos="98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201977" y="1563144"/>
            <a:ext cx="4706183" cy="134482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200761" y="2907957"/>
            <a:ext cx="4035080" cy="1344828"/>
          </a:xfrm>
          <a:noFill/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229" name="Picture 2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336439" y="4501383"/>
            <a:ext cx="1344638" cy="288961"/>
          </a:xfrm>
          <a:prstGeom prst="rect">
            <a:avLst/>
          </a:prstGeom>
        </p:spPr>
      </p:pic>
      <p:sp>
        <p:nvSpPr>
          <p:cNvPr id="230" name="Freeform 229"/>
          <p:cNvSpPr>
            <a:spLocks/>
          </p:cNvSpPr>
          <p:nvPr userDrawn="1"/>
        </p:nvSpPr>
        <p:spPr bwMode="auto">
          <a:xfrm>
            <a:off x="7818206" y="1868455"/>
            <a:ext cx="903094" cy="367088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85775"/>
            <a:endParaRPr lang="en-US" sz="1324">
              <a:solidFill>
                <a:srgbClr val="FFFFFF"/>
              </a:solidFill>
            </a:endParaRPr>
          </a:p>
        </p:txBody>
      </p:sp>
      <p:grpSp>
        <p:nvGrpSpPr>
          <p:cNvPr id="231" name="Group 230"/>
          <p:cNvGrpSpPr/>
          <p:nvPr userDrawn="1"/>
        </p:nvGrpSpPr>
        <p:grpSpPr bwMode="auto">
          <a:xfrm>
            <a:off x="4678238" y="2669003"/>
            <a:ext cx="3967988" cy="1567247"/>
            <a:chOff x="8040688" y="7151688"/>
            <a:chExt cx="6745287" cy="2663825"/>
          </a:xfrm>
        </p:grpSpPr>
        <p:sp>
          <p:nvSpPr>
            <p:cNvPr id="232" name="Freeform 5"/>
            <p:cNvSpPr>
              <a:spLocks noEditPoints="1"/>
            </p:cNvSpPr>
            <p:nvPr userDrawn="1"/>
          </p:nvSpPr>
          <p:spPr bwMode="auto">
            <a:xfrm>
              <a:off x="10498138" y="7808913"/>
              <a:ext cx="776287" cy="774700"/>
            </a:xfrm>
            <a:custGeom>
              <a:avLst/>
              <a:gdLst>
                <a:gd name="T0" fmla="*/ 50 w 221"/>
                <a:gd name="T1" fmla="*/ 202 h 220"/>
                <a:gd name="T2" fmla="*/ 73 w 221"/>
                <a:gd name="T3" fmla="*/ 186 h 220"/>
                <a:gd name="T4" fmla="*/ 86 w 221"/>
                <a:gd name="T5" fmla="*/ 183 h 220"/>
                <a:gd name="T6" fmla="*/ 95 w 221"/>
                <a:gd name="T7" fmla="*/ 185 h 220"/>
                <a:gd name="T8" fmla="*/ 109 w 221"/>
                <a:gd name="T9" fmla="*/ 214 h 220"/>
                <a:gd name="T10" fmla="*/ 133 w 221"/>
                <a:gd name="T11" fmla="*/ 218 h 220"/>
                <a:gd name="T12" fmla="*/ 138 w 221"/>
                <a:gd name="T13" fmla="*/ 191 h 220"/>
                <a:gd name="T14" fmla="*/ 145 w 221"/>
                <a:gd name="T15" fmla="*/ 179 h 220"/>
                <a:gd name="T16" fmla="*/ 153 w 221"/>
                <a:gd name="T17" fmla="*/ 174 h 220"/>
                <a:gd name="T18" fmla="*/ 183 w 221"/>
                <a:gd name="T19" fmla="*/ 184 h 220"/>
                <a:gd name="T20" fmla="*/ 202 w 221"/>
                <a:gd name="T21" fmla="*/ 170 h 220"/>
                <a:gd name="T22" fmla="*/ 187 w 221"/>
                <a:gd name="T23" fmla="*/ 148 h 220"/>
                <a:gd name="T24" fmla="*/ 183 w 221"/>
                <a:gd name="T25" fmla="*/ 134 h 220"/>
                <a:gd name="T26" fmla="*/ 186 w 221"/>
                <a:gd name="T27" fmla="*/ 125 h 220"/>
                <a:gd name="T28" fmla="*/ 215 w 221"/>
                <a:gd name="T29" fmla="*/ 111 h 220"/>
                <a:gd name="T30" fmla="*/ 218 w 221"/>
                <a:gd name="T31" fmla="*/ 88 h 220"/>
                <a:gd name="T32" fmla="*/ 191 w 221"/>
                <a:gd name="T33" fmla="*/ 83 h 220"/>
                <a:gd name="T34" fmla="*/ 179 w 221"/>
                <a:gd name="T35" fmla="*/ 76 h 220"/>
                <a:gd name="T36" fmla="*/ 175 w 221"/>
                <a:gd name="T37" fmla="*/ 67 h 220"/>
                <a:gd name="T38" fmla="*/ 185 w 221"/>
                <a:gd name="T39" fmla="*/ 37 h 220"/>
                <a:gd name="T40" fmla="*/ 171 w 221"/>
                <a:gd name="T41" fmla="*/ 18 h 220"/>
                <a:gd name="T42" fmla="*/ 148 w 221"/>
                <a:gd name="T43" fmla="*/ 34 h 220"/>
                <a:gd name="T44" fmla="*/ 135 w 221"/>
                <a:gd name="T45" fmla="*/ 37 h 220"/>
                <a:gd name="T46" fmla="*/ 126 w 221"/>
                <a:gd name="T47" fmla="*/ 34 h 220"/>
                <a:gd name="T48" fmla="*/ 112 w 221"/>
                <a:gd name="T49" fmla="*/ 6 h 220"/>
                <a:gd name="T50" fmla="*/ 88 w 221"/>
                <a:gd name="T51" fmla="*/ 2 h 220"/>
                <a:gd name="T52" fmla="*/ 83 w 221"/>
                <a:gd name="T53" fmla="*/ 29 h 220"/>
                <a:gd name="T54" fmla="*/ 68 w 221"/>
                <a:gd name="T55" fmla="*/ 46 h 220"/>
                <a:gd name="T56" fmla="*/ 38 w 221"/>
                <a:gd name="T57" fmla="*/ 35 h 220"/>
                <a:gd name="T58" fmla="*/ 19 w 221"/>
                <a:gd name="T59" fmla="*/ 49 h 220"/>
                <a:gd name="T60" fmla="*/ 34 w 221"/>
                <a:gd name="T61" fmla="*/ 72 h 220"/>
                <a:gd name="T62" fmla="*/ 35 w 221"/>
                <a:gd name="T63" fmla="*/ 96 h 220"/>
                <a:gd name="T64" fmla="*/ 6 w 221"/>
                <a:gd name="T65" fmla="*/ 109 h 220"/>
                <a:gd name="T66" fmla="*/ 3 w 221"/>
                <a:gd name="T67" fmla="*/ 132 h 220"/>
                <a:gd name="T68" fmla="*/ 30 w 221"/>
                <a:gd name="T69" fmla="*/ 137 h 220"/>
                <a:gd name="T70" fmla="*/ 46 w 221"/>
                <a:gd name="T71" fmla="*/ 152 h 220"/>
                <a:gd name="T72" fmla="*/ 46 w 221"/>
                <a:gd name="T73" fmla="*/ 166 h 220"/>
                <a:gd name="T74" fmla="*/ 37 w 221"/>
                <a:gd name="T75" fmla="*/ 192 h 220"/>
                <a:gd name="T76" fmla="*/ 78 w 221"/>
                <a:gd name="T77" fmla="*/ 85 h 220"/>
                <a:gd name="T78" fmla="*/ 142 w 221"/>
                <a:gd name="T79" fmla="*/ 13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1" h="220">
                  <a:moveTo>
                    <a:pt x="37" y="192"/>
                  </a:moveTo>
                  <a:cubicBezTo>
                    <a:pt x="50" y="202"/>
                    <a:pt x="50" y="202"/>
                    <a:pt x="50" y="202"/>
                  </a:cubicBezTo>
                  <a:cubicBezTo>
                    <a:pt x="52" y="203"/>
                    <a:pt x="56" y="203"/>
                    <a:pt x="59" y="201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8" y="181"/>
                    <a:pt x="82" y="181"/>
                    <a:pt x="85" y="183"/>
                  </a:cubicBezTo>
                  <a:cubicBezTo>
                    <a:pt x="86" y="183"/>
                    <a:pt x="86" y="183"/>
                    <a:pt x="86" y="183"/>
                  </a:cubicBezTo>
                  <a:cubicBezTo>
                    <a:pt x="89" y="184"/>
                    <a:pt x="92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9" y="186"/>
                    <a:pt x="103" y="188"/>
                    <a:pt x="105" y="195"/>
                  </a:cubicBezTo>
                  <a:cubicBezTo>
                    <a:pt x="109" y="214"/>
                    <a:pt x="109" y="214"/>
                    <a:pt x="109" y="214"/>
                  </a:cubicBezTo>
                  <a:cubicBezTo>
                    <a:pt x="110" y="218"/>
                    <a:pt x="114" y="220"/>
                    <a:pt x="116" y="220"/>
                  </a:cubicBezTo>
                  <a:cubicBezTo>
                    <a:pt x="133" y="218"/>
                    <a:pt x="133" y="218"/>
                    <a:pt x="133" y="218"/>
                  </a:cubicBezTo>
                  <a:cubicBezTo>
                    <a:pt x="135" y="217"/>
                    <a:pt x="138" y="214"/>
                    <a:pt x="138" y="210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8" y="184"/>
                    <a:pt x="141" y="181"/>
                    <a:pt x="144" y="179"/>
                  </a:cubicBezTo>
                  <a:cubicBezTo>
                    <a:pt x="144" y="179"/>
                    <a:pt x="145" y="179"/>
                    <a:pt x="145" y="179"/>
                  </a:cubicBezTo>
                  <a:cubicBezTo>
                    <a:pt x="147" y="177"/>
                    <a:pt x="150" y="176"/>
                    <a:pt x="153" y="174"/>
                  </a:cubicBezTo>
                  <a:cubicBezTo>
                    <a:pt x="153" y="174"/>
                    <a:pt x="153" y="174"/>
                    <a:pt x="153" y="174"/>
                  </a:cubicBezTo>
                  <a:cubicBezTo>
                    <a:pt x="156" y="172"/>
                    <a:pt x="161" y="171"/>
                    <a:pt x="167" y="174"/>
                  </a:cubicBezTo>
                  <a:cubicBezTo>
                    <a:pt x="183" y="184"/>
                    <a:pt x="183" y="184"/>
                    <a:pt x="183" y="184"/>
                  </a:cubicBezTo>
                  <a:cubicBezTo>
                    <a:pt x="187" y="186"/>
                    <a:pt x="191" y="185"/>
                    <a:pt x="192" y="183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4" y="169"/>
                    <a:pt x="204" y="164"/>
                    <a:pt x="201" y="161"/>
                  </a:cubicBezTo>
                  <a:cubicBezTo>
                    <a:pt x="187" y="148"/>
                    <a:pt x="187" y="148"/>
                    <a:pt x="187" y="148"/>
                  </a:cubicBezTo>
                  <a:cubicBezTo>
                    <a:pt x="182" y="143"/>
                    <a:pt x="182" y="139"/>
                    <a:pt x="183" y="135"/>
                  </a:cubicBezTo>
                  <a:cubicBezTo>
                    <a:pt x="183" y="135"/>
                    <a:pt x="183" y="135"/>
                    <a:pt x="183" y="134"/>
                  </a:cubicBezTo>
                  <a:cubicBezTo>
                    <a:pt x="184" y="131"/>
                    <a:pt x="185" y="128"/>
                    <a:pt x="186" y="126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87" y="121"/>
                    <a:pt x="189" y="117"/>
                    <a:pt x="196" y="116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8" y="110"/>
                    <a:pt x="221" y="106"/>
                    <a:pt x="220" y="104"/>
                  </a:cubicBezTo>
                  <a:cubicBezTo>
                    <a:pt x="218" y="88"/>
                    <a:pt x="218" y="88"/>
                    <a:pt x="218" y="88"/>
                  </a:cubicBezTo>
                  <a:cubicBezTo>
                    <a:pt x="218" y="85"/>
                    <a:pt x="215" y="82"/>
                    <a:pt x="211" y="82"/>
                  </a:cubicBezTo>
                  <a:cubicBezTo>
                    <a:pt x="191" y="83"/>
                    <a:pt x="191" y="83"/>
                    <a:pt x="191" y="83"/>
                  </a:cubicBezTo>
                  <a:cubicBezTo>
                    <a:pt x="184" y="83"/>
                    <a:pt x="181" y="80"/>
                    <a:pt x="180" y="76"/>
                  </a:cubicBezTo>
                  <a:cubicBezTo>
                    <a:pt x="180" y="76"/>
                    <a:pt x="179" y="76"/>
                    <a:pt x="179" y="76"/>
                  </a:cubicBezTo>
                  <a:cubicBezTo>
                    <a:pt x="178" y="73"/>
                    <a:pt x="176" y="70"/>
                    <a:pt x="175" y="68"/>
                  </a:cubicBezTo>
                  <a:cubicBezTo>
                    <a:pt x="175" y="67"/>
                    <a:pt x="175" y="67"/>
                    <a:pt x="175" y="67"/>
                  </a:cubicBezTo>
                  <a:cubicBezTo>
                    <a:pt x="172" y="64"/>
                    <a:pt x="171" y="60"/>
                    <a:pt x="175" y="53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7" y="34"/>
                    <a:pt x="186" y="29"/>
                    <a:pt x="184" y="2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9" y="17"/>
                    <a:pt x="164" y="16"/>
                    <a:pt x="162" y="19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3" y="38"/>
                    <a:pt x="139" y="38"/>
                    <a:pt x="135" y="37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2" y="36"/>
                    <a:pt x="129" y="35"/>
                    <a:pt x="126" y="34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1" y="34"/>
                    <a:pt x="118" y="32"/>
                    <a:pt x="116" y="24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7" y="0"/>
                    <a:pt x="104" y="0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3" y="6"/>
                    <a:pt x="83" y="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36"/>
                    <a:pt x="80" y="39"/>
                    <a:pt x="77" y="41"/>
                  </a:cubicBezTo>
                  <a:cubicBezTo>
                    <a:pt x="73" y="42"/>
                    <a:pt x="70" y="44"/>
                    <a:pt x="68" y="46"/>
                  </a:cubicBezTo>
                  <a:cubicBezTo>
                    <a:pt x="64" y="48"/>
                    <a:pt x="60" y="49"/>
                    <a:pt x="54" y="4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4" y="33"/>
                    <a:pt x="30" y="35"/>
                    <a:pt x="29" y="36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1"/>
                    <a:pt x="17" y="56"/>
                    <a:pt x="20" y="59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8" y="76"/>
                    <a:pt x="39" y="80"/>
                    <a:pt x="38" y="83"/>
                  </a:cubicBezTo>
                  <a:cubicBezTo>
                    <a:pt x="37" y="87"/>
                    <a:pt x="36" y="91"/>
                    <a:pt x="35" y="96"/>
                  </a:cubicBezTo>
                  <a:cubicBezTo>
                    <a:pt x="34" y="99"/>
                    <a:pt x="32" y="103"/>
                    <a:pt x="25" y="104"/>
                  </a:cubicBezTo>
                  <a:cubicBezTo>
                    <a:pt x="6" y="109"/>
                    <a:pt x="6" y="109"/>
                    <a:pt x="6" y="109"/>
                  </a:cubicBezTo>
                  <a:cubicBezTo>
                    <a:pt x="2" y="110"/>
                    <a:pt x="0" y="113"/>
                    <a:pt x="1" y="116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3" y="134"/>
                    <a:pt x="6" y="138"/>
                    <a:pt x="10" y="138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7" y="137"/>
                    <a:pt x="40" y="140"/>
                    <a:pt x="41" y="144"/>
                  </a:cubicBezTo>
                  <a:cubicBezTo>
                    <a:pt x="43" y="147"/>
                    <a:pt x="44" y="150"/>
                    <a:pt x="46" y="152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9" y="156"/>
                    <a:pt x="50" y="160"/>
                    <a:pt x="46" y="166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4" y="186"/>
                    <a:pt x="35" y="190"/>
                    <a:pt x="37" y="192"/>
                  </a:cubicBezTo>
                  <a:close/>
                  <a:moveTo>
                    <a:pt x="86" y="142"/>
                  </a:moveTo>
                  <a:cubicBezTo>
                    <a:pt x="68" y="128"/>
                    <a:pt x="65" y="103"/>
                    <a:pt x="78" y="85"/>
                  </a:cubicBezTo>
                  <a:cubicBezTo>
                    <a:pt x="92" y="68"/>
                    <a:pt x="117" y="64"/>
                    <a:pt x="135" y="78"/>
                  </a:cubicBezTo>
                  <a:cubicBezTo>
                    <a:pt x="152" y="92"/>
                    <a:pt x="156" y="117"/>
                    <a:pt x="142" y="134"/>
                  </a:cubicBezTo>
                  <a:cubicBezTo>
                    <a:pt x="129" y="152"/>
                    <a:pt x="103" y="155"/>
                    <a:pt x="86" y="142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1324">
                <a:solidFill>
                  <a:srgbClr val="FFFFFF"/>
                </a:solidFill>
              </a:endParaRPr>
            </a:p>
          </p:txBody>
        </p:sp>
        <p:sp>
          <p:nvSpPr>
            <p:cNvPr id="233" name="Freeform 6"/>
            <p:cNvSpPr>
              <a:spLocks noEditPoints="1"/>
            </p:cNvSpPr>
            <p:nvPr userDrawn="1"/>
          </p:nvSpPr>
          <p:spPr bwMode="auto">
            <a:xfrm>
              <a:off x="9758363" y="8366126"/>
              <a:ext cx="1060450" cy="1062038"/>
            </a:xfrm>
            <a:custGeom>
              <a:avLst/>
              <a:gdLst>
                <a:gd name="T0" fmla="*/ 264 w 302"/>
                <a:gd name="T1" fmla="*/ 100 h 302"/>
                <a:gd name="T2" fmla="*/ 274 w 302"/>
                <a:gd name="T3" fmla="*/ 69 h 302"/>
                <a:gd name="T4" fmla="*/ 248 w 302"/>
                <a:gd name="T5" fmla="*/ 61 h 302"/>
                <a:gd name="T6" fmla="*/ 233 w 302"/>
                <a:gd name="T7" fmla="*/ 47 h 302"/>
                <a:gd name="T8" fmla="*/ 224 w 302"/>
                <a:gd name="T9" fmla="*/ 22 h 302"/>
                <a:gd name="T10" fmla="*/ 196 w 302"/>
                <a:gd name="T11" fmla="*/ 35 h 302"/>
                <a:gd name="T12" fmla="*/ 180 w 302"/>
                <a:gd name="T13" fmla="*/ 6 h 302"/>
                <a:gd name="T14" fmla="*/ 157 w 302"/>
                <a:gd name="T15" fmla="*/ 19 h 302"/>
                <a:gd name="T16" fmla="*/ 136 w 302"/>
                <a:gd name="T17" fmla="*/ 20 h 302"/>
                <a:gd name="T18" fmla="*/ 112 w 302"/>
                <a:gd name="T19" fmla="*/ 8 h 302"/>
                <a:gd name="T20" fmla="*/ 101 w 302"/>
                <a:gd name="T21" fmla="*/ 38 h 302"/>
                <a:gd name="T22" fmla="*/ 69 w 302"/>
                <a:gd name="T23" fmla="*/ 28 h 302"/>
                <a:gd name="T24" fmla="*/ 62 w 302"/>
                <a:gd name="T25" fmla="*/ 54 h 302"/>
                <a:gd name="T26" fmla="*/ 48 w 302"/>
                <a:gd name="T27" fmla="*/ 69 h 302"/>
                <a:gd name="T28" fmla="*/ 23 w 302"/>
                <a:gd name="T29" fmla="*/ 78 h 302"/>
                <a:gd name="T30" fmla="*/ 36 w 302"/>
                <a:gd name="T31" fmla="*/ 107 h 302"/>
                <a:gd name="T32" fmla="*/ 6 w 302"/>
                <a:gd name="T33" fmla="*/ 122 h 302"/>
                <a:gd name="T34" fmla="*/ 20 w 302"/>
                <a:gd name="T35" fmla="*/ 145 h 302"/>
                <a:gd name="T36" fmla="*/ 20 w 302"/>
                <a:gd name="T37" fmla="*/ 166 h 302"/>
                <a:gd name="T38" fmla="*/ 9 w 302"/>
                <a:gd name="T39" fmla="*/ 190 h 302"/>
                <a:gd name="T40" fmla="*/ 38 w 302"/>
                <a:gd name="T41" fmla="*/ 201 h 302"/>
                <a:gd name="T42" fmla="*/ 28 w 302"/>
                <a:gd name="T43" fmla="*/ 233 h 302"/>
                <a:gd name="T44" fmla="*/ 54 w 302"/>
                <a:gd name="T45" fmla="*/ 240 h 302"/>
                <a:gd name="T46" fmla="*/ 69 w 302"/>
                <a:gd name="T47" fmla="*/ 254 h 302"/>
                <a:gd name="T48" fmla="*/ 78 w 302"/>
                <a:gd name="T49" fmla="*/ 279 h 302"/>
                <a:gd name="T50" fmla="*/ 107 w 302"/>
                <a:gd name="T51" fmla="*/ 266 h 302"/>
                <a:gd name="T52" fmla="*/ 123 w 302"/>
                <a:gd name="T53" fmla="*/ 296 h 302"/>
                <a:gd name="T54" fmla="*/ 146 w 302"/>
                <a:gd name="T55" fmla="*/ 282 h 302"/>
                <a:gd name="T56" fmla="*/ 166 w 302"/>
                <a:gd name="T57" fmla="*/ 282 h 302"/>
                <a:gd name="T58" fmla="*/ 191 w 302"/>
                <a:gd name="T59" fmla="*/ 293 h 302"/>
                <a:gd name="T60" fmla="*/ 202 w 302"/>
                <a:gd name="T61" fmla="*/ 264 h 302"/>
                <a:gd name="T62" fmla="*/ 233 w 302"/>
                <a:gd name="T63" fmla="*/ 274 h 302"/>
                <a:gd name="T64" fmla="*/ 241 w 302"/>
                <a:gd name="T65" fmla="*/ 248 h 302"/>
                <a:gd name="T66" fmla="*/ 255 w 302"/>
                <a:gd name="T67" fmla="*/ 233 h 302"/>
                <a:gd name="T68" fmla="*/ 280 w 302"/>
                <a:gd name="T69" fmla="*/ 224 h 302"/>
                <a:gd name="T70" fmla="*/ 267 w 302"/>
                <a:gd name="T71" fmla="*/ 195 h 302"/>
                <a:gd name="T72" fmla="*/ 296 w 302"/>
                <a:gd name="T73" fmla="*/ 180 h 302"/>
                <a:gd name="T74" fmla="*/ 283 w 302"/>
                <a:gd name="T75" fmla="*/ 156 h 302"/>
                <a:gd name="T76" fmla="*/ 282 w 302"/>
                <a:gd name="T77" fmla="*/ 136 h 302"/>
                <a:gd name="T78" fmla="*/ 294 w 302"/>
                <a:gd name="T79" fmla="*/ 111 h 302"/>
                <a:gd name="T80" fmla="*/ 147 w 302"/>
                <a:gd name="T81" fmla="*/ 176 h 302"/>
                <a:gd name="T82" fmla="*/ 156 w 302"/>
                <a:gd name="T83" fmla="*/ 125 h 302"/>
                <a:gd name="T84" fmla="*/ 147 w 302"/>
                <a:gd name="T85" fmla="*/ 176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2" h="302">
                  <a:moveTo>
                    <a:pt x="275" y="105"/>
                  </a:moveTo>
                  <a:cubicBezTo>
                    <a:pt x="270" y="103"/>
                    <a:pt x="265" y="101"/>
                    <a:pt x="264" y="100"/>
                  </a:cubicBezTo>
                  <a:cubicBezTo>
                    <a:pt x="264" y="99"/>
                    <a:pt x="264" y="92"/>
                    <a:pt x="267" y="87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6" y="63"/>
                    <a:pt x="274" y="60"/>
                    <a:pt x="268" y="60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3" y="62"/>
                    <a:pt x="237" y="62"/>
                    <a:pt x="237" y="61"/>
                  </a:cubicBezTo>
                  <a:cubicBezTo>
                    <a:pt x="236" y="60"/>
                    <a:pt x="233" y="53"/>
                    <a:pt x="233" y="47"/>
                  </a:cubicBezTo>
                  <a:cubicBezTo>
                    <a:pt x="233" y="28"/>
                    <a:pt x="233" y="28"/>
                    <a:pt x="233" y="28"/>
                  </a:cubicBezTo>
                  <a:cubicBezTo>
                    <a:pt x="233" y="22"/>
                    <a:pt x="229" y="20"/>
                    <a:pt x="224" y="22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2" y="34"/>
                    <a:pt x="197" y="35"/>
                    <a:pt x="196" y="35"/>
                  </a:cubicBezTo>
                  <a:cubicBezTo>
                    <a:pt x="194" y="34"/>
                    <a:pt x="190" y="29"/>
                    <a:pt x="188" y="24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8" y="1"/>
                    <a:pt x="173" y="0"/>
                    <a:pt x="170" y="4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3" y="23"/>
                    <a:pt x="149" y="27"/>
                    <a:pt x="148" y="27"/>
                  </a:cubicBezTo>
                  <a:cubicBezTo>
                    <a:pt x="147" y="27"/>
                    <a:pt x="140" y="24"/>
                    <a:pt x="136" y="20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18" y="2"/>
                    <a:pt x="114" y="3"/>
                    <a:pt x="112" y="8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32"/>
                    <a:pt x="102" y="37"/>
                    <a:pt x="101" y="38"/>
                  </a:cubicBezTo>
                  <a:cubicBezTo>
                    <a:pt x="100" y="38"/>
                    <a:pt x="93" y="38"/>
                    <a:pt x="88" y="35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4" y="26"/>
                    <a:pt x="60" y="28"/>
                    <a:pt x="61" y="3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9"/>
                    <a:pt x="62" y="65"/>
                    <a:pt x="61" y="66"/>
                  </a:cubicBezTo>
                  <a:cubicBezTo>
                    <a:pt x="61" y="66"/>
                    <a:pt x="54" y="69"/>
                    <a:pt x="48" y="69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3" y="69"/>
                    <a:pt x="20" y="73"/>
                    <a:pt x="23" y="78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34" y="100"/>
                    <a:pt x="36" y="105"/>
                    <a:pt x="36" y="107"/>
                  </a:cubicBezTo>
                  <a:cubicBezTo>
                    <a:pt x="35" y="108"/>
                    <a:pt x="30" y="112"/>
                    <a:pt x="25" y="114"/>
                  </a:cubicBezTo>
                  <a:cubicBezTo>
                    <a:pt x="6" y="122"/>
                    <a:pt x="6" y="122"/>
                    <a:pt x="6" y="122"/>
                  </a:cubicBezTo>
                  <a:cubicBezTo>
                    <a:pt x="1" y="124"/>
                    <a:pt x="0" y="129"/>
                    <a:pt x="5" y="132"/>
                  </a:cubicBezTo>
                  <a:cubicBezTo>
                    <a:pt x="20" y="145"/>
                    <a:pt x="20" y="145"/>
                    <a:pt x="20" y="145"/>
                  </a:cubicBezTo>
                  <a:cubicBezTo>
                    <a:pt x="24" y="149"/>
                    <a:pt x="27" y="153"/>
                    <a:pt x="27" y="154"/>
                  </a:cubicBezTo>
                  <a:cubicBezTo>
                    <a:pt x="28" y="155"/>
                    <a:pt x="24" y="162"/>
                    <a:pt x="20" y="166"/>
                  </a:cubicBezTo>
                  <a:cubicBezTo>
                    <a:pt x="6" y="180"/>
                    <a:pt x="6" y="180"/>
                    <a:pt x="6" y="180"/>
                  </a:cubicBezTo>
                  <a:cubicBezTo>
                    <a:pt x="2" y="184"/>
                    <a:pt x="4" y="188"/>
                    <a:pt x="9" y="19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33" y="198"/>
                    <a:pt x="38" y="200"/>
                    <a:pt x="38" y="201"/>
                  </a:cubicBezTo>
                  <a:cubicBezTo>
                    <a:pt x="39" y="202"/>
                    <a:pt x="38" y="209"/>
                    <a:pt x="36" y="214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26" y="238"/>
                    <a:pt x="29" y="242"/>
                    <a:pt x="35" y="241"/>
                  </a:cubicBezTo>
                  <a:cubicBezTo>
                    <a:pt x="54" y="240"/>
                    <a:pt x="54" y="240"/>
                    <a:pt x="54" y="240"/>
                  </a:cubicBezTo>
                  <a:cubicBezTo>
                    <a:pt x="60" y="240"/>
                    <a:pt x="65" y="240"/>
                    <a:pt x="66" y="241"/>
                  </a:cubicBezTo>
                  <a:cubicBezTo>
                    <a:pt x="67" y="242"/>
                    <a:pt x="69" y="248"/>
                    <a:pt x="69" y="25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9" y="279"/>
                    <a:pt x="73" y="282"/>
                    <a:pt x="78" y="279"/>
                  </a:cubicBezTo>
                  <a:cubicBezTo>
                    <a:pt x="96" y="270"/>
                    <a:pt x="96" y="270"/>
                    <a:pt x="96" y="270"/>
                  </a:cubicBezTo>
                  <a:cubicBezTo>
                    <a:pt x="101" y="268"/>
                    <a:pt x="106" y="266"/>
                    <a:pt x="107" y="266"/>
                  </a:cubicBezTo>
                  <a:cubicBezTo>
                    <a:pt x="108" y="267"/>
                    <a:pt x="113" y="272"/>
                    <a:pt x="115" y="277"/>
                  </a:cubicBezTo>
                  <a:cubicBezTo>
                    <a:pt x="123" y="296"/>
                    <a:pt x="123" y="296"/>
                    <a:pt x="123" y="296"/>
                  </a:cubicBezTo>
                  <a:cubicBezTo>
                    <a:pt x="125" y="301"/>
                    <a:pt x="129" y="302"/>
                    <a:pt x="133" y="297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50" y="278"/>
                    <a:pt x="154" y="275"/>
                    <a:pt x="155" y="275"/>
                  </a:cubicBezTo>
                  <a:cubicBezTo>
                    <a:pt x="156" y="275"/>
                    <a:pt x="162" y="278"/>
                    <a:pt x="166" y="282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84" y="300"/>
                    <a:pt x="189" y="298"/>
                    <a:pt x="191" y="293"/>
                  </a:cubicBezTo>
                  <a:cubicBezTo>
                    <a:pt x="197" y="274"/>
                    <a:pt x="197" y="274"/>
                    <a:pt x="197" y="274"/>
                  </a:cubicBezTo>
                  <a:cubicBezTo>
                    <a:pt x="199" y="269"/>
                    <a:pt x="201" y="264"/>
                    <a:pt x="202" y="264"/>
                  </a:cubicBezTo>
                  <a:cubicBezTo>
                    <a:pt x="203" y="263"/>
                    <a:pt x="210" y="264"/>
                    <a:pt x="215" y="266"/>
                  </a:cubicBezTo>
                  <a:cubicBezTo>
                    <a:pt x="233" y="274"/>
                    <a:pt x="233" y="274"/>
                    <a:pt x="233" y="274"/>
                  </a:cubicBezTo>
                  <a:cubicBezTo>
                    <a:pt x="239" y="276"/>
                    <a:pt x="243" y="273"/>
                    <a:pt x="242" y="267"/>
                  </a:cubicBezTo>
                  <a:cubicBezTo>
                    <a:pt x="241" y="248"/>
                    <a:pt x="241" y="248"/>
                    <a:pt x="241" y="248"/>
                  </a:cubicBezTo>
                  <a:cubicBezTo>
                    <a:pt x="240" y="242"/>
                    <a:pt x="241" y="237"/>
                    <a:pt x="241" y="236"/>
                  </a:cubicBezTo>
                  <a:cubicBezTo>
                    <a:pt x="242" y="235"/>
                    <a:pt x="249" y="233"/>
                    <a:pt x="255" y="233"/>
                  </a:cubicBezTo>
                  <a:cubicBezTo>
                    <a:pt x="274" y="233"/>
                    <a:pt x="274" y="233"/>
                    <a:pt x="274" y="233"/>
                  </a:cubicBezTo>
                  <a:cubicBezTo>
                    <a:pt x="280" y="233"/>
                    <a:pt x="283" y="229"/>
                    <a:pt x="280" y="224"/>
                  </a:cubicBezTo>
                  <a:cubicBezTo>
                    <a:pt x="271" y="206"/>
                    <a:pt x="271" y="206"/>
                    <a:pt x="271" y="206"/>
                  </a:cubicBezTo>
                  <a:cubicBezTo>
                    <a:pt x="268" y="201"/>
                    <a:pt x="267" y="196"/>
                    <a:pt x="267" y="195"/>
                  </a:cubicBezTo>
                  <a:cubicBezTo>
                    <a:pt x="268" y="194"/>
                    <a:pt x="273" y="189"/>
                    <a:pt x="278" y="187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302" y="177"/>
                    <a:pt x="302" y="173"/>
                    <a:pt x="298" y="169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79" y="152"/>
                    <a:pt x="275" y="148"/>
                    <a:pt x="275" y="147"/>
                  </a:cubicBezTo>
                  <a:cubicBezTo>
                    <a:pt x="275" y="146"/>
                    <a:pt x="278" y="140"/>
                    <a:pt x="282" y="136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300" y="118"/>
                    <a:pt x="299" y="113"/>
                    <a:pt x="294" y="111"/>
                  </a:cubicBezTo>
                  <a:lnTo>
                    <a:pt x="275" y="105"/>
                  </a:lnTo>
                  <a:close/>
                  <a:moveTo>
                    <a:pt x="147" y="176"/>
                  </a:moveTo>
                  <a:cubicBezTo>
                    <a:pt x="133" y="174"/>
                    <a:pt x="123" y="161"/>
                    <a:pt x="126" y="147"/>
                  </a:cubicBezTo>
                  <a:cubicBezTo>
                    <a:pt x="128" y="132"/>
                    <a:pt x="141" y="123"/>
                    <a:pt x="156" y="125"/>
                  </a:cubicBezTo>
                  <a:cubicBezTo>
                    <a:pt x="170" y="127"/>
                    <a:pt x="179" y="141"/>
                    <a:pt x="177" y="155"/>
                  </a:cubicBezTo>
                  <a:cubicBezTo>
                    <a:pt x="175" y="169"/>
                    <a:pt x="161" y="179"/>
                    <a:pt x="147" y="176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1324">
                <a:solidFill>
                  <a:srgbClr val="FFFFFF"/>
                </a:solidFill>
              </a:endParaRPr>
            </a:p>
          </p:txBody>
        </p:sp>
        <p:sp>
          <p:nvSpPr>
            <p:cNvPr id="234" name="Freeform 7"/>
            <p:cNvSpPr>
              <a:spLocks noEditPoints="1"/>
            </p:cNvSpPr>
            <p:nvPr userDrawn="1"/>
          </p:nvSpPr>
          <p:spPr bwMode="auto">
            <a:xfrm>
              <a:off x="11022013" y="8059738"/>
              <a:ext cx="1547812" cy="1550988"/>
            </a:xfrm>
            <a:custGeom>
              <a:avLst/>
              <a:gdLst>
                <a:gd name="T0" fmla="*/ 434 w 441"/>
                <a:gd name="T1" fmla="*/ 201 h 441"/>
                <a:gd name="T2" fmla="*/ 425 w 441"/>
                <a:gd name="T3" fmla="*/ 156 h 441"/>
                <a:gd name="T4" fmla="*/ 410 w 441"/>
                <a:gd name="T5" fmla="*/ 120 h 441"/>
                <a:gd name="T6" fmla="*/ 385 w 441"/>
                <a:gd name="T7" fmla="*/ 84 h 441"/>
                <a:gd name="T8" fmla="*/ 357 w 441"/>
                <a:gd name="T9" fmla="*/ 56 h 441"/>
                <a:gd name="T10" fmla="*/ 320 w 441"/>
                <a:gd name="T11" fmla="*/ 30 h 441"/>
                <a:gd name="T12" fmla="*/ 283 w 441"/>
                <a:gd name="T13" fmla="*/ 16 h 441"/>
                <a:gd name="T14" fmla="*/ 240 w 441"/>
                <a:gd name="T15" fmla="*/ 7 h 441"/>
                <a:gd name="T16" fmla="*/ 201 w 441"/>
                <a:gd name="T17" fmla="*/ 7 h 441"/>
                <a:gd name="T18" fmla="*/ 156 w 441"/>
                <a:gd name="T19" fmla="*/ 16 h 441"/>
                <a:gd name="T20" fmla="*/ 120 w 441"/>
                <a:gd name="T21" fmla="*/ 31 h 441"/>
                <a:gd name="T22" fmla="*/ 84 w 441"/>
                <a:gd name="T23" fmla="*/ 56 h 441"/>
                <a:gd name="T24" fmla="*/ 56 w 441"/>
                <a:gd name="T25" fmla="*/ 84 h 441"/>
                <a:gd name="T26" fmla="*/ 31 w 441"/>
                <a:gd name="T27" fmla="*/ 122 h 441"/>
                <a:gd name="T28" fmla="*/ 16 w 441"/>
                <a:gd name="T29" fmla="*/ 158 h 441"/>
                <a:gd name="T30" fmla="*/ 7 w 441"/>
                <a:gd name="T31" fmla="*/ 201 h 441"/>
                <a:gd name="T32" fmla="*/ 7 w 441"/>
                <a:gd name="T33" fmla="*/ 240 h 441"/>
                <a:gd name="T34" fmla="*/ 16 w 441"/>
                <a:gd name="T35" fmla="*/ 285 h 441"/>
                <a:gd name="T36" fmla="*/ 32 w 441"/>
                <a:gd name="T37" fmla="*/ 321 h 441"/>
                <a:gd name="T38" fmla="*/ 56 w 441"/>
                <a:gd name="T39" fmla="*/ 357 h 441"/>
                <a:gd name="T40" fmla="*/ 84 w 441"/>
                <a:gd name="T41" fmla="*/ 385 h 441"/>
                <a:gd name="T42" fmla="*/ 122 w 441"/>
                <a:gd name="T43" fmla="*/ 411 h 441"/>
                <a:gd name="T44" fmla="*/ 158 w 441"/>
                <a:gd name="T45" fmla="*/ 425 h 441"/>
                <a:gd name="T46" fmla="*/ 201 w 441"/>
                <a:gd name="T47" fmla="*/ 434 h 441"/>
                <a:gd name="T48" fmla="*/ 240 w 441"/>
                <a:gd name="T49" fmla="*/ 434 h 441"/>
                <a:gd name="T50" fmla="*/ 285 w 441"/>
                <a:gd name="T51" fmla="*/ 425 h 441"/>
                <a:gd name="T52" fmla="*/ 321 w 441"/>
                <a:gd name="T53" fmla="*/ 410 h 441"/>
                <a:gd name="T54" fmla="*/ 357 w 441"/>
                <a:gd name="T55" fmla="*/ 385 h 441"/>
                <a:gd name="T56" fmla="*/ 385 w 441"/>
                <a:gd name="T57" fmla="*/ 357 h 441"/>
                <a:gd name="T58" fmla="*/ 411 w 441"/>
                <a:gd name="T59" fmla="*/ 319 h 441"/>
                <a:gd name="T60" fmla="*/ 426 w 441"/>
                <a:gd name="T61" fmla="*/ 283 h 441"/>
                <a:gd name="T62" fmla="*/ 434 w 441"/>
                <a:gd name="T63" fmla="*/ 240 h 441"/>
                <a:gd name="T64" fmla="*/ 356 w 441"/>
                <a:gd name="T65" fmla="*/ 256 h 441"/>
                <a:gd name="T66" fmla="*/ 284 w 441"/>
                <a:gd name="T67" fmla="*/ 213 h 441"/>
                <a:gd name="T68" fmla="*/ 361 w 441"/>
                <a:gd name="T69" fmla="*/ 220 h 441"/>
                <a:gd name="T70" fmla="*/ 275 w 441"/>
                <a:gd name="T71" fmla="*/ 335 h 441"/>
                <a:gd name="T72" fmla="*/ 335 w 441"/>
                <a:gd name="T73" fmla="*/ 276 h 441"/>
                <a:gd name="T74" fmla="*/ 178 w 441"/>
                <a:gd name="T75" fmla="*/ 341 h 441"/>
                <a:gd name="T76" fmla="*/ 263 w 441"/>
                <a:gd name="T77" fmla="*/ 341 h 441"/>
                <a:gd name="T78" fmla="*/ 185 w 441"/>
                <a:gd name="T79" fmla="*/ 358 h 441"/>
                <a:gd name="T80" fmla="*/ 186 w 441"/>
                <a:gd name="T81" fmla="*/ 220 h 441"/>
                <a:gd name="T82" fmla="*/ 221 w 441"/>
                <a:gd name="T83" fmla="*/ 255 h 441"/>
                <a:gd name="T84" fmla="*/ 106 w 441"/>
                <a:gd name="T85" fmla="*/ 277 h 441"/>
                <a:gd name="T86" fmla="*/ 165 w 441"/>
                <a:gd name="T87" fmla="*/ 337 h 441"/>
                <a:gd name="T88" fmla="*/ 100 w 441"/>
                <a:gd name="T89" fmla="*/ 180 h 441"/>
                <a:gd name="T90" fmla="*/ 100 w 441"/>
                <a:gd name="T91" fmla="*/ 264 h 441"/>
                <a:gd name="T92" fmla="*/ 83 w 441"/>
                <a:gd name="T93" fmla="*/ 187 h 441"/>
                <a:gd name="T94" fmla="*/ 148 w 441"/>
                <a:gd name="T95" fmla="*/ 100 h 441"/>
                <a:gd name="T96" fmla="*/ 168 w 441"/>
                <a:gd name="T97" fmla="*/ 182 h 441"/>
                <a:gd name="T98" fmla="*/ 119 w 441"/>
                <a:gd name="T99" fmla="*/ 122 h 441"/>
                <a:gd name="T100" fmla="*/ 211 w 441"/>
                <a:gd name="T101" fmla="*/ 157 h 441"/>
                <a:gd name="T102" fmla="*/ 219 w 441"/>
                <a:gd name="T103" fmla="*/ 80 h 441"/>
                <a:gd name="T104" fmla="*/ 319 w 441"/>
                <a:gd name="T105" fmla="*/ 121 h 441"/>
                <a:gd name="T106" fmla="*/ 270 w 441"/>
                <a:gd name="T107" fmla="*/ 181 h 441"/>
                <a:gd name="T108" fmla="*/ 290 w 441"/>
                <a:gd name="T109" fmla="*/ 9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1" h="441">
                  <a:moveTo>
                    <a:pt x="441" y="232"/>
                  </a:moveTo>
                  <a:cubicBezTo>
                    <a:pt x="441" y="209"/>
                    <a:pt x="441" y="209"/>
                    <a:pt x="441" y="209"/>
                  </a:cubicBezTo>
                  <a:cubicBezTo>
                    <a:pt x="441" y="205"/>
                    <a:pt x="438" y="201"/>
                    <a:pt x="434" y="201"/>
                  </a:cubicBezTo>
                  <a:cubicBezTo>
                    <a:pt x="401" y="196"/>
                    <a:pt x="401" y="196"/>
                    <a:pt x="401" y="196"/>
                  </a:cubicBezTo>
                  <a:cubicBezTo>
                    <a:pt x="400" y="188"/>
                    <a:pt x="398" y="181"/>
                    <a:pt x="396" y="173"/>
                  </a:cubicBezTo>
                  <a:cubicBezTo>
                    <a:pt x="425" y="156"/>
                    <a:pt x="425" y="156"/>
                    <a:pt x="425" y="156"/>
                  </a:cubicBezTo>
                  <a:cubicBezTo>
                    <a:pt x="428" y="154"/>
                    <a:pt x="430" y="149"/>
                    <a:pt x="428" y="145"/>
                  </a:cubicBezTo>
                  <a:cubicBezTo>
                    <a:pt x="420" y="125"/>
                    <a:pt x="420" y="125"/>
                    <a:pt x="420" y="125"/>
                  </a:cubicBezTo>
                  <a:cubicBezTo>
                    <a:pt x="418" y="121"/>
                    <a:pt x="414" y="119"/>
                    <a:pt x="410" y="120"/>
                  </a:cubicBezTo>
                  <a:cubicBezTo>
                    <a:pt x="377" y="128"/>
                    <a:pt x="377" y="128"/>
                    <a:pt x="377" y="128"/>
                  </a:cubicBezTo>
                  <a:cubicBezTo>
                    <a:pt x="374" y="122"/>
                    <a:pt x="370" y="116"/>
                    <a:pt x="365" y="110"/>
                  </a:cubicBezTo>
                  <a:cubicBezTo>
                    <a:pt x="385" y="84"/>
                    <a:pt x="385" y="84"/>
                    <a:pt x="385" y="84"/>
                  </a:cubicBezTo>
                  <a:cubicBezTo>
                    <a:pt x="388" y="80"/>
                    <a:pt x="387" y="75"/>
                    <a:pt x="385" y="72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6" y="54"/>
                    <a:pt x="361" y="53"/>
                    <a:pt x="357" y="56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25" y="71"/>
                    <a:pt x="318" y="67"/>
                    <a:pt x="311" y="63"/>
                  </a:cubicBezTo>
                  <a:cubicBezTo>
                    <a:pt x="320" y="30"/>
                    <a:pt x="320" y="30"/>
                    <a:pt x="320" y="30"/>
                  </a:cubicBezTo>
                  <a:cubicBezTo>
                    <a:pt x="321" y="26"/>
                    <a:pt x="318" y="22"/>
                    <a:pt x="314" y="20"/>
                  </a:cubicBezTo>
                  <a:cubicBezTo>
                    <a:pt x="294" y="12"/>
                    <a:pt x="294" y="12"/>
                    <a:pt x="294" y="12"/>
                  </a:cubicBezTo>
                  <a:cubicBezTo>
                    <a:pt x="290" y="10"/>
                    <a:pt x="285" y="12"/>
                    <a:pt x="283" y="16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59" y="43"/>
                    <a:pt x="252" y="41"/>
                    <a:pt x="245" y="40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0" y="3"/>
                    <a:pt x="236" y="0"/>
                    <a:pt x="232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5" y="0"/>
                    <a:pt x="201" y="3"/>
                    <a:pt x="201" y="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8" y="41"/>
                    <a:pt x="181" y="43"/>
                    <a:pt x="173" y="4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4" y="13"/>
                    <a:pt x="149" y="11"/>
                    <a:pt x="145" y="13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1" y="23"/>
                    <a:pt x="119" y="27"/>
                    <a:pt x="120" y="31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2" y="67"/>
                    <a:pt x="116" y="71"/>
                    <a:pt x="111" y="76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0" y="53"/>
                    <a:pt x="75" y="54"/>
                    <a:pt x="72" y="56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4" y="75"/>
                    <a:pt x="53" y="80"/>
                    <a:pt x="56" y="84"/>
                  </a:cubicBezTo>
                  <a:cubicBezTo>
                    <a:pt x="76" y="110"/>
                    <a:pt x="76" y="110"/>
                    <a:pt x="76" y="110"/>
                  </a:cubicBezTo>
                  <a:cubicBezTo>
                    <a:pt x="71" y="117"/>
                    <a:pt x="67" y="123"/>
                    <a:pt x="63" y="130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7" y="121"/>
                    <a:pt x="22" y="123"/>
                    <a:pt x="20" y="127"/>
                  </a:cubicBezTo>
                  <a:cubicBezTo>
                    <a:pt x="12" y="147"/>
                    <a:pt x="12" y="147"/>
                    <a:pt x="12" y="147"/>
                  </a:cubicBezTo>
                  <a:cubicBezTo>
                    <a:pt x="10" y="151"/>
                    <a:pt x="12" y="156"/>
                    <a:pt x="16" y="158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3" y="182"/>
                    <a:pt x="41" y="189"/>
                    <a:pt x="40" y="196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3" y="201"/>
                    <a:pt x="0" y="205"/>
                    <a:pt x="0" y="209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6"/>
                    <a:pt x="3" y="240"/>
                    <a:pt x="7" y="240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2" y="253"/>
                    <a:pt x="43" y="260"/>
                    <a:pt x="45" y="268"/>
                  </a:cubicBezTo>
                  <a:cubicBezTo>
                    <a:pt x="16" y="285"/>
                    <a:pt x="16" y="285"/>
                    <a:pt x="16" y="285"/>
                  </a:cubicBezTo>
                  <a:cubicBezTo>
                    <a:pt x="13" y="287"/>
                    <a:pt x="11" y="292"/>
                    <a:pt x="13" y="296"/>
                  </a:cubicBezTo>
                  <a:cubicBezTo>
                    <a:pt x="21" y="316"/>
                    <a:pt x="21" y="316"/>
                    <a:pt x="21" y="316"/>
                  </a:cubicBezTo>
                  <a:cubicBezTo>
                    <a:pt x="23" y="320"/>
                    <a:pt x="28" y="322"/>
                    <a:pt x="32" y="321"/>
                  </a:cubicBezTo>
                  <a:cubicBezTo>
                    <a:pt x="64" y="313"/>
                    <a:pt x="64" y="313"/>
                    <a:pt x="64" y="313"/>
                  </a:cubicBezTo>
                  <a:cubicBezTo>
                    <a:pt x="68" y="319"/>
                    <a:pt x="72" y="325"/>
                    <a:pt x="76" y="331"/>
                  </a:cubicBezTo>
                  <a:cubicBezTo>
                    <a:pt x="56" y="357"/>
                    <a:pt x="56" y="357"/>
                    <a:pt x="56" y="357"/>
                  </a:cubicBezTo>
                  <a:cubicBezTo>
                    <a:pt x="53" y="361"/>
                    <a:pt x="54" y="366"/>
                    <a:pt x="57" y="369"/>
                  </a:cubicBezTo>
                  <a:cubicBezTo>
                    <a:pt x="72" y="384"/>
                    <a:pt x="72" y="384"/>
                    <a:pt x="72" y="384"/>
                  </a:cubicBezTo>
                  <a:cubicBezTo>
                    <a:pt x="75" y="387"/>
                    <a:pt x="80" y="388"/>
                    <a:pt x="84" y="385"/>
                  </a:cubicBezTo>
                  <a:cubicBezTo>
                    <a:pt x="111" y="365"/>
                    <a:pt x="111" y="365"/>
                    <a:pt x="111" y="365"/>
                  </a:cubicBezTo>
                  <a:cubicBezTo>
                    <a:pt x="117" y="370"/>
                    <a:pt x="123" y="374"/>
                    <a:pt x="130" y="378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21" y="415"/>
                    <a:pt x="123" y="419"/>
                    <a:pt x="127" y="421"/>
                  </a:cubicBezTo>
                  <a:cubicBezTo>
                    <a:pt x="147" y="429"/>
                    <a:pt x="147" y="429"/>
                    <a:pt x="147" y="429"/>
                  </a:cubicBezTo>
                  <a:cubicBezTo>
                    <a:pt x="151" y="431"/>
                    <a:pt x="156" y="429"/>
                    <a:pt x="158" y="425"/>
                  </a:cubicBezTo>
                  <a:cubicBezTo>
                    <a:pt x="175" y="397"/>
                    <a:pt x="175" y="397"/>
                    <a:pt x="175" y="397"/>
                  </a:cubicBezTo>
                  <a:cubicBezTo>
                    <a:pt x="182" y="398"/>
                    <a:pt x="189" y="400"/>
                    <a:pt x="196" y="401"/>
                  </a:cubicBezTo>
                  <a:cubicBezTo>
                    <a:pt x="201" y="434"/>
                    <a:pt x="201" y="434"/>
                    <a:pt x="201" y="434"/>
                  </a:cubicBezTo>
                  <a:cubicBezTo>
                    <a:pt x="201" y="438"/>
                    <a:pt x="205" y="441"/>
                    <a:pt x="209" y="441"/>
                  </a:cubicBezTo>
                  <a:cubicBezTo>
                    <a:pt x="232" y="441"/>
                    <a:pt x="232" y="441"/>
                    <a:pt x="232" y="441"/>
                  </a:cubicBezTo>
                  <a:cubicBezTo>
                    <a:pt x="236" y="441"/>
                    <a:pt x="240" y="438"/>
                    <a:pt x="240" y="434"/>
                  </a:cubicBezTo>
                  <a:cubicBezTo>
                    <a:pt x="245" y="401"/>
                    <a:pt x="245" y="401"/>
                    <a:pt x="245" y="401"/>
                  </a:cubicBezTo>
                  <a:cubicBezTo>
                    <a:pt x="253" y="400"/>
                    <a:pt x="260" y="398"/>
                    <a:pt x="268" y="396"/>
                  </a:cubicBezTo>
                  <a:cubicBezTo>
                    <a:pt x="285" y="425"/>
                    <a:pt x="285" y="425"/>
                    <a:pt x="285" y="425"/>
                  </a:cubicBezTo>
                  <a:cubicBezTo>
                    <a:pt x="287" y="428"/>
                    <a:pt x="292" y="430"/>
                    <a:pt x="296" y="428"/>
                  </a:cubicBezTo>
                  <a:cubicBezTo>
                    <a:pt x="316" y="420"/>
                    <a:pt x="316" y="420"/>
                    <a:pt x="316" y="420"/>
                  </a:cubicBezTo>
                  <a:cubicBezTo>
                    <a:pt x="320" y="418"/>
                    <a:pt x="322" y="414"/>
                    <a:pt x="321" y="410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25" y="369"/>
                    <a:pt x="331" y="365"/>
                  </a:cubicBezTo>
                  <a:cubicBezTo>
                    <a:pt x="357" y="385"/>
                    <a:pt x="357" y="385"/>
                    <a:pt x="357" y="385"/>
                  </a:cubicBezTo>
                  <a:cubicBezTo>
                    <a:pt x="361" y="388"/>
                    <a:pt x="366" y="387"/>
                    <a:pt x="369" y="384"/>
                  </a:cubicBezTo>
                  <a:cubicBezTo>
                    <a:pt x="385" y="369"/>
                    <a:pt x="385" y="369"/>
                    <a:pt x="385" y="369"/>
                  </a:cubicBezTo>
                  <a:cubicBezTo>
                    <a:pt x="387" y="366"/>
                    <a:pt x="388" y="361"/>
                    <a:pt x="385" y="357"/>
                  </a:cubicBezTo>
                  <a:cubicBezTo>
                    <a:pt x="365" y="331"/>
                    <a:pt x="365" y="331"/>
                    <a:pt x="365" y="331"/>
                  </a:cubicBezTo>
                  <a:cubicBezTo>
                    <a:pt x="370" y="324"/>
                    <a:pt x="374" y="318"/>
                    <a:pt x="378" y="311"/>
                  </a:cubicBezTo>
                  <a:cubicBezTo>
                    <a:pt x="411" y="319"/>
                    <a:pt x="411" y="319"/>
                    <a:pt x="411" y="319"/>
                  </a:cubicBezTo>
                  <a:cubicBezTo>
                    <a:pt x="415" y="320"/>
                    <a:pt x="419" y="318"/>
                    <a:pt x="421" y="314"/>
                  </a:cubicBezTo>
                  <a:cubicBezTo>
                    <a:pt x="429" y="294"/>
                    <a:pt x="429" y="294"/>
                    <a:pt x="429" y="294"/>
                  </a:cubicBezTo>
                  <a:cubicBezTo>
                    <a:pt x="431" y="290"/>
                    <a:pt x="429" y="285"/>
                    <a:pt x="426" y="283"/>
                  </a:cubicBezTo>
                  <a:cubicBezTo>
                    <a:pt x="397" y="266"/>
                    <a:pt x="397" y="266"/>
                    <a:pt x="397" y="266"/>
                  </a:cubicBezTo>
                  <a:cubicBezTo>
                    <a:pt x="398" y="259"/>
                    <a:pt x="400" y="252"/>
                    <a:pt x="401" y="245"/>
                  </a:cubicBezTo>
                  <a:cubicBezTo>
                    <a:pt x="434" y="240"/>
                    <a:pt x="434" y="240"/>
                    <a:pt x="434" y="240"/>
                  </a:cubicBezTo>
                  <a:cubicBezTo>
                    <a:pt x="438" y="240"/>
                    <a:pt x="441" y="236"/>
                    <a:pt x="441" y="232"/>
                  </a:cubicBezTo>
                  <a:close/>
                  <a:moveTo>
                    <a:pt x="361" y="220"/>
                  </a:moveTo>
                  <a:cubicBezTo>
                    <a:pt x="361" y="238"/>
                    <a:pt x="356" y="256"/>
                    <a:pt x="356" y="256"/>
                  </a:cubicBezTo>
                  <a:cubicBezTo>
                    <a:pt x="354" y="264"/>
                    <a:pt x="346" y="267"/>
                    <a:pt x="339" y="263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77" y="224"/>
                    <a:pt x="277" y="217"/>
                    <a:pt x="284" y="213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6" y="174"/>
                    <a:pt x="354" y="177"/>
                    <a:pt x="356" y="185"/>
                  </a:cubicBezTo>
                  <a:cubicBezTo>
                    <a:pt x="356" y="185"/>
                    <a:pt x="361" y="203"/>
                    <a:pt x="361" y="220"/>
                  </a:cubicBezTo>
                  <a:close/>
                  <a:moveTo>
                    <a:pt x="321" y="321"/>
                  </a:moveTo>
                  <a:cubicBezTo>
                    <a:pt x="308" y="333"/>
                    <a:pt x="292" y="343"/>
                    <a:pt x="292" y="343"/>
                  </a:cubicBezTo>
                  <a:cubicBezTo>
                    <a:pt x="285" y="347"/>
                    <a:pt x="277" y="343"/>
                    <a:pt x="275" y="335"/>
                  </a:cubicBezTo>
                  <a:cubicBezTo>
                    <a:pt x="260" y="272"/>
                    <a:pt x="260" y="272"/>
                    <a:pt x="260" y="272"/>
                  </a:cubicBezTo>
                  <a:cubicBezTo>
                    <a:pt x="258" y="264"/>
                    <a:pt x="263" y="259"/>
                    <a:pt x="271" y="260"/>
                  </a:cubicBezTo>
                  <a:cubicBezTo>
                    <a:pt x="335" y="276"/>
                    <a:pt x="335" y="276"/>
                    <a:pt x="335" y="276"/>
                  </a:cubicBezTo>
                  <a:cubicBezTo>
                    <a:pt x="343" y="278"/>
                    <a:pt x="346" y="285"/>
                    <a:pt x="342" y="292"/>
                  </a:cubicBezTo>
                  <a:cubicBezTo>
                    <a:pt x="342" y="292"/>
                    <a:pt x="333" y="309"/>
                    <a:pt x="321" y="321"/>
                  </a:cubicBezTo>
                  <a:close/>
                  <a:moveTo>
                    <a:pt x="178" y="341"/>
                  </a:moveTo>
                  <a:cubicBezTo>
                    <a:pt x="213" y="285"/>
                    <a:pt x="213" y="285"/>
                    <a:pt x="213" y="285"/>
                  </a:cubicBezTo>
                  <a:cubicBezTo>
                    <a:pt x="217" y="278"/>
                    <a:pt x="224" y="278"/>
                    <a:pt x="228" y="285"/>
                  </a:cubicBezTo>
                  <a:cubicBezTo>
                    <a:pt x="263" y="341"/>
                    <a:pt x="263" y="341"/>
                    <a:pt x="263" y="341"/>
                  </a:cubicBezTo>
                  <a:cubicBezTo>
                    <a:pt x="267" y="348"/>
                    <a:pt x="264" y="356"/>
                    <a:pt x="256" y="358"/>
                  </a:cubicBezTo>
                  <a:cubicBezTo>
                    <a:pt x="256" y="358"/>
                    <a:pt x="238" y="363"/>
                    <a:pt x="221" y="363"/>
                  </a:cubicBezTo>
                  <a:cubicBezTo>
                    <a:pt x="203" y="363"/>
                    <a:pt x="185" y="358"/>
                    <a:pt x="185" y="358"/>
                  </a:cubicBezTo>
                  <a:cubicBezTo>
                    <a:pt x="177" y="356"/>
                    <a:pt x="174" y="348"/>
                    <a:pt x="178" y="341"/>
                  </a:cubicBezTo>
                  <a:close/>
                  <a:moveTo>
                    <a:pt x="221" y="255"/>
                  </a:moveTo>
                  <a:cubicBezTo>
                    <a:pt x="202" y="255"/>
                    <a:pt x="186" y="240"/>
                    <a:pt x="186" y="220"/>
                  </a:cubicBezTo>
                  <a:cubicBezTo>
                    <a:pt x="186" y="201"/>
                    <a:pt x="202" y="186"/>
                    <a:pt x="221" y="186"/>
                  </a:cubicBezTo>
                  <a:cubicBezTo>
                    <a:pt x="240" y="186"/>
                    <a:pt x="255" y="201"/>
                    <a:pt x="255" y="220"/>
                  </a:cubicBezTo>
                  <a:cubicBezTo>
                    <a:pt x="255" y="240"/>
                    <a:pt x="240" y="255"/>
                    <a:pt x="221" y="255"/>
                  </a:cubicBezTo>
                  <a:close/>
                  <a:moveTo>
                    <a:pt x="120" y="322"/>
                  </a:moveTo>
                  <a:cubicBezTo>
                    <a:pt x="108" y="310"/>
                    <a:pt x="99" y="294"/>
                    <a:pt x="99" y="294"/>
                  </a:cubicBezTo>
                  <a:cubicBezTo>
                    <a:pt x="95" y="286"/>
                    <a:pt x="98" y="279"/>
                    <a:pt x="106" y="277"/>
                  </a:cubicBezTo>
                  <a:cubicBezTo>
                    <a:pt x="170" y="262"/>
                    <a:pt x="170" y="262"/>
                    <a:pt x="170" y="262"/>
                  </a:cubicBezTo>
                  <a:cubicBezTo>
                    <a:pt x="178" y="260"/>
                    <a:pt x="182" y="265"/>
                    <a:pt x="181" y="273"/>
                  </a:cubicBezTo>
                  <a:cubicBezTo>
                    <a:pt x="165" y="337"/>
                    <a:pt x="165" y="337"/>
                    <a:pt x="165" y="337"/>
                  </a:cubicBezTo>
                  <a:cubicBezTo>
                    <a:pt x="163" y="345"/>
                    <a:pt x="156" y="348"/>
                    <a:pt x="149" y="344"/>
                  </a:cubicBezTo>
                  <a:cubicBezTo>
                    <a:pt x="149" y="344"/>
                    <a:pt x="133" y="335"/>
                    <a:pt x="120" y="322"/>
                  </a:cubicBezTo>
                  <a:close/>
                  <a:moveTo>
                    <a:pt x="100" y="180"/>
                  </a:moveTo>
                  <a:cubicBezTo>
                    <a:pt x="156" y="215"/>
                    <a:pt x="156" y="215"/>
                    <a:pt x="156" y="215"/>
                  </a:cubicBezTo>
                  <a:cubicBezTo>
                    <a:pt x="163" y="219"/>
                    <a:pt x="163" y="226"/>
                    <a:pt x="156" y="230"/>
                  </a:cubicBezTo>
                  <a:cubicBezTo>
                    <a:pt x="100" y="264"/>
                    <a:pt x="100" y="264"/>
                    <a:pt x="100" y="264"/>
                  </a:cubicBezTo>
                  <a:cubicBezTo>
                    <a:pt x="93" y="269"/>
                    <a:pt x="85" y="266"/>
                    <a:pt x="83" y="258"/>
                  </a:cubicBezTo>
                  <a:cubicBezTo>
                    <a:pt x="83" y="258"/>
                    <a:pt x="78" y="240"/>
                    <a:pt x="78" y="222"/>
                  </a:cubicBezTo>
                  <a:cubicBezTo>
                    <a:pt x="78" y="205"/>
                    <a:pt x="83" y="187"/>
                    <a:pt x="83" y="187"/>
                  </a:cubicBezTo>
                  <a:cubicBezTo>
                    <a:pt x="85" y="179"/>
                    <a:pt x="93" y="176"/>
                    <a:pt x="100" y="180"/>
                  </a:cubicBezTo>
                  <a:close/>
                  <a:moveTo>
                    <a:pt x="119" y="122"/>
                  </a:moveTo>
                  <a:cubicBezTo>
                    <a:pt x="131" y="109"/>
                    <a:pt x="148" y="100"/>
                    <a:pt x="148" y="100"/>
                  </a:cubicBezTo>
                  <a:cubicBezTo>
                    <a:pt x="155" y="96"/>
                    <a:pt x="162" y="100"/>
                    <a:pt x="164" y="108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9"/>
                    <a:pt x="176" y="184"/>
                    <a:pt x="168" y="182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96" y="165"/>
                    <a:pt x="93" y="158"/>
                    <a:pt x="97" y="151"/>
                  </a:cubicBezTo>
                  <a:cubicBezTo>
                    <a:pt x="97" y="151"/>
                    <a:pt x="106" y="134"/>
                    <a:pt x="119" y="122"/>
                  </a:cubicBezTo>
                  <a:close/>
                  <a:moveTo>
                    <a:pt x="261" y="102"/>
                  </a:moveTo>
                  <a:cubicBezTo>
                    <a:pt x="227" y="157"/>
                    <a:pt x="227" y="157"/>
                    <a:pt x="227" y="157"/>
                  </a:cubicBezTo>
                  <a:cubicBezTo>
                    <a:pt x="222" y="164"/>
                    <a:pt x="215" y="164"/>
                    <a:pt x="211" y="157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172" y="95"/>
                    <a:pt x="175" y="87"/>
                    <a:pt x="183" y="85"/>
                  </a:cubicBezTo>
                  <a:cubicBezTo>
                    <a:pt x="183" y="85"/>
                    <a:pt x="201" y="80"/>
                    <a:pt x="219" y="80"/>
                  </a:cubicBezTo>
                  <a:cubicBezTo>
                    <a:pt x="236" y="80"/>
                    <a:pt x="254" y="85"/>
                    <a:pt x="254" y="85"/>
                  </a:cubicBezTo>
                  <a:cubicBezTo>
                    <a:pt x="262" y="87"/>
                    <a:pt x="265" y="95"/>
                    <a:pt x="261" y="102"/>
                  </a:cubicBezTo>
                  <a:close/>
                  <a:moveTo>
                    <a:pt x="319" y="121"/>
                  </a:moveTo>
                  <a:cubicBezTo>
                    <a:pt x="332" y="133"/>
                    <a:pt x="341" y="149"/>
                    <a:pt x="341" y="149"/>
                  </a:cubicBezTo>
                  <a:cubicBezTo>
                    <a:pt x="345" y="156"/>
                    <a:pt x="342" y="164"/>
                    <a:pt x="334" y="166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62" y="183"/>
                    <a:pt x="257" y="178"/>
                    <a:pt x="259" y="170"/>
                  </a:cubicBezTo>
                  <a:cubicBezTo>
                    <a:pt x="274" y="106"/>
                    <a:pt x="274" y="106"/>
                    <a:pt x="274" y="106"/>
                  </a:cubicBezTo>
                  <a:cubicBezTo>
                    <a:pt x="276" y="98"/>
                    <a:pt x="283" y="95"/>
                    <a:pt x="290" y="99"/>
                  </a:cubicBezTo>
                  <a:cubicBezTo>
                    <a:pt x="290" y="99"/>
                    <a:pt x="307" y="108"/>
                    <a:pt x="319" y="121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1324">
                <a:solidFill>
                  <a:srgbClr val="FFFFFF"/>
                </a:solidFill>
              </a:endParaRPr>
            </a:p>
          </p:txBody>
        </p:sp>
        <p:sp>
          <p:nvSpPr>
            <p:cNvPr id="235" name="Freeform 8"/>
            <p:cNvSpPr>
              <a:spLocks/>
            </p:cNvSpPr>
            <p:nvPr userDrawn="1"/>
          </p:nvSpPr>
          <p:spPr bwMode="auto">
            <a:xfrm>
              <a:off x="8040688" y="7580313"/>
              <a:ext cx="2109787" cy="2235200"/>
            </a:xfrm>
            <a:custGeom>
              <a:avLst/>
              <a:gdLst>
                <a:gd name="T0" fmla="*/ 516 w 601"/>
                <a:gd name="T1" fmla="*/ 0 h 635"/>
                <a:gd name="T2" fmla="*/ 296 w 601"/>
                <a:gd name="T3" fmla="*/ 208 h 635"/>
                <a:gd name="T4" fmla="*/ 220 w 601"/>
                <a:gd name="T5" fmla="*/ 195 h 635"/>
                <a:gd name="T6" fmla="*/ 0 w 601"/>
                <a:gd name="T7" fmla="*/ 415 h 635"/>
                <a:gd name="T8" fmla="*/ 220 w 601"/>
                <a:gd name="T9" fmla="*/ 635 h 635"/>
                <a:gd name="T10" fmla="*/ 601 w 601"/>
                <a:gd name="T11" fmla="*/ 635 h 635"/>
                <a:gd name="T12" fmla="*/ 601 w 601"/>
                <a:gd name="T13" fmla="*/ 17 h 635"/>
                <a:gd name="T14" fmla="*/ 516 w 601"/>
                <a:gd name="T1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1" h="635">
                  <a:moveTo>
                    <a:pt x="516" y="0"/>
                  </a:moveTo>
                  <a:cubicBezTo>
                    <a:pt x="398" y="0"/>
                    <a:pt x="302" y="92"/>
                    <a:pt x="296" y="208"/>
                  </a:cubicBezTo>
                  <a:cubicBezTo>
                    <a:pt x="272" y="200"/>
                    <a:pt x="247" y="195"/>
                    <a:pt x="220" y="195"/>
                  </a:cubicBezTo>
                  <a:cubicBezTo>
                    <a:pt x="99" y="195"/>
                    <a:pt x="0" y="293"/>
                    <a:pt x="0" y="415"/>
                  </a:cubicBezTo>
                  <a:cubicBezTo>
                    <a:pt x="0" y="536"/>
                    <a:pt x="99" y="635"/>
                    <a:pt x="220" y="635"/>
                  </a:cubicBezTo>
                  <a:cubicBezTo>
                    <a:pt x="601" y="635"/>
                    <a:pt x="601" y="635"/>
                    <a:pt x="601" y="635"/>
                  </a:cubicBezTo>
                  <a:cubicBezTo>
                    <a:pt x="601" y="17"/>
                    <a:pt x="601" y="17"/>
                    <a:pt x="601" y="17"/>
                  </a:cubicBezTo>
                  <a:cubicBezTo>
                    <a:pt x="575" y="6"/>
                    <a:pt x="546" y="0"/>
                    <a:pt x="5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1324">
                <a:solidFill>
                  <a:srgbClr val="FFFFFF"/>
                </a:solidFill>
              </a:endParaRPr>
            </a:p>
          </p:txBody>
        </p:sp>
        <p:sp>
          <p:nvSpPr>
            <p:cNvPr id="236" name="Freeform 9"/>
            <p:cNvSpPr>
              <a:spLocks/>
            </p:cNvSpPr>
            <p:nvPr userDrawn="1"/>
          </p:nvSpPr>
          <p:spPr bwMode="auto">
            <a:xfrm>
              <a:off x="12195175" y="7151688"/>
              <a:ext cx="2590800" cy="2663825"/>
            </a:xfrm>
            <a:custGeom>
              <a:avLst/>
              <a:gdLst>
                <a:gd name="T0" fmla="*/ 738 w 738"/>
                <a:gd name="T1" fmla="*/ 537 h 757"/>
                <a:gd name="T2" fmla="*/ 518 w 738"/>
                <a:gd name="T3" fmla="*/ 317 h 757"/>
                <a:gd name="T4" fmla="*/ 495 w 738"/>
                <a:gd name="T5" fmla="*/ 318 h 757"/>
                <a:gd name="T6" fmla="*/ 518 w 738"/>
                <a:gd name="T7" fmla="*/ 221 h 757"/>
                <a:gd name="T8" fmla="*/ 297 w 738"/>
                <a:gd name="T9" fmla="*/ 0 h 757"/>
                <a:gd name="T10" fmla="*/ 79 w 738"/>
                <a:gd name="T11" fmla="*/ 194 h 757"/>
                <a:gd name="T12" fmla="*/ 0 w 738"/>
                <a:gd name="T13" fmla="*/ 139 h 757"/>
                <a:gd name="T14" fmla="*/ 0 w 738"/>
                <a:gd name="T15" fmla="*/ 757 h 757"/>
                <a:gd name="T16" fmla="*/ 518 w 738"/>
                <a:gd name="T17" fmla="*/ 757 h 757"/>
                <a:gd name="T18" fmla="*/ 738 w 738"/>
                <a:gd name="T19" fmla="*/ 537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8" h="757">
                  <a:moveTo>
                    <a:pt x="738" y="537"/>
                  </a:moveTo>
                  <a:cubicBezTo>
                    <a:pt x="738" y="415"/>
                    <a:pt x="639" y="317"/>
                    <a:pt x="518" y="317"/>
                  </a:cubicBezTo>
                  <a:cubicBezTo>
                    <a:pt x="510" y="317"/>
                    <a:pt x="502" y="317"/>
                    <a:pt x="495" y="318"/>
                  </a:cubicBezTo>
                  <a:cubicBezTo>
                    <a:pt x="509" y="289"/>
                    <a:pt x="518" y="256"/>
                    <a:pt x="518" y="221"/>
                  </a:cubicBezTo>
                  <a:cubicBezTo>
                    <a:pt x="518" y="99"/>
                    <a:pt x="419" y="0"/>
                    <a:pt x="297" y="0"/>
                  </a:cubicBezTo>
                  <a:cubicBezTo>
                    <a:pt x="185" y="0"/>
                    <a:pt x="92" y="85"/>
                    <a:pt x="79" y="194"/>
                  </a:cubicBezTo>
                  <a:cubicBezTo>
                    <a:pt x="57" y="171"/>
                    <a:pt x="31" y="151"/>
                    <a:pt x="0" y="139"/>
                  </a:cubicBezTo>
                  <a:cubicBezTo>
                    <a:pt x="0" y="757"/>
                    <a:pt x="0" y="757"/>
                    <a:pt x="0" y="757"/>
                  </a:cubicBezTo>
                  <a:cubicBezTo>
                    <a:pt x="518" y="757"/>
                    <a:pt x="518" y="757"/>
                    <a:pt x="518" y="757"/>
                  </a:cubicBezTo>
                  <a:cubicBezTo>
                    <a:pt x="639" y="757"/>
                    <a:pt x="738" y="658"/>
                    <a:pt x="738" y="5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775"/>
              <a:endParaRPr lang="en-US" sz="1324">
                <a:solidFill>
                  <a:srgbClr val="FFFFFF"/>
                </a:solidFill>
              </a:endParaRPr>
            </a:p>
          </p:txBody>
        </p:sp>
      </p:grpSp>
      <p:sp>
        <p:nvSpPr>
          <p:cNvPr id="237" name="Freeform 42"/>
          <p:cNvSpPr>
            <a:spLocks/>
          </p:cNvSpPr>
          <p:nvPr userDrawn="1"/>
        </p:nvSpPr>
        <p:spPr bwMode="auto">
          <a:xfrm>
            <a:off x="6408976" y="1092455"/>
            <a:ext cx="1032278" cy="617889"/>
          </a:xfrm>
          <a:custGeom>
            <a:avLst/>
            <a:gdLst>
              <a:gd name="T0" fmla="*/ 218 w 242"/>
              <a:gd name="T1" fmla="*/ 72 h 145"/>
              <a:gd name="T2" fmla="*/ 178 w 242"/>
              <a:gd name="T3" fmla="*/ 41 h 145"/>
              <a:gd name="T4" fmla="*/ 178 w 242"/>
              <a:gd name="T5" fmla="*/ 41 h 145"/>
              <a:gd name="T6" fmla="*/ 178 w 242"/>
              <a:gd name="T7" fmla="*/ 41 h 145"/>
              <a:gd name="T8" fmla="*/ 137 w 242"/>
              <a:gd name="T9" fmla="*/ 0 h 145"/>
              <a:gd name="T10" fmla="*/ 100 w 242"/>
              <a:gd name="T11" fmla="*/ 21 h 145"/>
              <a:gd name="T12" fmla="*/ 87 w 242"/>
              <a:gd name="T13" fmla="*/ 19 h 145"/>
              <a:gd name="T14" fmla="*/ 49 w 242"/>
              <a:gd name="T15" fmla="*/ 58 h 145"/>
              <a:gd name="T16" fmla="*/ 49 w 242"/>
              <a:gd name="T17" fmla="*/ 58 h 145"/>
              <a:gd name="T18" fmla="*/ 44 w 242"/>
              <a:gd name="T19" fmla="*/ 58 h 145"/>
              <a:gd name="T20" fmla="*/ 0 w 242"/>
              <a:gd name="T21" fmla="*/ 101 h 145"/>
              <a:gd name="T22" fmla="*/ 44 w 242"/>
              <a:gd name="T23" fmla="*/ 145 h 145"/>
              <a:gd name="T24" fmla="*/ 204 w 242"/>
              <a:gd name="T25" fmla="*/ 145 h 145"/>
              <a:gd name="T26" fmla="*/ 242 w 242"/>
              <a:gd name="T27" fmla="*/ 107 h 145"/>
              <a:gd name="T28" fmla="*/ 218 w 242"/>
              <a:gd name="T29" fmla="*/ 7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2" h="145">
                <a:moveTo>
                  <a:pt x="218" y="72"/>
                </a:moveTo>
                <a:cubicBezTo>
                  <a:pt x="213" y="54"/>
                  <a:pt x="197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41"/>
                  <a:pt x="178" y="41"/>
                  <a:pt x="178" y="41"/>
                </a:cubicBezTo>
                <a:cubicBezTo>
                  <a:pt x="178" y="18"/>
                  <a:pt x="159" y="0"/>
                  <a:pt x="137" y="0"/>
                </a:cubicBezTo>
                <a:cubicBezTo>
                  <a:pt x="121" y="0"/>
                  <a:pt x="107" y="8"/>
                  <a:pt x="100" y="21"/>
                </a:cubicBezTo>
                <a:cubicBezTo>
                  <a:pt x="96" y="20"/>
                  <a:pt x="92" y="19"/>
                  <a:pt x="87" y="19"/>
                </a:cubicBezTo>
                <a:cubicBezTo>
                  <a:pt x="66" y="19"/>
                  <a:pt x="49" y="36"/>
                  <a:pt x="49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7" y="58"/>
                  <a:pt x="45" y="58"/>
                  <a:pt x="44" y="58"/>
                </a:cubicBezTo>
                <a:cubicBezTo>
                  <a:pt x="19" y="58"/>
                  <a:pt x="0" y="77"/>
                  <a:pt x="0" y="101"/>
                </a:cubicBezTo>
                <a:cubicBezTo>
                  <a:pt x="0" y="125"/>
                  <a:pt x="19" y="145"/>
                  <a:pt x="4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25" y="145"/>
                  <a:pt x="242" y="128"/>
                  <a:pt x="242" y="107"/>
                </a:cubicBezTo>
                <a:cubicBezTo>
                  <a:pt x="242" y="91"/>
                  <a:pt x="232" y="78"/>
                  <a:pt x="218" y="72"/>
                </a:cubicBezTo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85775"/>
            <a:endParaRPr lang="en-US" sz="1324">
              <a:solidFill>
                <a:srgbClr val="FFFFFF"/>
              </a:solidFill>
            </a:endParaRPr>
          </a:p>
        </p:txBody>
      </p:sp>
      <p:sp>
        <p:nvSpPr>
          <p:cNvPr id="238" name="Freeform 237"/>
          <p:cNvSpPr>
            <a:spLocks/>
          </p:cNvSpPr>
          <p:nvPr userDrawn="1"/>
        </p:nvSpPr>
        <p:spPr bwMode="auto">
          <a:xfrm flipH="1">
            <a:off x="5545913" y="1710344"/>
            <a:ext cx="537849" cy="218624"/>
          </a:xfrm>
          <a:custGeom>
            <a:avLst/>
            <a:gdLst>
              <a:gd name="T0" fmla="*/ 621 w 696"/>
              <a:gd name="T1" fmla="*/ 132 h 281"/>
              <a:gd name="T2" fmla="*/ 609 w 696"/>
              <a:gd name="T3" fmla="*/ 133 h 281"/>
              <a:gd name="T4" fmla="*/ 469 w 696"/>
              <a:gd name="T5" fmla="*/ 0 h 281"/>
              <a:gd name="T6" fmla="*/ 333 w 696"/>
              <a:gd name="T7" fmla="*/ 104 h 281"/>
              <a:gd name="T8" fmla="*/ 258 w 696"/>
              <a:gd name="T9" fmla="*/ 73 h 281"/>
              <a:gd name="T10" fmla="*/ 155 w 696"/>
              <a:gd name="T11" fmla="*/ 167 h 281"/>
              <a:gd name="T12" fmla="*/ 105 w 696"/>
              <a:gd name="T13" fmla="*/ 190 h 281"/>
              <a:gd name="T14" fmla="*/ 58 w 696"/>
              <a:gd name="T15" fmla="*/ 166 h 281"/>
              <a:gd name="T16" fmla="*/ 0 w 696"/>
              <a:gd name="T17" fmla="*/ 224 h 281"/>
              <a:gd name="T18" fmla="*/ 58 w 696"/>
              <a:gd name="T19" fmla="*/ 281 h 281"/>
              <a:gd name="T20" fmla="*/ 74 w 696"/>
              <a:gd name="T21" fmla="*/ 281 h 281"/>
              <a:gd name="T22" fmla="*/ 264 w 696"/>
              <a:gd name="T23" fmla="*/ 281 h 281"/>
              <a:gd name="T24" fmla="*/ 370 w 696"/>
              <a:gd name="T25" fmla="*/ 281 h 281"/>
              <a:gd name="T26" fmla="*/ 626 w 696"/>
              <a:gd name="T27" fmla="*/ 281 h 281"/>
              <a:gd name="T28" fmla="*/ 626 w 696"/>
              <a:gd name="T29" fmla="*/ 281 h 281"/>
              <a:gd name="T30" fmla="*/ 696 w 696"/>
              <a:gd name="T31" fmla="*/ 207 h 281"/>
              <a:gd name="T32" fmla="*/ 621 w 696"/>
              <a:gd name="T33" fmla="*/ 132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96" h="281">
                <a:moveTo>
                  <a:pt x="621" y="132"/>
                </a:moveTo>
                <a:cubicBezTo>
                  <a:pt x="617" y="132"/>
                  <a:pt x="613" y="133"/>
                  <a:pt x="609" y="133"/>
                </a:cubicBezTo>
                <a:cubicBezTo>
                  <a:pt x="606" y="59"/>
                  <a:pt x="544" y="0"/>
                  <a:pt x="469" y="0"/>
                </a:cubicBezTo>
                <a:cubicBezTo>
                  <a:pt x="403" y="0"/>
                  <a:pt x="349" y="44"/>
                  <a:pt x="333" y="104"/>
                </a:cubicBezTo>
                <a:cubicBezTo>
                  <a:pt x="314" y="85"/>
                  <a:pt x="287" y="73"/>
                  <a:pt x="258" y="73"/>
                </a:cubicBezTo>
                <a:cubicBezTo>
                  <a:pt x="204" y="73"/>
                  <a:pt x="160" y="114"/>
                  <a:pt x="155" y="167"/>
                </a:cubicBezTo>
                <a:cubicBezTo>
                  <a:pt x="136" y="170"/>
                  <a:pt x="119" y="178"/>
                  <a:pt x="105" y="190"/>
                </a:cubicBezTo>
                <a:cubicBezTo>
                  <a:pt x="95" y="175"/>
                  <a:pt x="78" y="166"/>
                  <a:pt x="58" y="166"/>
                </a:cubicBezTo>
                <a:cubicBezTo>
                  <a:pt x="26" y="166"/>
                  <a:pt x="0" y="192"/>
                  <a:pt x="0" y="224"/>
                </a:cubicBezTo>
                <a:cubicBezTo>
                  <a:pt x="0" y="256"/>
                  <a:pt x="26" y="281"/>
                  <a:pt x="58" y="281"/>
                </a:cubicBezTo>
                <a:cubicBezTo>
                  <a:pt x="74" y="281"/>
                  <a:pt x="74" y="281"/>
                  <a:pt x="74" y="281"/>
                </a:cubicBezTo>
                <a:cubicBezTo>
                  <a:pt x="264" y="281"/>
                  <a:pt x="264" y="281"/>
                  <a:pt x="264" y="281"/>
                </a:cubicBezTo>
                <a:cubicBezTo>
                  <a:pt x="370" y="281"/>
                  <a:pt x="370" y="281"/>
                  <a:pt x="370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26" y="281"/>
                  <a:pt x="626" y="281"/>
                  <a:pt x="626" y="281"/>
                </a:cubicBezTo>
                <a:cubicBezTo>
                  <a:pt x="665" y="279"/>
                  <a:pt x="696" y="247"/>
                  <a:pt x="696" y="207"/>
                </a:cubicBezTo>
                <a:cubicBezTo>
                  <a:pt x="696" y="166"/>
                  <a:pt x="662" y="132"/>
                  <a:pt x="621" y="1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85775"/>
            <a:endParaRPr lang="en-US" sz="1324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61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&amp; 2-color Non-bullete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89C595-9E7E-4300-AA51-3A78214E0B0C}"/>
              </a:ext>
            </a:extLst>
          </p:cNvPr>
          <p:cNvSpPr/>
          <p:nvPr userDrawn="1"/>
        </p:nvSpPr>
        <p:spPr bwMode="auto">
          <a:xfrm>
            <a:off x="8892942" y="0"/>
            <a:ext cx="251058" cy="51435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6" tIns="107542" rIns="134426" bIns="10754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4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52798" y="217137"/>
            <a:ext cx="8741880" cy="507831"/>
          </a:xfrm>
        </p:spPr>
        <p:txBody>
          <a:bodyPr tIns="45720" bIns="45720"/>
          <a:lstStyle>
            <a:lvl1pPr>
              <a:defRPr lang="en-US" sz="2700" b="0" kern="1200" cap="none" spc="0" baseline="0" dirty="0">
                <a:ln w="3175">
                  <a:noFill/>
                </a:ln>
                <a:gradFill>
                  <a:gsLst>
                    <a:gs pos="1250">
                      <a:schemeClr val="accent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Title Text Style</a:t>
            </a:r>
          </a:p>
        </p:txBody>
      </p:sp>
      <p:sp>
        <p:nvSpPr>
          <p:cNvPr id="6" name="MSIPCM66cb4a4ebf806c7fb0d52733" descr="{&quot;HashCode&quot;:-1634785317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B650B00B-DAF0-41D8-9EBD-FC128082E216}"/>
              </a:ext>
            </a:extLst>
          </p:cNvPr>
          <p:cNvSpPr txBox="1"/>
          <p:nvPr userDrawn="1"/>
        </p:nvSpPr>
        <p:spPr>
          <a:xfrm>
            <a:off x="7322463" y="4643319"/>
            <a:ext cx="1592890" cy="11541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50">
                <a:gradFill>
                  <a:gsLst>
                    <a:gs pos="2917">
                      <a:schemeClr val="bg2"/>
                    </a:gs>
                    <a:gs pos="100000">
                      <a:schemeClr val="bg2"/>
                    </a:gs>
                  </a:gsLst>
                  <a:lin ang="5400000" scaled="0"/>
                </a:gradFill>
                <a:latin typeface="Calibri" panose="020F0502020204030204" pitchFamily="34" charset="0"/>
              </a:rPr>
              <a:t>Microsoft confidential – NDA only</a:t>
            </a:r>
          </a:p>
        </p:txBody>
      </p:sp>
    </p:spTree>
    <p:extLst>
      <p:ext uri="{BB962C8B-B14F-4D97-AF65-F5344CB8AC3E}">
        <p14:creationId xmlns:p14="http://schemas.microsoft.com/office/powerpoint/2010/main" val="305613558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507831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09374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EFDE39-81E4-4947-A37D-64D2791CF1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196" r="45458"/>
          <a:stretch/>
        </p:blipFill>
        <p:spPr>
          <a:xfrm>
            <a:off x="5125333" y="1"/>
            <a:ext cx="4018667" cy="481779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3"/>
            <a:ext cx="8502029" cy="55450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B0A2EC-96E7-4170-B552-5EF4DA463674}"/>
              </a:ext>
            </a:extLst>
          </p:cNvPr>
          <p:cNvGrpSpPr/>
          <p:nvPr userDrawn="1"/>
        </p:nvGrpSpPr>
        <p:grpSpPr>
          <a:xfrm>
            <a:off x="2017213" y="4758262"/>
            <a:ext cx="7126787" cy="312860"/>
            <a:chOff x="2743200" y="6470650"/>
            <a:chExt cx="9691688" cy="4254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2BD438-8251-4C14-8E3F-95180FBE05F4}"/>
                </a:ext>
              </a:extLst>
            </p:cNvPr>
            <p:cNvSpPr/>
            <p:nvPr/>
          </p:nvSpPr>
          <p:spPr bwMode="auto">
            <a:xfrm>
              <a:off x="4851400" y="6470650"/>
              <a:ext cx="7583488" cy="10734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98" err="1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1B3032-BD08-45E2-81C2-FB242F660FA3}"/>
                </a:ext>
              </a:extLst>
            </p:cNvPr>
            <p:cNvSpPr/>
            <p:nvPr/>
          </p:nvSpPr>
          <p:spPr bwMode="auto">
            <a:xfrm>
              <a:off x="7696200" y="6576684"/>
              <a:ext cx="4738688" cy="107349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98" err="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BC5286-07A1-4682-BE73-1A2EB4C55FEB}"/>
                </a:ext>
              </a:extLst>
            </p:cNvPr>
            <p:cNvSpPr/>
            <p:nvPr/>
          </p:nvSpPr>
          <p:spPr bwMode="auto">
            <a:xfrm>
              <a:off x="2743200" y="6682717"/>
              <a:ext cx="9691688" cy="107349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98" err="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8C9EF2-1D5C-42F0-A9AF-046C12B81050}"/>
                </a:ext>
              </a:extLst>
            </p:cNvPr>
            <p:cNvSpPr/>
            <p:nvPr/>
          </p:nvSpPr>
          <p:spPr bwMode="auto">
            <a:xfrm>
              <a:off x="9441180" y="6788751"/>
              <a:ext cx="2993708" cy="107349"/>
            </a:xfrm>
            <a:prstGeom prst="rect">
              <a:avLst/>
            </a:prstGeom>
            <a:solidFill>
              <a:srgbClr val="BFBFB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98" err="1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4521168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20417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5601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989" y="1606046"/>
            <a:ext cx="8504831" cy="951351"/>
          </a:xfrm>
        </p:spPr>
        <p:txBody>
          <a:bodyPr wrap="square" lIns="0" tIns="0" rIns="0" bIns="0">
            <a:spAutoFit/>
          </a:bodyPr>
          <a:lstStyle>
            <a:lvl1pPr marL="201687" indent="-201687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12" b="0" i="0">
                <a:solidFill>
                  <a:srgbClr val="000000"/>
                </a:solidFill>
                <a:latin typeface="+mn-lt"/>
              </a:defRPr>
            </a:lvl1pPr>
            <a:lvl2pPr marL="403374" indent="-168073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471">
                <a:solidFill>
                  <a:srgbClr val="000000"/>
                </a:solidFill>
              </a:defRPr>
            </a:lvl2pPr>
            <a:lvl3pPr marL="605061" indent="-168073">
              <a:spcBef>
                <a:spcPts val="0"/>
              </a:spcBef>
              <a:spcAft>
                <a:spcPts val="956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471">
                <a:solidFill>
                  <a:srgbClr val="000000"/>
                </a:solidFill>
              </a:defRPr>
            </a:lvl3pPr>
            <a:lvl4pPr marL="504218" indent="0">
              <a:spcBef>
                <a:spcPts val="0"/>
              </a:spcBef>
              <a:spcAft>
                <a:spcPts val="956"/>
              </a:spcAft>
              <a:buNone/>
              <a:defRPr sz="1471"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1"/>
            <a:ext cx="8502029" cy="56851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817" y="812873"/>
            <a:ext cx="8504831" cy="26480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None/>
              <a:defRPr sz="1912" b="0" i="0">
                <a:solidFill>
                  <a:srgbClr val="000000"/>
                </a:solidFill>
                <a:latin typeface="+mn-lt"/>
              </a:defRPr>
            </a:lvl1pPr>
            <a:lvl2pPr marL="168073" indent="0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None/>
              <a:defRPr sz="1471">
                <a:solidFill>
                  <a:schemeClr val="tx2"/>
                </a:solidFill>
              </a:defRPr>
            </a:lvl2pPr>
            <a:lvl3pPr marL="336145" indent="0">
              <a:spcBef>
                <a:spcPts val="0"/>
              </a:spcBef>
              <a:spcAft>
                <a:spcPts val="956"/>
              </a:spcAft>
              <a:buNone/>
              <a:defRPr sz="1471"/>
            </a:lvl3pPr>
            <a:lvl4pPr marL="504218" indent="0">
              <a:spcBef>
                <a:spcPts val="0"/>
              </a:spcBef>
              <a:spcAft>
                <a:spcPts val="956"/>
              </a:spcAft>
              <a:buNone/>
              <a:defRPr sz="1471"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2815893174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649AF-E048-4FEB-8CCA-66C1EA8B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F0774-7AB5-4DDB-8532-05CB2E005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1614F-A8FB-47B0-9EA4-638FB70A6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545A-DAE0-42AF-85CC-DD600D4BD343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7BBA5-94F2-457E-813D-7E4367ED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30A37-D849-481C-ACA9-E3CEC46C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740C7-1803-461D-B643-03C24C7F44C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414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319819" y="1601652"/>
            <a:ext cx="8502029" cy="3216148"/>
          </a:xfrm>
        </p:spPr>
        <p:txBody>
          <a:bodyPr bIns="1737360" anchor="ctr">
            <a:noAutofit/>
          </a:bodyPr>
          <a:lstStyle>
            <a:lvl1pPr algn="ctr">
              <a:defRPr sz="147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2"/>
            <a:ext cx="8502029" cy="55450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2706340426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1"/>
            <a:ext cx="8502029" cy="56851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306620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679254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950977"/>
            <a:ext cx="8595360" cy="1209562"/>
          </a:xfrm>
        </p:spPr>
        <p:txBody>
          <a:bodyPr/>
          <a:lstStyle>
            <a:lvl1pPr>
              <a:buClrTx/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 marL="959959">
              <a:defRPr>
                <a:latin typeface="+mj-lt"/>
              </a:defRPr>
            </a:lvl3pPr>
            <a:lvl4pPr marL="1417082" indent="-164565">
              <a:buFont typeface="Arial"/>
              <a:buChar char="•"/>
              <a:defRPr>
                <a:latin typeface="+mj-lt"/>
              </a:defRPr>
            </a:lvl4pPr>
            <a:lvl5pPr marL="1874207" indent="-164565">
              <a:buFont typeface="Arial"/>
              <a:buChar char="•"/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29113" y="4825439"/>
            <a:ext cx="34765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</a:lstStyle>
          <a:p>
            <a:fld id="{48098E28-A7F8-F34C-9C06-C03C343ACBA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376767" y="4825439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©2016 </a:t>
            </a:r>
            <a:r>
              <a:rPr lang="en-US" err="1"/>
              <a:t>Zscaler</a:t>
            </a:r>
            <a:r>
              <a:rPr lang="en-US"/>
              <a:t>, Inc.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796958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_Option 1 -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4"/>
            <a:ext cx="4705064" cy="134599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6050820" cy="1351077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4592153"/>
            <a:ext cx="923959" cy="19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4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36228"/>
            <a:ext cx="3120390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000501" y="0"/>
            <a:ext cx="5143500" cy="51435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154636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36965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890715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236506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4234870"/>
            <a:ext cx="9143533" cy="90863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94" y="4565917"/>
            <a:ext cx="1070841" cy="2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03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130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318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77" y="890733"/>
            <a:ext cx="874130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18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0733"/>
            <a:ext cx="4033911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0733"/>
            <a:ext cx="4033911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42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0733"/>
            <a:ext cx="4033911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0733"/>
            <a:ext cx="4033911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42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78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01929" y="1054558"/>
            <a:ext cx="4033912" cy="134366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1765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71999" y="3580371"/>
            <a:ext cx="4371811" cy="134482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4464" tIns="107571" rIns="134464" bIns="107571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47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572000" y="1054558"/>
            <a:ext cx="4370072" cy="2524647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1765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68584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03921" y="1350772"/>
            <a:ext cx="0" cy="3496514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01929" y="2397809"/>
            <a:ext cx="4033912" cy="2527390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1765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572000" y="3580371"/>
            <a:ext cx="4370071" cy="1343662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2353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0834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40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7"/>
            <a:ext cx="7395505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01574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0324213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40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77993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62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7023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990630"/>
            <a:ext cx="3596905" cy="1162241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3" y="0"/>
            <a:ext cx="5143237" cy="5142075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5349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30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507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227" y="217133"/>
            <a:ext cx="5178583" cy="674749"/>
          </a:xfrm>
        </p:spPr>
        <p:txBody>
          <a:bodyPr/>
          <a:lstStyle>
            <a:lvl1pPr>
              <a:defRPr sz="294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65227" y="3580371"/>
            <a:ext cx="5178012" cy="1344828"/>
          </a:xfrm>
        </p:spPr>
        <p:txBody>
          <a:bodyPr wrap="square">
            <a:noAutofit/>
          </a:bodyPr>
          <a:lstStyle>
            <a:lvl1pPr marL="0" indent="0">
              <a:spcBef>
                <a:spcPts val="1324"/>
              </a:spcBef>
              <a:buNone/>
              <a:defRPr sz="1471">
                <a:latin typeface="+mn-lt"/>
              </a:defRPr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621650" cy="51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887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574393"/>
            <a:ext cx="3361593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338724" y="352550"/>
            <a:ext cx="1067477" cy="2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26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299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320810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513" y="3"/>
            <a:ext cx="8774707" cy="67690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r>
              <a:rPr lang="da-DK" dirty="0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201931" y="891883"/>
            <a:ext cx="8740140" cy="1612749"/>
          </a:xfrm>
        </p:spPr>
        <p:txBody>
          <a:bodyPr/>
          <a:lstStyle>
            <a:lvl1pPr>
              <a:lnSpc>
                <a:spcPct val="100000"/>
              </a:lnSpc>
              <a:buClr>
                <a:srgbClr val="72C63F"/>
              </a:buClr>
              <a:defRPr sz="1600"/>
            </a:lvl1pPr>
            <a:lvl2pPr>
              <a:lnSpc>
                <a:spcPct val="100000"/>
              </a:lnSpc>
              <a:buClr>
                <a:srgbClr val="72C63F"/>
              </a:buClr>
              <a:defRPr sz="1600"/>
            </a:lvl2pPr>
            <a:lvl3pPr>
              <a:lnSpc>
                <a:spcPct val="100000"/>
              </a:lnSpc>
              <a:buClr>
                <a:srgbClr val="72C63F"/>
              </a:buClr>
              <a:defRPr sz="1600"/>
            </a:lvl3pPr>
            <a:lvl4pPr>
              <a:lnSpc>
                <a:spcPct val="100000"/>
              </a:lnSpc>
              <a:buClr>
                <a:srgbClr val="72C63F"/>
              </a:buClr>
              <a:defRPr sz="1600"/>
            </a:lvl4pPr>
            <a:lvl5pPr>
              <a:lnSpc>
                <a:spcPct val="100000"/>
              </a:lnSpc>
              <a:buClr>
                <a:srgbClr val="72C63F"/>
              </a:buClr>
              <a:defRPr sz="1600"/>
            </a:lvl5pPr>
          </a:lstStyle>
          <a:p>
            <a:pPr lvl="0"/>
            <a:r>
              <a:rPr lang="da-DK" dirty="0"/>
              <a:t>Klik for at redigere teksttypografierne i masteren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6" name="Pladsholder til dias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DB417-21FF-483C-BFAF-37EEC75FB7F2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5084862"/>
            <a:ext cx="9144000" cy="58638"/>
            <a:chOff x="534467" y="4364"/>
            <a:chExt cx="5243778" cy="80169"/>
          </a:xfrm>
        </p:grpSpPr>
        <p:sp>
          <p:nvSpPr>
            <p:cNvPr id="7" name="Rektangel 9"/>
            <p:cNvSpPr/>
            <p:nvPr/>
          </p:nvSpPr>
          <p:spPr>
            <a:xfrm>
              <a:off x="534467" y="4364"/>
              <a:ext cx="1763688" cy="80169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800"/>
            </a:p>
          </p:txBody>
        </p:sp>
        <p:sp>
          <p:nvSpPr>
            <p:cNvPr id="8" name="Rektangel 9"/>
            <p:cNvSpPr/>
            <p:nvPr/>
          </p:nvSpPr>
          <p:spPr>
            <a:xfrm>
              <a:off x="2252464" y="4364"/>
              <a:ext cx="1763688" cy="80169"/>
            </a:xfrm>
            <a:prstGeom prst="rect">
              <a:avLst/>
            </a:prstGeom>
            <a:solidFill>
              <a:srgbClr val="7E9D9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800"/>
            </a:p>
          </p:txBody>
        </p:sp>
        <p:sp>
          <p:nvSpPr>
            <p:cNvPr id="9" name="Rektangel 9"/>
            <p:cNvSpPr/>
            <p:nvPr/>
          </p:nvSpPr>
          <p:spPr>
            <a:xfrm>
              <a:off x="4014557" y="4364"/>
              <a:ext cx="1763688" cy="80169"/>
            </a:xfrm>
            <a:prstGeom prst="rect">
              <a:avLst/>
            </a:prstGeom>
            <a:solidFill>
              <a:srgbClr val="83D4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800"/>
            </a:p>
          </p:txBody>
        </p:sp>
      </p:grp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4720483"/>
            <a:ext cx="1298192" cy="27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810077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1170887"/>
            <a:ext cx="9144000" cy="397261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47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896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64686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11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47347"/>
          </a:xfrm>
        </p:spPr>
        <p:txBody>
          <a:bodyPr>
            <a:spAutoFit/>
          </a:bodyPr>
          <a:lstStyle>
            <a:lvl1pPr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920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547347"/>
          </a:xfrm>
        </p:spPr>
        <p:txBody>
          <a:bodyPr>
            <a:spAutoFit/>
          </a:bodyPr>
          <a:lstStyle>
            <a:lvl1pPr>
              <a:defRPr sz="264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2000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589698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07" indent="0">
              <a:buNone/>
              <a:tabLst/>
              <a:defRPr sz="1471"/>
            </a:lvl3pPr>
            <a:lvl4pPr marL="338480" indent="0">
              <a:buNone/>
              <a:defRPr/>
            </a:lvl4pPr>
            <a:lvl5pPr marL="50421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073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891883"/>
            <a:ext cx="4033911" cy="1506566"/>
          </a:xfrm>
        </p:spPr>
        <p:txBody>
          <a:bodyPr wrap="square">
            <a:spAutoFit/>
          </a:bodyPr>
          <a:lstStyle>
            <a:lvl1pPr marL="211258" indent="-211258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27" indent="-171451">
              <a:defRPr sz="1765"/>
            </a:lvl2pPr>
            <a:lvl3pPr marL="514352" indent="-123826">
              <a:tabLst/>
              <a:defRPr sz="1471"/>
            </a:lvl3pPr>
            <a:lvl4pPr marL="647702" indent="-133351">
              <a:defRPr/>
            </a:lvl4pPr>
            <a:lvl5pPr marL="771528" indent="-12382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3"/>
            <a:ext cx="4033911" cy="1506566"/>
          </a:xfrm>
        </p:spPr>
        <p:txBody>
          <a:bodyPr wrap="square">
            <a:spAutoFit/>
          </a:bodyPr>
          <a:lstStyle>
            <a:lvl1pPr marL="211258" indent="-211258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27" indent="-171451">
              <a:defRPr sz="1765"/>
            </a:lvl2pPr>
            <a:lvl3pPr marL="514352" indent="-123826">
              <a:tabLst/>
              <a:defRPr sz="1471"/>
            </a:lvl3pPr>
            <a:lvl4pPr marL="647702" indent="-133351">
              <a:defRPr/>
            </a:lvl4pPr>
            <a:lvl5pPr marL="771528" indent="-12382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98895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1" y="891883"/>
            <a:ext cx="4033911" cy="1506566"/>
          </a:xfrm>
        </p:spPr>
        <p:txBody>
          <a:bodyPr wrap="square">
            <a:spAutoFit/>
          </a:bodyPr>
          <a:lstStyle>
            <a:lvl1pPr marL="211258" indent="-211258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27" indent="-171451">
              <a:defRPr sz="1765"/>
            </a:lvl2pPr>
            <a:lvl3pPr marL="514352" indent="-123826">
              <a:tabLst/>
              <a:defRPr sz="1471"/>
            </a:lvl3pPr>
            <a:lvl4pPr marL="647702" indent="-133351">
              <a:defRPr/>
            </a:lvl4pPr>
            <a:lvl5pPr marL="771528" indent="-12382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3"/>
            <a:ext cx="4033911" cy="1506566"/>
          </a:xfrm>
        </p:spPr>
        <p:txBody>
          <a:bodyPr wrap="square">
            <a:spAutoFit/>
          </a:bodyPr>
          <a:lstStyle>
            <a:lvl1pPr marL="211258" indent="-211258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27" indent="-171451">
              <a:defRPr sz="1765"/>
            </a:lvl2pPr>
            <a:lvl3pPr marL="514352" indent="-123826">
              <a:tabLst/>
              <a:defRPr sz="1471"/>
            </a:lvl3pPr>
            <a:lvl4pPr marL="647702" indent="-133351">
              <a:defRPr/>
            </a:lvl4pPr>
            <a:lvl5pPr marL="771528" indent="-123826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67404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624780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91440" bIns="91440" anchor="t" anchorCtr="0"/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6" cy="134541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64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58805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91440" bIns="91440" anchor="t" anchorCtr="0"/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600435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6195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339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371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0167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75466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684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89624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80083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70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374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788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900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Accent Colo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16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</a:pPr>
            <a:endParaRPr lang="en-US" sz="132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29" y="897992"/>
            <a:ext cx="8740142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8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984990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1" y="4627544"/>
            <a:ext cx="8717498" cy="296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07571" rIns="134464" bIns="107571" numCol="1" anchor="t" anchorCtr="0" compatLnSpc="1">
            <a:prstTxWarp prst="textNoShape">
              <a:avLst/>
            </a:prstTxWarp>
            <a:spAutoFit/>
          </a:bodyPr>
          <a:lstStyle/>
          <a:p>
            <a:pPr defTabSz="685443" eaLnBrk="0" hangingPunct="0"/>
            <a:r>
              <a:rPr lang="en-US" sz="51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2312740"/>
            <a:ext cx="2417896" cy="5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0147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30" y="891883"/>
            <a:ext cx="8740142" cy="1845826"/>
          </a:xfrm>
          <a:prstGeom prst="rect">
            <a:avLst/>
          </a:prstGeom>
        </p:spPr>
        <p:txBody>
          <a:bodyPr/>
          <a:lstStyle>
            <a:lvl1pPr marL="213593" indent="-213593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181" indent="-20659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773" indent="-213593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846" indent="-168073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69919" indent="-168073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844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0328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184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894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5732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3822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896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8909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3162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584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7326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39272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6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587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2966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3228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660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92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17392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20417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73" indent="0">
              <a:buNone/>
              <a:defRPr/>
            </a:lvl3pPr>
            <a:lvl4pPr marL="336145" indent="0">
              <a:buNone/>
              <a:defRPr/>
            </a:lvl4pPr>
            <a:lvl5pPr marL="50421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26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no breadcrum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507831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347070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22159" y="2272496"/>
            <a:ext cx="7051170" cy="1344828"/>
          </a:xfrm>
          <a:noFill/>
        </p:spPr>
        <p:txBody>
          <a:bodyPr lIns="0" tIns="0" rIns="0" bIns="182880" anchor="b" anchorCtr="0"/>
          <a:lstStyle>
            <a:lvl1pPr>
              <a:defRPr sz="3971" strike="noStrike" spc="-110" baseline="0"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19820" y="3629093"/>
            <a:ext cx="7051170" cy="70907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77" spc="0" baseline="0">
                <a:solidFill>
                  <a:srgbClr val="50505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158" y="327853"/>
            <a:ext cx="672319" cy="1426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093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77" y="890733"/>
            <a:ext cx="874130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386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511" y="327856"/>
            <a:ext cx="672319" cy="1433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159" y="2272496"/>
            <a:ext cx="7051170" cy="1344828"/>
          </a:xfrm>
          <a:noFill/>
        </p:spPr>
        <p:txBody>
          <a:bodyPr lIns="0" tIns="0" rIns="0" bIns="182880" anchor="b" anchorCtr="0"/>
          <a:lstStyle>
            <a:lvl1pPr>
              <a:defRPr sz="3971" strike="noStrike" spc="-11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820" y="3629093"/>
            <a:ext cx="7051170" cy="70907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77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2003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9819" y="902154"/>
            <a:ext cx="2724291" cy="879415"/>
          </a:xfrm>
        </p:spPr>
        <p:txBody>
          <a:bodyPr lIns="0" tIns="0" rIns="0" bIns="0"/>
          <a:lstStyle>
            <a:lvl1pPr>
              <a:defRPr sz="1471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9541" y="902154"/>
            <a:ext cx="2713787" cy="2466921"/>
          </a:xfrm>
        </p:spPr>
        <p:txBody>
          <a:bodyPr wrap="square" lIns="0" tIns="0" rIns="0" bIns="0">
            <a:noAutofit/>
          </a:bodyPr>
          <a:lstStyle>
            <a:lvl1pPr marL="0" marR="0" indent="0" algn="l" defTabSz="3805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8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71" spc="0" baseline="0">
                <a:solidFill>
                  <a:schemeClr val="accent1"/>
                </a:solidFill>
                <a:latin typeface="+mj-lt"/>
              </a:defRPr>
            </a:lvl1pPr>
            <a:lvl2pPr marL="168107" indent="0">
              <a:buNone/>
              <a:defRPr sz="1324"/>
            </a:lvl2pPr>
            <a:lvl3pPr marL="336214" indent="0">
              <a:buNone/>
              <a:defRPr sz="1324"/>
            </a:lvl3pPr>
            <a:lvl4pPr marL="504320" indent="0">
              <a:buNone/>
              <a:defRPr sz="1324"/>
            </a:lvl4pPr>
            <a:lvl5pPr marL="672427" indent="0">
              <a:buNone/>
              <a:defRPr sz="1324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40568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988" y="1604777"/>
            <a:ext cx="8504831" cy="928716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None/>
              <a:defRPr sz="1912" b="0" i="0">
                <a:solidFill>
                  <a:srgbClr val="505050"/>
                </a:solidFill>
                <a:latin typeface="+mn-lt"/>
              </a:defRPr>
            </a:lvl1pPr>
            <a:lvl2pPr marL="168107" indent="0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None/>
              <a:defRPr sz="1471">
                <a:solidFill>
                  <a:srgbClr val="505050"/>
                </a:solidFill>
              </a:defRPr>
            </a:lvl2pPr>
            <a:lvl3pPr marL="336214" indent="0">
              <a:spcBef>
                <a:spcPts val="0"/>
              </a:spcBef>
              <a:spcAft>
                <a:spcPts val="956"/>
              </a:spcAft>
              <a:buNone/>
              <a:defRPr sz="1471">
                <a:solidFill>
                  <a:srgbClr val="505050"/>
                </a:solidFill>
              </a:defRPr>
            </a:lvl3pPr>
            <a:lvl4pPr marL="504320" indent="0">
              <a:spcBef>
                <a:spcPts val="0"/>
              </a:spcBef>
              <a:spcAft>
                <a:spcPts val="956"/>
              </a:spcAft>
              <a:buNone/>
              <a:defRPr sz="1471"/>
            </a:lvl4pPr>
            <a:lvl5pPr marL="672427" indent="0">
              <a:buNone/>
              <a:defRPr/>
            </a:lvl5pPr>
          </a:lstStyle>
          <a:p>
            <a:pPr lvl="0"/>
            <a:r>
              <a:rPr lang="en-US" dirty="0"/>
              <a:t>First level Segoe UI 26pt</a:t>
            </a:r>
          </a:p>
          <a:p>
            <a:pPr lvl="1"/>
            <a:r>
              <a:rPr lang="en-US" dirty="0"/>
              <a:t>Second level Segoe UI 20pt</a:t>
            </a:r>
          </a:p>
          <a:p>
            <a:pPr lvl="2"/>
            <a:r>
              <a:rPr lang="en-US" dirty="0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3"/>
            <a:ext cx="8502029" cy="55450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756242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itting in front of a computer&#10;&#10;Description generated with very high confidence">
            <a:extLst>
              <a:ext uri="{FF2B5EF4-FFF2-40B4-BE49-F238E27FC236}">
                <a16:creationId xmlns:a16="http://schemas.microsoft.com/office/drawing/2014/main" id="{149BCCAE-AD33-411A-A641-449AE6225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055" r="6865" b="4380"/>
          <a:stretch/>
        </p:blipFill>
        <p:spPr>
          <a:xfrm>
            <a:off x="4572583" y="1"/>
            <a:ext cx="4571417" cy="481780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3"/>
            <a:ext cx="8502029" cy="55450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948273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2052272E-8927-4F75-AA37-2BB9BE524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6726" t="8349" r="22530" b="14109"/>
          <a:stretch/>
        </p:blipFill>
        <p:spPr>
          <a:xfrm>
            <a:off x="6265102" y="0"/>
            <a:ext cx="2878898" cy="4813631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3"/>
            <a:ext cx="8502029" cy="55450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55642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EFDE39-81E4-4947-A37D-64D2791CF1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196" r="45458"/>
          <a:stretch/>
        </p:blipFill>
        <p:spPr>
          <a:xfrm>
            <a:off x="5125333" y="1"/>
            <a:ext cx="4018667" cy="481779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3"/>
            <a:ext cx="8502029" cy="55450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74218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4C7B8F-1C5E-4380-9CA0-1D3B335834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800" t="5907" r="2029" b="-211"/>
          <a:stretch/>
        </p:blipFill>
        <p:spPr>
          <a:xfrm>
            <a:off x="5123082" y="0"/>
            <a:ext cx="4061457" cy="4770938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3"/>
            <a:ext cx="8502029" cy="55450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028306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7989" y="1606047"/>
            <a:ext cx="8504831" cy="928716"/>
          </a:xfrm>
        </p:spPr>
        <p:txBody>
          <a:bodyPr wrap="square" lIns="0" tIns="0" rIns="0" bIns="0">
            <a:spAutoFit/>
          </a:bodyPr>
          <a:lstStyle>
            <a:lvl1pPr marL="201728" indent="-201728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912" b="0" i="0">
                <a:solidFill>
                  <a:srgbClr val="505050"/>
                </a:solidFill>
                <a:latin typeface="+mn-lt"/>
              </a:defRPr>
            </a:lvl1pPr>
            <a:lvl2pPr marL="403457" indent="-168107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471">
                <a:solidFill>
                  <a:srgbClr val="505050"/>
                </a:solidFill>
              </a:defRPr>
            </a:lvl2pPr>
            <a:lvl3pPr marL="605184" indent="-168107">
              <a:spcBef>
                <a:spcPts val="0"/>
              </a:spcBef>
              <a:spcAft>
                <a:spcPts val="956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1471">
                <a:solidFill>
                  <a:srgbClr val="505050"/>
                </a:solidFill>
              </a:defRPr>
            </a:lvl3pPr>
            <a:lvl4pPr marL="504320" indent="0">
              <a:spcBef>
                <a:spcPts val="0"/>
              </a:spcBef>
              <a:spcAft>
                <a:spcPts val="956"/>
              </a:spcAft>
              <a:buNone/>
              <a:defRPr sz="1471"/>
            </a:lvl4pPr>
            <a:lvl5pPr marL="672427" indent="0">
              <a:buNone/>
              <a:defRPr/>
            </a:lvl5pPr>
          </a:lstStyle>
          <a:p>
            <a:pPr lvl="0"/>
            <a:r>
              <a:rPr lang="en-US" dirty="0"/>
              <a:t>First level Segoe UI 26pt</a:t>
            </a:r>
          </a:p>
          <a:p>
            <a:pPr lvl="1"/>
            <a:r>
              <a:rPr lang="en-US" dirty="0"/>
              <a:t>Second level Segoe UI 20pt</a:t>
            </a:r>
          </a:p>
          <a:p>
            <a:pPr lvl="2"/>
            <a:r>
              <a:rPr lang="en-US" dirty="0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330371"/>
            <a:ext cx="8502029" cy="56851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817" y="812874"/>
            <a:ext cx="8504831" cy="26480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None/>
              <a:defRPr sz="1912" b="0" i="0">
                <a:solidFill>
                  <a:srgbClr val="505050"/>
                </a:solidFill>
                <a:latin typeface="+mn-lt"/>
              </a:defRPr>
            </a:lvl1pPr>
            <a:lvl2pPr marL="168107" indent="0">
              <a:lnSpc>
                <a:spcPct val="90000"/>
              </a:lnSpc>
              <a:spcBef>
                <a:spcPts val="0"/>
              </a:spcBef>
              <a:spcAft>
                <a:spcPts val="956"/>
              </a:spcAft>
              <a:buNone/>
              <a:defRPr sz="1471">
                <a:solidFill>
                  <a:schemeClr val="tx2"/>
                </a:solidFill>
              </a:defRPr>
            </a:lvl2pPr>
            <a:lvl3pPr marL="336214" indent="0">
              <a:spcBef>
                <a:spcPts val="0"/>
              </a:spcBef>
              <a:spcAft>
                <a:spcPts val="956"/>
              </a:spcAft>
              <a:buNone/>
              <a:defRPr sz="1471"/>
            </a:lvl3pPr>
            <a:lvl4pPr marL="504320" indent="0">
              <a:spcBef>
                <a:spcPts val="0"/>
              </a:spcBef>
              <a:spcAft>
                <a:spcPts val="956"/>
              </a:spcAft>
              <a:buNone/>
              <a:defRPr sz="1471"/>
            </a:lvl4pPr>
            <a:lvl5pPr marL="672427" indent="0">
              <a:buNone/>
              <a:defRPr/>
            </a:lvl5pPr>
          </a:lstStyle>
          <a:p>
            <a:pPr lvl="0"/>
            <a:r>
              <a:rPr lang="en-US" dirty="0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112850291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319819" y="888240"/>
            <a:ext cx="5608492" cy="2651274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3971" spc="-110" dirty="0">
                <a:solidFill>
                  <a:srgbClr val="505050"/>
                </a:solidFill>
              </a:defRPr>
            </a:lvl1pPr>
          </a:lstStyle>
          <a:p>
            <a:pPr marL="0" lvl="0">
              <a:lnSpc>
                <a:spcPts val="4118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86201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0142" cy="1099949"/>
          </a:xfrm>
        </p:spPr>
        <p:txBody>
          <a:bodyPr>
            <a:spAutoFit/>
          </a:bodyPr>
          <a:lstStyle>
            <a:lvl1pPr>
              <a:defRPr sz="2942">
                <a:solidFill>
                  <a:srgbClr val="505050"/>
                </a:solidFill>
              </a:defRPr>
            </a:lvl1pPr>
            <a:lvl2pPr>
              <a:defRPr>
                <a:solidFill>
                  <a:srgbClr val="505050"/>
                </a:solidFill>
              </a:defRPr>
            </a:lvl2pPr>
            <a:lvl3pPr>
              <a:defRPr>
                <a:solidFill>
                  <a:srgbClr val="505050"/>
                </a:solidFill>
              </a:defRPr>
            </a:lvl3pPr>
            <a:lvl4pPr>
              <a:defRPr>
                <a:solidFill>
                  <a:srgbClr val="505050"/>
                </a:solidFill>
              </a:defRPr>
            </a:lvl4pPr>
            <a:lvl5pPr>
              <a:defRPr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464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245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1" y="439342"/>
            <a:ext cx="1024684" cy="219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439936" y="3163872"/>
            <a:ext cx="1394613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15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3823589" y="439342"/>
            <a:ext cx="5320410" cy="4704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38151" y="1741904"/>
            <a:ext cx="2259140" cy="114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28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76326"/>
            <a:ext cx="6858000" cy="374006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1"/>
            <a:ext cx="6858000" cy="20774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6741" y="442206"/>
            <a:ext cx="2400300" cy="207749"/>
          </a:xfrm>
        </p:spPr>
        <p:txBody>
          <a:bodyPr lIns="0" tIns="0" rIns="0" bIns="0"/>
          <a:lstStyle>
            <a:lvl1pPr marL="0" indent="0" algn="r">
              <a:buNone/>
              <a:defRPr sz="1500">
                <a:latin typeface="+mn-lt"/>
              </a:defRPr>
            </a:lvl1pPr>
            <a:lvl2pPr marL="257178" indent="0">
              <a:buNone/>
              <a:defRPr sz="1500"/>
            </a:lvl2pPr>
            <a:lvl3pPr marL="428630" indent="0">
              <a:buNone/>
              <a:defRPr sz="1500"/>
            </a:lvl3pPr>
            <a:lvl4pPr marL="600083" indent="0">
              <a:buNone/>
              <a:defRPr sz="1500"/>
            </a:lvl4pPr>
            <a:lvl5pPr marL="771534" indent="0">
              <a:buNone/>
              <a:defRPr sz="15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1" y="439342"/>
            <a:ext cx="1024684" cy="219456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9565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438150" y="3120193"/>
            <a:ext cx="8266938" cy="1591203"/>
          </a:xfrm>
          <a:prstGeom prst="rect">
            <a:avLst/>
          </a:prstGeom>
          <a:noFill/>
        </p:spPr>
        <p:txBody>
          <a:bodyPr wrap="square" lIns="137159" tIns="109727" rIns="137159" bIns="109727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45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15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450"/>
              </a:spcAft>
            </a:pPr>
            <a:r>
              <a:rPr lang="en-US" sz="15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450"/>
              </a:spcAft>
            </a:pPr>
            <a:r>
              <a:rPr lang="en-US" sz="15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900"/>
              </a:spcBef>
              <a:spcAft>
                <a:spcPts val="450"/>
              </a:spcAft>
            </a:pP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022828" y="1343025"/>
            <a:ext cx="1202159" cy="1202159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34967" rIns="0" bIns="3496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9909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3988553" y="1343025"/>
            <a:ext cx="1202159" cy="1202159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34967" rIns="0" bIns="34967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69909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4426115" y="1633828"/>
            <a:ext cx="327033" cy="620553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5919017" y="1343025"/>
            <a:ext cx="1202159" cy="1202159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34967" rIns="0" bIns="34967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69909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6088731" y="1715131"/>
            <a:ext cx="862732" cy="457946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77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 sz="1377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68580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35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2732433" y="2123290"/>
            <a:ext cx="536426" cy="536423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59" tIns="109727" rIns="137159" bIns="1097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6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4703919" y="2123290"/>
            <a:ext cx="536426" cy="536423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59" tIns="109727" rIns="137159" bIns="1097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6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6619972" y="2123290"/>
            <a:ext cx="536426" cy="536423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59" tIns="109727" rIns="137159" bIns="1097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6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2349209" y="1723685"/>
            <a:ext cx="538653" cy="408412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68580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3759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95736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2" indent="0">
              <a:buNone/>
              <a:defRPr/>
            </a:lvl2pPr>
            <a:lvl3pPr marL="342904" indent="0">
              <a:buNone/>
              <a:defRPr/>
            </a:lvl3pPr>
            <a:lvl4pPr marL="514356" indent="0">
              <a:buNone/>
              <a:defRPr/>
            </a:lvl4pPr>
            <a:lvl5pPr marL="68580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198669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3" y="2274917"/>
            <a:ext cx="459486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3" y="2982991"/>
            <a:ext cx="4594860" cy="20774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3823589" y="439342"/>
            <a:ext cx="5320410" cy="4704158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30468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56362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3" y="2276856"/>
            <a:ext cx="6856048" cy="373949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6995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74352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787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DD588-0633-427A-84DB-ED8C3DF9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BDAA-958D-4222-BD43-0FA570DA4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CEAB8-650F-488D-ADCF-04F6E2D5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06639-0C3E-42C4-B1D2-3FE697ED847D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6BBA-6E49-439F-BBAA-468762B3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FDD0D-E180-454F-9280-2344578E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63056-5ABA-4F31-AA7D-E7BA96E1A80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63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27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1" y="439342"/>
            <a:ext cx="102468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025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7774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901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85681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21227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50454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04406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68886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3989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1716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67916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 1 - Prefer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9142698" cy="514349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01929" y="1563129"/>
            <a:ext cx="4706231" cy="2689656"/>
          </a:xfrm>
          <a:prstGeom prst="rect">
            <a:avLst/>
          </a:prstGeom>
          <a:solidFill>
            <a:srgbClr val="0078D7">
              <a:alpha val="9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76" y="1563140"/>
            <a:ext cx="4707398" cy="134482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62" y="2907954"/>
            <a:ext cx="4707398" cy="134249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568" y="352507"/>
            <a:ext cx="921142" cy="1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644863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9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01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922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7466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0487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18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21909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1" y="218301"/>
            <a:ext cx="5076784" cy="415499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951" y="3580371"/>
            <a:ext cx="5076784" cy="1344828"/>
          </a:xfrm>
        </p:spPr>
        <p:txBody>
          <a:bodyPr wrap="square">
            <a:noAutofit/>
          </a:bodyPr>
          <a:lstStyle>
            <a:lvl1pPr marL="0" indent="0">
              <a:spcBef>
                <a:spcPts val="1324"/>
              </a:spcBef>
              <a:buNone/>
              <a:defRPr sz="1500">
                <a:latin typeface="+mn-lt"/>
              </a:defRPr>
            </a:lvl1pPr>
            <a:lvl2pPr marL="168073" indent="0">
              <a:buNone/>
              <a:defRPr/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1" y="0"/>
            <a:ext cx="3621650" cy="51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9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319819" y="888240"/>
            <a:ext cx="5608492" cy="2651274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3971" spc="-11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4118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429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image" Target="../media/image17.emf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image" Target="../media/image11.emf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29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theme" Target="../theme/theme5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32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0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image" Target="../media/image17.emf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863" r:id="rId6"/>
    <p:sldLayoutId id="2147483864" r:id="rId7"/>
    <p:sldLayoutId id="2147483866" r:id="rId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1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6906562" y="2243275"/>
            <a:ext cx="5143967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14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</p:sldLayoutIdLst>
  <p:transition>
    <p:fade/>
  </p:transition>
  <p:txStyles>
    <p:titleStyle>
      <a:lvl1pPr algn="l" defTabSz="68577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9" marR="0" indent="-252109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18" marR="0" indent="-177410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54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26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98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82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58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46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75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1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9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6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2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75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7" r:id="rId19"/>
    <p:sldLayoutId id="2147483774" r:id="rId20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819" y="326869"/>
            <a:ext cx="8502029" cy="55801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7989" y="1399962"/>
            <a:ext cx="8502029" cy="9573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66613" y="2259060"/>
            <a:ext cx="5143967" cy="6249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779909" y="2416196"/>
            <a:ext cx="5143500" cy="3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</p:sldLayoutIdLst>
  <p:transition>
    <p:fade/>
  </p:transition>
  <p:txStyles>
    <p:titleStyle>
      <a:lvl1pPr algn="l" defTabSz="685916" rtl="0" eaLnBrk="1" latinLnBrk="0" hangingPunct="1">
        <a:lnSpc>
          <a:spcPct val="90000"/>
        </a:lnSpc>
        <a:spcBef>
          <a:spcPct val="0"/>
        </a:spcBef>
        <a:buNone/>
        <a:defRPr lang="en-US" sz="2354" b="0" kern="1200" cap="none" spc="-11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685916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12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168107" marR="0" indent="0" algn="l" defTabSz="685916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7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336214" marR="0" indent="0" algn="l" defTabSz="685916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7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504320" marR="0" indent="0" algn="l" defTabSz="685916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7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672427" marR="0" indent="0" algn="l" defTabSz="685916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7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1886267" indent="-171479" algn="l" defTabSz="685916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9224" indent="-171479" algn="l" defTabSz="685916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2182" indent="-171479" algn="l" defTabSz="685916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5141" indent="-171479" algn="l" defTabSz="685916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16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58" algn="l" defTabSz="685916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916" algn="l" defTabSz="685916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873" algn="l" defTabSz="685916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830" algn="l" defTabSz="685916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789" algn="l" defTabSz="685916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746" algn="l" defTabSz="685916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703" algn="l" defTabSz="685916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661" algn="l" defTabSz="685916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>
          <p15:clr>
            <a:srgbClr val="C35EA4"/>
          </p15:clr>
        </p15:guide>
        <p15:guide id="4" pos="1517">
          <p15:clr>
            <a:srgbClr val="C35EA4"/>
          </p15:clr>
        </p15:guide>
        <p15:guide id="5" pos="2608">
          <p15:clr>
            <a:srgbClr val="C35EA4"/>
          </p15:clr>
        </p15:guide>
        <p15:guide id="6" pos="2751">
          <p15:clr>
            <a:srgbClr val="C35EA4"/>
          </p15:clr>
        </p15:guide>
        <p15:guide id="7" pos="3844">
          <p15:clr>
            <a:srgbClr val="C35EA4"/>
          </p15:clr>
        </p15:guide>
        <p15:guide id="8" pos="3988">
          <p15:clr>
            <a:srgbClr val="C35EA4"/>
          </p15:clr>
        </p15:guide>
        <p15:guide id="9" pos="5078">
          <p15:clr>
            <a:srgbClr val="C35EA4"/>
          </p15:clr>
        </p15:guide>
        <p15:guide id="10" pos="5221">
          <p15:clr>
            <a:srgbClr val="C35EA4"/>
          </p15:clr>
        </p15:guide>
        <p15:guide id="11" pos="6316">
          <p15:clr>
            <a:srgbClr val="C35EA4"/>
          </p15:clr>
        </p15:guide>
        <p15:guide id="12" pos="6459">
          <p15:clr>
            <a:srgbClr val="C35EA4"/>
          </p15:clr>
        </p15:guide>
        <p15:guide id="16" pos="274">
          <p15:clr>
            <a:srgbClr val="F26B43"/>
          </p15:clr>
        </p15:guide>
        <p15:guide id="17" pos="7557">
          <p15:clr>
            <a:srgbClr val="F26B43"/>
          </p15:clr>
        </p15:guide>
        <p15:guide id="18" orient="horz" pos="758">
          <p15:clr>
            <a:srgbClr val="5ACBF0"/>
          </p15:clr>
        </p15:guide>
        <p15:guide id="19" orient="horz" pos="1372">
          <p15:clr>
            <a:srgbClr val="5ACBF0"/>
          </p15:clr>
        </p15:guide>
        <p15:guide id="20" orient="horz" pos="612">
          <p15:clr>
            <a:srgbClr val="5ACBF0"/>
          </p15:clr>
        </p15:guide>
        <p15:guide id="21" orient="horz" pos="1515">
          <p15:clr>
            <a:srgbClr val="5ACBF0"/>
          </p15:clr>
        </p15:guide>
        <p15:guide id="22" orient="horz" pos="2127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>
          <p15:clr>
            <a:srgbClr val="F26B43"/>
          </p15:clr>
        </p15:guide>
        <p15:guide id="26" orient="horz" pos="4127">
          <p15:clr>
            <a:srgbClr val="F26B43"/>
          </p15:clr>
        </p15:guide>
        <p15:guide id="27" orient="horz" pos="2889">
          <p15:clr>
            <a:srgbClr val="5ACBF0"/>
          </p15:clr>
        </p15:guide>
        <p15:guide id="28" orient="horz" pos="3032">
          <p15:clr>
            <a:srgbClr val="5ACBF0"/>
          </p15:clr>
        </p15:guide>
        <p15:guide id="29" orient="horz" pos="3648">
          <p15:clr>
            <a:srgbClr val="5ACBF0"/>
          </p15:clr>
        </p15:guide>
        <p15:guide id="30" orient="horz" pos="3792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56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1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06562" y="2243275"/>
            <a:ext cx="5143967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</p:sldLayoutIdLst>
  <p:transition>
    <p:fade/>
  </p:transition>
  <p:txStyles>
    <p:titleStyle>
      <a:lvl1pPr algn="l" defTabSz="68577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09" marR="0" indent="-252109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18" marR="0" indent="-177410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254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326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398" marR="0" indent="-168073" algn="l" defTabSz="68577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82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70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58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46" indent="-171444" algn="l" defTabSz="68577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775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1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9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6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213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102" algn="l" defTabSz="68577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90309" y="2259293"/>
            <a:ext cx="5143967" cy="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3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6.png"/><Relationship Id="rId11" Type="http://schemas.openxmlformats.org/officeDocument/2006/relationships/image" Target="../media/image91.emf"/><Relationship Id="rId5" Type="http://schemas.openxmlformats.org/officeDocument/2006/relationships/image" Target="../media/image85.png"/><Relationship Id="rId10" Type="http://schemas.openxmlformats.org/officeDocument/2006/relationships/image" Target="../media/image90.emf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7.emf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10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7.png"/><Relationship Id="rId7" Type="http://schemas.openxmlformats.org/officeDocument/2006/relationships/image" Target="../media/image110.emf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1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5" Type="http://schemas.openxmlformats.org/officeDocument/2006/relationships/image" Target="../media/image118.jpe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svg"/><Relationship Id="rId14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Relationship Id="rId6" Type="http://schemas.openxmlformats.org/officeDocument/2006/relationships/hyperlink" Target="http://www.ailogica.com/packages/ecommerce-website-for-sale/" TargetMode="Externa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image" Target="../media/image87.emf"/><Relationship Id="rId7" Type="http://schemas.openxmlformats.org/officeDocument/2006/relationships/image" Target="../media/image1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3.xml"/><Relationship Id="rId6" Type="http://schemas.openxmlformats.org/officeDocument/2006/relationships/hyperlink" Target="http://www.ailogica.com/packages/ecommerce-website-for-sale/" TargetMode="Externa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duskyillusions.com/niche-niche-question/man-with-question-04/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nordicinfrastructureconference/2019" TargetMode="External"/><Relationship Id="rId4" Type="http://schemas.openxmlformats.org/officeDocument/2006/relationships/hyperlink" Target="https://creativecommons.org/licenses/by-nc-nd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hyperlink" Target="https://www.google.com/url?sa=i&amp;rct=j&amp;q=&amp;esrc=s&amp;source=imgres&amp;cd=&amp;cad=rja&amp;uact=8&amp;ved=2ahUKEwil2uOzwcPdAhVoIjQIHX7OCz8QjRx6BAgBEAU&amp;url=https://commons.wikimedia.org/wiki/File:Slack_Technologies_Logo.svg&amp;psig=AOvVaw39ssPFrZfu70ZSw1vzqhZE&amp;ust=1537324291573775" TargetMode="External"/><Relationship Id="rId3" Type="http://schemas.openxmlformats.org/officeDocument/2006/relationships/image" Target="../media/image41.png"/><Relationship Id="rId21" Type="http://schemas.openxmlformats.org/officeDocument/2006/relationships/image" Target="../media/image55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www.google.com/url?sa=i&amp;rct=j&amp;q=&amp;esrc=s&amp;source=imgres&amp;cd=&amp;cad=rja&amp;uact=8&amp;ved=2ahUKEwiM6dDVwMPdAhXjOn0KHWQrBgkQjRx6BAgBEAU&amp;url=https://commons.wikimedia.org/wiki/File:Amazon_Web_Services_Logo.svg&amp;psig=AOvVaw1SnnNhIwI2sdLX-m-rh9Ya&amp;ust=1537324094099497" TargetMode="External"/><Relationship Id="rId20" Type="http://schemas.openxmlformats.org/officeDocument/2006/relationships/hyperlink" Target="https://www.google.com/url?sa=i&amp;rct=j&amp;q=&amp;esrc=s&amp;source=imgres&amp;cd=&amp;cad=rja&amp;uact=8&amp;ved=2ahUKEwiSjvDlwcPdAhXhJTQIHZ5rDQkQjRx6BAgBEAU&amp;url=https://www.vectorlogo.zone/logos/servicenow/index.html&amp;psig=AOvVaw2ZsBxdir0UBvre3PZ_nUN0&amp;ust=1537324396592633" TargetMode="Externa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19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hyperlink" Target="https://www.google.com/url?sa=i&amp;rct=j&amp;q=&amp;esrc=s&amp;source=imgres&amp;cd=&amp;cad=rja&amp;uact=8&amp;ved=2ahUKEwj61K-wwMPdAhVCJDQIHWKtBo8QjRx6BAgBEAU&amp;url=http://pluspng.com/microsoft-exchange-logo-png-1856.html&amp;psig=AOvVaw2zj9ZcSdd1VpCeTgByoUPu&amp;ust=153732401597970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6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8.svg"/><Relationship Id="rId11" Type="http://schemas.openxmlformats.org/officeDocument/2006/relationships/image" Target="../media/image63.emf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microsoft.com/office/2007/relationships/hdphoto" Target="../media/hdphoto1.wdp"/><Relationship Id="rId9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5.png"/><Relationship Id="rId7" Type="http://schemas.openxmlformats.org/officeDocument/2006/relationships/hyperlink" Target="https://www.google.com/url?sa=i&amp;rct=j&amp;q=&amp;esrc=s&amp;source=imgres&amp;cd=&amp;cad=rja&amp;uact=8&amp;ved=2ahUKEwiM6dDVwMPdAhXjOn0KHWQrBgkQjRx6BAgBEAU&amp;url=https://commons.wikimedia.org/wiki/File:Amazon_Web_Services_Logo.svg&amp;psig=AOvVaw1SnnNhIwI2sdLX-m-rh9Ya&amp;ust=1537324094099497" TargetMode="External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1.png"/><Relationship Id="rId11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6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75A36-EDF8-4042-8AF6-2AF7CCDA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 dirty="0"/>
              <a:t>Discovery Lifecycle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31113-376F-4844-9354-5140420F4D24}"/>
              </a:ext>
            </a:extLst>
          </p:cNvPr>
          <p:cNvSpPr/>
          <p:nvPr/>
        </p:nvSpPr>
        <p:spPr>
          <a:xfrm>
            <a:off x="438913" y="758399"/>
            <a:ext cx="6583695" cy="29610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defTabSz="685775">
              <a:spcAft>
                <a:spcPts val="900"/>
              </a:spcAft>
            </a:pPr>
            <a:r>
              <a:rPr lang="en-US" sz="1324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Safely adopting cloud apps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6FEDFF27-A044-4DBB-B19A-AA7D4A2CA02B}"/>
              </a:ext>
            </a:extLst>
          </p:cNvPr>
          <p:cNvSpPr/>
          <p:nvPr/>
        </p:nvSpPr>
        <p:spPr>
          <a:xfrm>
            <a:off x="3634908" y="2101431"/>
            <a:ext cx="1865376" cy="1865376"/>
          </a:xfrm>
          <a:prstGeom prst="arc">
            <a:avLst>
              <a:gd name="adj1" fmla="val 9283574"/>
              <a:gd name="adj2" fmla="val 15827239"/>
            </a:avLst>
          </a:prstGeom>
          <a:ln w="6985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75"/>
            <a:endParaRPr lang="en-US" sz="1324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856C8D0C-AB7C-403A-A0A7-BBBE0DA11C6D}"/>
              </a:ext>
            </a:extLst>
          </p:cNvPr>
          <p:cNvSpPr/>
          <p:nvPr/>
        </p:nvSpPr>
        <p:spPr>
          <a:xfrm>
            <a:off x="3634908" y="2101431"/>
            <a:ext cx="1865376" cy="1865376"/>
          </a:xfrm>
          <a:prstGeom prst="arc">
            <a:avLst>
              <a:gd name="adj1" fmla="val 1866059"/>
              <a:gd name="adj2" fmla="val 8549148"/>
            </a:avLst>
          </a:prstGeom>
          <a:ln w="6985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75"/>
            <a:endParaRPr lang="en-US" sz="1324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62813E85-7611-4644-8A73-3C43C0ACB60B}"/>
              </a:ext>
            </a:extLst>
          </p:cNvPr>
          <p:cNvSpPr/>
          <p:nvPr/>
        </p:nvSpPr>
        <p:spPr>
          <a:xfrm>
            <a:off x="3634908" y="2101431"/>
            <a:ext cx="1865376" cy="1865376"/>
          </a:xfrm>
          <a:prstGeom prst="arc">
            <a:avLst>
              <a:gd name="adj1" fmla="val 16507324"/>
              <a:gd name="adj2" fmla="val 1175725"/>
            </a:avLst>
          </a:prstGeom>
          <a:ln w="69850">
            <a:solidFill>
              <a:srgbClr val="00188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775"/>
            <a:endParaRPr lang="en-US" sz="1324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6BA21-2C29-46AA-883A-6ACB3845BB94}"/>
              </a:ext>
            </a:extLst>
          </p:cNvPr>
          <p:cNvSpPr txBox="1"/>
          <p:nvPr/>
        </p:nvSpPr>
        <p:spPr>
          <a:xfrm>
            <a:off x="6004598" y="1303901"/>
            <a:ext cx="2028124" cy="814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5">
              <a:spcAft>
                <a:spcPts val="450"/>
              </a:spcAft>
            </a:pPr>
            <a:r>
              <a:rPr lang="en-US" sz="900" b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Discover Shadow IT</a:t>
            </a:r>
            <a:endParaRPr lang="en-US" sz="1050" b="1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defTabSz="685775">
              <a:spcAft>
                <a:spcPts val="900"/>
              </a:spcAft>
            </a:pPr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Identify which apps are being </a:t>
            </a:r>
            <a:b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</a:br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used in your organization.</a:t>
            </a:r>
          </a:p>
          <a:p>
            <a:pPr defTabSz="685775"/>
            <a:endParaRPr lang="en-US" sz="1050" b="1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5DEA7A-2EB8-418C-8932-1DA9256CB0DA}"/>
              </a:ext>
            </a:extLst>
          </p:cNvPr>
          <p:cNvSpPr txBox="1"/>
          <p:nvPr/>
        </p:nvSpPr>
        <p:spPr>
          <a:xfrm>
            <a:off x="6661134" y="2450910"/>
            <a:ext cx="2118612" cy="918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5">
              <a:spcAft>
                <a:spcPts val="450"/>
              </a:spcAft>
            </a:pPr>
            <a:r>
              <a:rPr lang="en-US" sz="900" b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Identify the risk </a:t>
            </a:r>
            <a:br>
              <a:rPr lang="en-US" sz="900" b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</a:br>
            <a:r>
              <a:rPr lang="en-US" sz="900" b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levels of your apps</a:t>
            </a:r>
          </a:p>
          <a:p>
            <a:pPr defTabSz="685775"/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Understand the risk associated with discovered apps, based on more than </a:t>
            </a:r>
            <a:b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</a:br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70 risk factors including, Security </a:t>
            </a:r>
            <a:b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</a:br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factors, industry- and legal regulations.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8B9144-4A16-4852-B508-9E426BE87455}"/>
              </a:ext>
            </a:extLst>
          </p:cNvPr>
          <p:cNvSpPr txBox="1"/>
          <p:nvPr/>
        </p:nvSpPr>
        <p:spPr>
          <a:xfrm>
            <a:off x="6004598" y="4064774"/>
            <a:ext cx="2465269" cy="94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5">
              <a:spcAft>
                <a:spcPts val="450"/>
              </a:spcAft>
            </a:pPr>
            <a:r>
              <a:rPr lang="en-US" sz="900" b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Evaluate compliance</a:t>
            </a:r>
          </a:p>
          <a:p>
            <a:pPr defTabSz="685775"/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Evaluate whether the discovered apps meet </a:t>
            </a:r>
            <a:b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</a:br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the compliance standards of your organization against factors like GDPR or industry-relevant standards like HIPAA readiness.</a:t>
            </a:r>
          </a:p>
          <a:p>
            <a:pPr defTabSz="685775"/>
            <a:endParaRPr lang="en-US" sz="1050" b="1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AA0CC-2708-4344-B296-58DA80C59BE1}"/>
              </a:ext>
            </a:extLst>
          </p:cNvPr>
          <p:cNvSpPr txBox="1"/>
          <p:nvPr/>
        </p:nvSpPr>
        <p:spPr>
          <a:xfrm>
            <a:off x="1098855" y="4064773"/>
            <a:ext cx="2054676" cy="763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75">
              <a:spcAft>
                <a:spcPts val="450"/>
              </a:spcAft>
            </a:pPr>
            <a:r>
              <a:rPr lang="en-US" sz="900" b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Analyze usage</a:t>
            </a:r>
            <a:endParaRPr lang="en-US" sz="1050" b="1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r" defTabSz="685775">
              <a:spcAft>
                <a:spcPts val="450"/>
              </a:spcAft>
            </a:pPr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Understand the usage patterns </a:t>
            </a:r>
            <a:b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</a:br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and identify high risk volume users.</a:t>
            </a:r>
          </a:p>
          <a:p>
            <a:pPr algn="r" defTabSz="685775"/>
            <a:endParaRPr lang="en-US" sz="1050" b="1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1652D-B1ED-4F24-BB10-C8F3D5F9083D}"/>
              </a:ext>
            </a:extLst>
          </p:cNvPr>
          <p:cNvSpPr txBox="1"/>
          <p:nvPr/>
        </p:nvSpPr>
        <p:spPr>
          <a:xfrm>
            <a:off x="258925" y="2450910"/>
            <a:ext cx="2220771" cy="106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75">
              <a:spcAft>
                <a:spcPts val="450"/>
              </a:spcAft>
            </a:pPr>
            <a:r>
              <a:rPr lang="en-US" sz="900" b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Manage cloud apps</a:t>
            </a:r>
          </a:p>
          <a:p>
            <a:pPr algn="r" defTabSz="685775"/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Start managing cloud apps and leverage </a:t>
            </a:r>
            <a:b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</a:br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one of several governance actions such as Sanction, Unsanction, onboarding an app </a:t>
            </a:r>
            <a:b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</a:br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to AAD to leverage SSO, marking them for review or blocking them from your network.</a:t>
            </a:r>
          </a:p>
          <a:p>
            <a:pPr algn="r" defTabSz="685775"/>
            <a:endParaRPr lang="en-US" sz="1050" b="1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D5AB9A-662C-4611-9C47-3AD728E1AFD6}"/>
              </a:ext>
            </a:extLst>
          </p:cNvPr>
          <p:cNvSpPr txBox="1"/>
          <p:nvPr/>
        </p:nvSpPr>
        <p:spPr>
          <a:xfrm>
            <a:off x="1019431" y="1303901"/>
            <a:ext cx="2134100" cy="106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75">
              <a:spcAft>
                <a:spcPts val="450"/>
              </a:spcAft>
            </a:pPr>
            <a:r>
              <a:rPr lang="en-US" sz="900" b="1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Continuous monitoring</a:t>
            </a:r>
          </a:p>
          <a:p>
            <a:pPr marL="0" lvl="1" algn="r" defTabSz="685775"/>
            <a:r>
              <a:rPr lang="en-US" sz="788"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"/>
                <a:cs typeface="Segoe UI Semibold" panose="020B0702040204020203" pitchFamily="34" charset="0"/>
              </a:rPr>
              <a:t>Be alerted when new, risky or high volume apps are discovered in your environment for continuous monitoring and ongoing control over your cloud apps.</a:t>
            </a:r>
          </a:p>
          <a:p>
            <a:pPr marL="0" lvl="1" algn="r" defTabSz="685775"/>
            <a:endParaRPr lang="en-US" sz="788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"/>
              <a:cs typeface="Segoe UI Semibold" panose="020B0702040204020203" pitchFamily="34" charset="0"/>
            </a:endParaRPr>
          </a:p>
          <a:p>
            <a:pPr algn="r" defTabSz="685775"/>
            <a:endParaRPr lang="en-US" sz="1050" b="1">
              <a:gradFill>
                <a:gsLst>
                  <a:gs pos="8300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60FBF9-A7C6-4DE4-A7B2-16A080E468BD}"/>
              </a:ext>
            </a:extLst>
          </p:cNvPr>
          <p:cNvGrpSpPr/>
          <p:nvPr/>
        </p:nvGrpSpPr>
        <p:grpSpPr>
          <a:xfrm>
            <a:off x="3628381" y="1445723"/>
            <a:ext cx="1987565" cy="1509996"/>
            <a:chOff x="4930063" y="1813708"/>
            <a:chExt cx="2650086" cy="20133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B4EC73-F4CA-4829-B0D9-9FF37BE3C09D}"/>
                </a:ext>
              </a:extLst>
            </p:cNvPr>
            <p:cNvGrpSpPr/>
            <p:nvPr/>
          </p:nvGrpSpPr>
          <p:grpSpPr>
            <a:xfrm rot="20565331">
              <a:off x="6391647" y="1813708"/>
              <a:ext cx="205612" cy="205612"/>
              <a:chOff x="8591550" y="2607523"/>
              <a:chExt cx="205612" cy="205612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D76F11D-EF1B-480D-A1A0-BB369F7534EF}"/>
                  </a:ext>
                </a:extLst>
              </p:cNvPr>
              <p:cNvCxnSpPr/>
              <p:nvPr/>
            </p:nvCxnSpPr>
            <p:spPr>
              <a:xfrm>
                <a:off x="8591550" y="2813135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F8E38D2C-7E4D-4FFC-A003-17F94CA9A0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94356" y="2710329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902C3BBB-CC63-4FF3-8D3E-F6E96D95A74D}"/>
                </a:ext>
              </a:extLst>
            </p:cNvPr>
            <p:cNvSpPr/>
            <p:nvPr/>
          </p:nvSpPr>
          <p:spPr>
            <a:xfrm rot="17032850">
              <a:off x="5294016" y="1540904"/>
              <a:ext cx="1922179" cy="2650086"/>
            </a:xfrm>
            <a:prstGeom prst="arc">
              <a:avLst>
                <a:gd name="adj1" fmla="val 18053009"/>
                <a:gd name="adj2" fmla="val 447536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5"/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55AF2F-744E-4010-98D4-AB0310D0C384}"/>
              </a:ext>
            </a:extLst>
          </p:cNvPr>
          <p:cNvGrpSpPr/>
          <p:nvPr/>
        </p:nvGrpSpPr>
        <p:grpSpPr>
          <a:xfrm rot="3122790">
            <a:off x="4351000" y="1885733"/>
            <a:ext cx="1987565" cy="1509997"/>
            <a:chOff x="4930063" y="1813707"/>
            <a:chExt cx="2650086" cy="201332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146372-2C5C-4AE9-A34D-365D07F1A326}"/>
                </a:ext>
              </a:extLst>
            </p:cNvPr>
            <p:cNvGrpSpPr/>
            <p:nvPr/>
          </p:nvGrpSpPr>
          <p:grpSpPr>
            <a:xfrm rot="20565331">
              <a:off x="6391647" y="1813707"/>
              <a:ext cx="205612" cy="205613"/>
              <a:chOff x="8591550" y="2607522"/>
              <a:chExt cx="205612" cy="205613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335FBC-1960-4100-AA01-28496B92C324}"/>
                  </a:ext>
                </a:extLst>
              </p:cNvPr>
              <p:cNvCxnSpPr/>
              <p:nvPr/>
            </p:nvCxnSpPr>
            <p:spPr>
              <a:xfrm>
                <a:off x="8591550" y="2813135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34E9CEA-5D54-44CE-97C9-B42988FD00A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94356" y="2710329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EA24335-4680-464B-844A-EFD50A573824}"/>
                </a:ext>
              </a:extLst>
            </p:cNvPr>
            <p:cNvSpPr/>
            <p:nvPr/>
          </p:nvSpPr>
          <p:spPr>
            <a:xfrm rot="17032850">
              <a:off x="5294016" y="1540904"/>
              <a:ext cx="1922179" cy="2650086"/>
            </a:xfrm>
            <a:prstGeom prst="arc">
              <a:avLst>
                <a:gd name="adj1" fmla="val 18053009"/>
                <a:gd name="adj2" fmla="val 447536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5"/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C4C582-BCE4-4151-8DE5-7606C82D4B06}"/>
              </a:ext>
            </a:extLst>
          </p:cNvPr>
          <p:cNvGrpSpPr/>
          <p:nvPr/>
        </p:nvGrpSpPr>
        <p:grpSpPr>
          <a:xfrm rot="6612799">
            <a:off x="4323529" y="2775165"/>
            <a:ext cx="1987565" cy="1509996"/>
            <a:chOff x="4930063" y="1813708"/>
            <a:chExt cx="2650086" cy="201332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9C639FE-6758-4009-9199-07D4F965FE1D}"/>
                </a:ext>
              </a:extLst>
            </p:cNvPr>
            <p:cNvGrpSpPr/>
            <p:nvPr/>
          </p:nvGrpSpPr>
          <p:grpSpPr>
            <a:xfrm rot="20565331">
              <a:off x="6391647" y="1813708"/>
              <a:ext cx="205612" cy="205612"/>
              <a:chOff x="8591550" y="2607523"/>
              <a:chExt cx="205612" cy="205612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375A72E-CA54-4335-B05B-70130FC5814E}"/>
                  </a:ext>
                </a:extLst>
              </p:cNvPr>
              <p:cNvCxnSpPr/>
              <p:nvPr/>
            </p:nvCxnSpPr>
            <p:spPr>
              <a:xfrm>
                <a:off x="8591550" y="2813135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B0677D3-B19A-4F89-9D8C-94681552D7B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94356" y="2710329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3C686370-5A77-40C5-8D01-2C68FF479409}"/>
                </a:ext>
              </a:extLst>
            </p:cNvPr>
            <p:cNvSpPr/>
            <p:nvPr/>
          </p:nvSpPr>
          <p:spPr>
            <a:xfrm rot="17032850">
              <a:off x="5294016" y="1540904"/>
              <a:ext cx="1922179" cy="2650086"/>
            </a:xfrm>
            <a:prstGeom prst="arc">
              <a:avLst>
                <a:gd name="adj1" fmla="val 18053009"/>
                <a:gd name="adj2" fmla="val 447536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5"/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27E48ED-FE05-4C0F-8B7A-4E5D9D1F28F2}"/>
              </a:ext>
            </a:extLst>
          </p:cNvPr>
          <p:cNvGrpSpPr/>
          <p:nvPr/>
        </p:nvGrpSpPr>
        <p:grpSpPr>
          <a:xfrm rot="10800000">
            <a:off x="3541050" y="3173182"/>
            <a:ext cx="1987565" cy="1509996"/>
            <a:chOff x="4930063" y="1813708"/>
            <a:chExt cx="2650086" cy="201332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DA437E7-82CD-4678-9C9F-0572F1F6CE1F}"/>
                </a:ext>
              </a:extLst>
            </p:cNvPr>
            <p:cNvGrpSpPr/>
            <p:nvPr/>
          </p:nvGrpSpPr>
          <p:grpSpPr>
            <a:xfrm rot="20565331">
              <a:off x="6391647" y="1813708"/>
              <a:ext cx="205612" cy="205612"/>
              <a:chOff x="8591550" y="2607523"/>
              <a:chExt cx="205612" cy="20561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48FECEE-7E69-4AD4-A78B-8407F272F6BD}"/>
                  </a:ext>
                </a:extLst>
              </p:cNvPr>
              <p:cNvCxnSpPr/>
              <p:nvPr/>
            </p:nvCxnSpPr>
            <p:spPr>
              <a:xfrm>
                <a:off x="8591550" y="2813135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B34036E-D7E2-4C67-A2AD-E3EB940CB47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94356" y="2710329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B127257B-E244-46E2-86D8-824B18B31707}"/>
                </a:ext>
              </a:extLst>
            </p:cNvPr>
            <p:cNvSpPr/>
            <p:nvPr/>
          </p:nvSpPr>
          <p:spPr>
            <a:xfrm rot="17032850">
              <a:off x="5294016" y="1540904"/>
              <a:ext cx="1922179" cy="2650086"/>
            </a:xfrm>
            <a:prstGeom prst="arc">
              <a:avLst>
                <a:gd name="adj1" fmla="val 18053009"/>
                <a:gd name="adj2" fmla="val 447536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5"/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F71EE1-008F-465A-9635-BADC957E8DA5}"/>
              </a:ext>
            </a:extLst>
          </p:cNvPr>
          <p:cNvGrpSpPr/>
          <p:nvPr/>
        </p:nvGrpSpPr>
        <p:grpSpPr>
          <a:xfrm rot="14535666">
            <a:off x="2750257" y="2699675"/>
            <a:ext cx="1987565" cy="1509996"/>
            <a:chOff x="4930063" y="1813708"/>
            <a:chExt cx="2650086" cy="201332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7BBA5A5-3F0E-4A8B-AE56-F243DC814103}"/>
                </a:ext>
              </a:extLst>
            </p:cNvPr>
            <p:cNvGrpSpPr/>
            <p:nvPr/>
          </p:nvGrpSpPr>
          <p:grpSpPr>
            <a:xfrm rot="20565331">
              <a:off x="6391647" y="1813708"/>
              <a:ext cx="205612" cy="205612"/>
              <a:chOff x="8591550" y="2607523"/>
              <a:chExt cx="205612" cy="205612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BA87691-5462-43E0-BF7A-C89D224EB8DD}"/>
                  </a:ext>
                </a:extLst>
              </p:cNvPr>
              <p:cNvCxnSpPr/>
              <p:nvPr/>
            </p:nvCxnSpPr>
            <p:spPr>
              <a:xfrm>
                <a:off x="8591550" y="2813135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8F74EBC-2E68-405A-AD8A-63F42CEADCF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94356" y="2710329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C7FF2111-31DE-4457-AAF4-BE321B69AF19}"/>
                </a:ext>
              </a:extLst>
            </p:cNvPr>
            <p:cNvSpPr/>
            <p:nvPr/>
          </p:nvSpPr>
          <p:spPr>
            <a:xfrm rot="17032850">
              <a:off x="5294016" y="1540904"/>
              <a:ext cx="1922179" cy="2650086"/>
            </a:xfrm>
            <a:prstGeom prst="arc">
              <a:avLst>
                <a:gd name="adj1" fmla="val 18053009"/>
                <a:gd name="adj2" fmla="val 447536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5"/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4DCED9-D4C4-4D5C-ADD5-FFE4F5DBE58F}"/>
              </a:ext>
            </a:extLst>
          </p:cNvPr>
          <p:cNvGrpSpPr/>
          <p:nvPr/>
        </p:nvGrpSpPr>
        <p:grpSpPr>
          <a:xfrm rot="17796479">
            <a:off x="2861566" y="1809318"/>
            <a:ext cx="1987565" cy="1509996"/>
            <a:chOff x="4930063" y="1813708"/>
            <a:chExt cx="2650086" cy="201332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A893022-9387-4E60-85C6-9A3656D141F9}"/>
                </a:ext>
              </a:extLst>
            </p:cNvPr>
            <p:cNvGrpSpPr/>
            <p:nvPr/>
          </p:nvGrpSpPr>
          <p:grpSpPr>
            <a:xfrm rot="20565331">
              <a:off x="6391647" y="1813708"/>
              <a:ext cx="205612" cy="205612"/>
              <a:chOff x="8591550" y="2607523"/>
              <a:chExt cx="205612" cy="205612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C0AD681-DECD-4277-B311-9D1DAE7A79C8}"/>
                  </a:ext>
                </a:extLst>
              </p:cNvPr>
              <p:cNvCxnSpPr/>
              <p:nvPr/>
            </p:nvCxnSpPr>
            <p:spPr>
              <a:xfrm>
                <a:off x="8591550" y="2813135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07844F6-8400-4F95-808B-35B813B196F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694356" y="2710329"/>
                <a:ext cx="205612" cy="0"/>
              </a:xfrm>
              <a:prstGeom prst="line">
                <a:avLst/>
              </a:prstGeom>
              <a:noFill/>
              <a:ln w="28575" cap="rnd">
                <a:solidFill>
                  <a:schemeClr val="accent5">
                    <a:lumMod val="7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36E77FD7-32EB-4D88-9BFC-4DB76DC0DC26}"/>
                </a:ext>
              </a:extLst>
            </p:cNvPr>
            <p:cNvSpPr/>
            <p:nvPr/>
          </p:nvSpPr>
          <p:spPr>
            <a:xfrm rot="17032850">
              <a:off x="5294016" y="1540904"/>
              <a:ext cx="1922179" cy="2650086"/>
            </a:xfrm>
            <a:prstGeom prst="arc">
              <a:avLst>
                <a:gd name="adj1" fmla="val 18053009"/>
                <a:gd name="adj2" fmla="val 447536"/>
              </a:avLst>
            </a:prstGeom>
            <a:noFill/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775"/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B22D1EF-5701-476A-9B28-17440EF2CB4A}"/>
              </a:ext>
            </a:extLst>
          </p:cNvPr>
          <p:cNvGrpSpPr/>
          <p:nvPr/>
        </p:nvGrpSpPr>
        <p:grpSpPr>
          <a:xfrm>
            <a:off x="5002364" y="1228713"/>
            <a:ext cx="847325" cy="847325"/>
            <a:chOff x="6669818" y="1579564"/>
            <a:chExt cx="1129767" cy="112976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1E5CF1B-1921-49FC-8E35-297B96ABAE13}"/>
                </a:ext>
              </a:extLst>
            </p:cNvPr>
            <p:cNvSpPr/>
            <p:nvPr/>
          </p:nvSpPr>
          <p:spPr>
            <a:xfrm rot="1796401">
              <a:off x="6669818" y="1579564"/>
              <a:ext cx="1129767" cy="112976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 defTabSz="685775"/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4026BCA-4A21-4900-BEC5-72E9ED5DE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2114" y="1821860"/>
              <a:ext cx="645175" cy="645175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FB5FF49-EF44-46AF-A823-7F85B08CCFF5}"/>
              </a:ext>
            </a:extLst>
          </p:cNvPr>
          <p:cNvGrpSpPr/>
          <p:nvPr/>
        </p:nvGrpSpPr>
        <p:grpSpPr>
          <a:xfrm>
            <a:off x="3341542" y="3968308"/>
            <a:ext cx="847325" cy="847325"/>
            <a:chOff x="4455389" y="5232357"/>
            <a:chExt cx="1129767" cy="112976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10D3F62-54B1-455F-AB8C-B4E80D1CD496}"/>
                </a:ext>
              </a:extLst>
            </p:cNvPr>
            <p:cNvSpPr/>
            <p:nvPr/>
          </p:nvSpPr>
          <p:spPr>
            <a:xfrm rot="1796401">
              <a:off x="4455389" y="5232357"/>
              <a:ext cx="1129767" cy="112976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 defTabSz="685775"/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6A15E37-FC93-4ADD-B104-AB409F1A7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7947" y="5464915"/>
              <a:ext cx="664651" cy="664651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14A948-608A-4936-B9A6-415D3F63BB4F}"/>
              </a:ext>
            </a:extLst>
          </p:cNvPr>
          <p:cNvGrpSpPr/>
          <p:nvPr/>
        </p:nvGrpSpPr>
        <p:grpSpPr>
          <a:xfrm>
            <a:off x="5002364" y="3926749"/>
            <a:ext cx="847325" cy="847325"/>
            <a:chOff x="6669818" y="5176946"/>
            <a:chExt cx="1129767" cy="112976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76C5890-FEB2-42B5-ACCD-A569F1FB7B04}"/>
                </a:ext>
              </a:extLst>
            </p:cNvPr>
            <p:cNvSpPr/>
            <p:nvPr/>
          </p:nvSpPr>
          <p:spPr>
            <a:xfrm rot="1796401">
              <a:off x="6669818" y="5176946"/>
              <a:ext cx="1129767" cy="112976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 defTabSz="685775"/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8F709DA-1672-4586-91DA-F56AB9F9A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2186" y="5429314"/>
              <a:ext cx="625030" cy="62503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EB39B8B-2BEA-46F9-BF09-2451FA54AA45}"/>
              </a:ext>
            </a:extLst>
          </p:cNvPr>
          <p:cNvGrpSpPr/>
          <p:nvPr/>
        </p:nvGrpSpPr>
        <p:grpSpPr>
          <a:xfrm>
            <a:off x="5721964" y="2595343"/>
            <a:ext cx="847325" cy="847325"/>
            <a:chOff x="7629284" y="3401737"/>
            <a:chExt cx="1129767" cy="1129767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97B4E75-AD4B-4EDA-A2FE-98DF0324A6E2}"/>
                </a:ext>
              </a:extLst>
            </p:cNvPr>
            <p:cNvSpPr/>
            <p:nvPr/>
          </p:nvSpPr>
          <p:spPr>
            <a:xfrm rot="1796401">
              <a:off x="7629284" y="3401737"/>
              <a:ext cx="1129767" cy="112976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 defTabSz="685775"/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097CC8B-50E0-44E7-BAD8-7302CE5D1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4960" y="3656354"/>
              <a:ext cx="598414" cy="620533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F51901-A640-47F6-9F81-BB22C0ACDEB5}"/>
              </a:ext>
            </a:extLst>
          </p:cNvPr>
          <p:cNvGrpSpPr/>
          <p:nvPr/>
        </p:nvGrpSpPr>
        <p:grpSpPr>
          <a:xfrm>
            <a:off x="3341542" y="1224327"/>
            <a:ext cx="847325" cy="847325"/>
            <a:chOff x="4455389" y="1573716"/>
            <a:chExt cx="1129767" cy="112976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E3F253C-3F88-4A65-B967-1A02654B6D7E}"/>
                </a:ext>
              </a:extLst>
            </p:cNvPr>
            <p:cNvSpPr/>
            <p:nvPr/>
          </p:nvSpPr>
          <p:spPr>
            <a:xfrm rot="1796401">
              <a:off x="4455389" y="1573716"/>
              <a:ext cx="1129767" cy="112976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 defTabSz="685775"/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2CDC2F3-FF7A-4B21-A121-E433F1F5E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5980" y="1814307"/>
              <a:ext cx="648584" cy="648584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ED24F0-CDF4-443B-8189-43D0B743601D}"/>
              </a:ext>
            </a:extLst>
          </p:cNvPr>
          <p:cNvGrpSpPr/>
          <p:nvPr/>
        </p:nvGrpSpPr>
        <p:grpSpPr>
          <a:xfrm>
            <a:off x="2574712" y="2555733"/>
            <a:ext cx="847325" cy="847325"/>
            <a:chOff x="3432948" y="3348924"/>
            <a:chExt cx="1129767" cy="112976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5D007F0-63DA-4339-B5DA-39E42A59BB54}"/>
                </a:ext>
              </a:extLst>
            </p:cNvPr>
            <p:cNvSpPr/>
            <p:nvPr/>
          </p:nvSpPr>
          <p:spPr>
            <a:xfrm rot="1796401">
              <a:off x="3432948" y="3348924"/>
              <a:ext cx="1129767" cy="112976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algn="ctr" defTabSz="685775"/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00CF5D8-A69C-42FD-B48A-D9A28A361E13}"/>
                </a:ext>
              </a:extLst>
            </p:cNvPr>
            <p:cNvGrpSpPr/>
            <p:nvPr/>
          </p:nvGrpSpPr>
          <p:grpSpPr>
            <a:xfrm>
              <a:off x="3682744" y="3645242"/>
              <a:ext cx="630175" cy="537131"/>
              <a:chOff x="3666539" y="3650024"/>
              <a:chExt cx="630175" cy="53713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EB65D8F-CFCF-4C2F-9417-0CD419EBC609}"/>
                  </a:ext>
                </a:extLst>
              </p:cNvPr>
              <p:cNvSpPr/>
              <p:nvPr/>
            </p:nvSpPr>
            <p:spPr>
              <a:xfrm>
                <a:off x="3666539" y="3650024"/>
                <a:ext cx="630175" cy="319076"/>
              </a:xfrm>
              <a:custGeom>
                <a:avLst/>
                <a:gdLst/>
                <a:ahLst/>
                <a:cxnLst/>
                <a:rect l="0" t="0" r="0" b="0"/>
                <a:pathLst>
                  <a:path w="752475" h="381000">
                    <a:moveTo>
                      <a:pt x="656749" y="189071"/>
                    </a:moveTo>
                    <a:cubicBezTo>
                      <a:pt x="644366" y="189071"/>
                      <a:pt x="631984" y="191929"/>
                      <a:pt x="620554" y="196691"/>
                    </a:cubicBezTo>
                    <a:cubicBezTo>
                      <a:pt x="620554" y="195739"/>
                      <a:pt x="620554" y="194786"/>
                      <a:pt x="620554" y="192881"/>
                    </a:cubicBezTo>
                    <a:cubicBezTo>
                      <a:pt x="620554" y="90011"/>
                      <a:pt x="537686" y="7144"/>
                      <a:pt x="434816" y="7144"/>
                    </a:cubicBezTo>
                    <a:cubicBezTo>
                      <a:pt x="348139" y="7144"/>
                      <a:pt x="275749" y="66199"/>
                      <a:pt x="255746" y="146209"/>
                    </a:cubicBezTo>
                    <a:cubicBezTo>
                      <a:pt x="230029" y="115729"/>
                      <a:pt x="190976" y="96679"/>
                      <a:pt x="148114" y="96679"/>
                    </a:cubicBezTo>
                    <a:cubicBezTo>
                      <a:pt x="70009" y="95726"/>
                      <a:pt x="7144" y="158591"/>
                      <a:pt x="7144" y="236696"/>
                    </a:cubicBezTo>
                    <a:cubicBezTo>
                      <a:pt x="7144" y="314801"/>
                      <a:pt x="70009" y="377666"/>
                      <a:pt x="148114" y="377666"/>
                    </a:cubicBezTo>
                    <a:cubicBezTo>
                      <a:pt x="207169" y="377666"/>
                      <a:pt x="617696" y="377666"/>
                      <a:pt x="656749" y="377666"/>
                    </a:cubicBezTo>
                    <a:cubicBezTo>
                      <a:pt x="709136" y="377666"/>
                      <a:pt x="751046" y="335756"/>
                      <a:pt x="751046" y="283369"/>
                    </a:cubicBezTo>
                    <a:cubicBezTo>
                      <a:pt x="751046" y="230981"/>
                      <a:pt x="708184" y="189071"/>
                      <a:pt x="656749" y="189071"/>
                    </a:cubicBezTo>
                    <a:close/>
                  </a:path>
                </a:pathLst>
              </a:custGeom>
              <a:solidFill>
                <a:srgbClr val="D1D1D1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pPr defTabSz="685775"/>
                <a:endParaRPr lang="en-US" sz="1324">
                  <a:solidFill>
                    <a:srgbClr val="1A1A1A"/>
                  </a:solidFill>
                  <a:latin typeface="Segoe UI"/>
                </a:endParaRPr>
              </a:p>
            </p:txBody>
          </p:sp>
          <p:grpSp>
            <p:nvGrpSpPr>
              <p:cNvPr id="65" name="Group 4">
                <a:extLst>
                  <a:ext uri="{FF2B5EF4-FFF2-40B4-BE49-F238E27FC236}">
                    <a16:creationId xmlns:a16="http://schemas.microsoft.com/office/drawing/2014/main" id="{A3011544-AFEF-486E-B1C5-9F2E5F5DA1C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71744" y="3868079"/>
                <a:ext cx="320289" cy="319076"/>
                <a:chOff x="2440" y="2401"/>
                <a:chExt cx="264" cy="263"/>
              </a:xfrm>
            </p:grpSpPr>
            <p:sp>
              <p:nvSpPr>
                <p:cNvPr id="66" name="AutoShape 3">
                  <a:extLst>
                    <a:ext uri="{FF2B5EF4-FFF2-40B4-BE49-F238E27FC236}">
                      <a16:creationId xmlns:a16="http://schemas.microsoft.com/office/drawing/2014/main" id="{22773AE6-E625-45AD-A47F-432723E86BEC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40" y="2403"/>
                  <a:ext cx="256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 5">
                  <a:extLst>
                    <a:ext uri="{FF2B5EF4-FFF2-40B4-BE49-F238E27FC236}">
                      <a16:creationId xmlns:a16="http://schemas.microsoft.com/office/drawing/2014/main" id="{6348B56F-9CB8-41BD-B612-CC674843AB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40" y="2401"/>
                  <a:ext cx="264" cy="263"/>
                </a:xfrm>
                <a:custGeom>
                  <a:avLst/>
                  <a:gdLst>
                    <a:gd name="T0" fmla="*/ 285 w 426"/>
                    <a:gd name="T1" fmla="*/ 243 h 425"/>
                    <a:gd name="T2" fmla="*/ 244 w 426"/>
                    <a:gd name="T3" fmla="*/ 285 h 425"/>
                    <a:gd name="T4" fmla="*/ 182 w 426"/>
                    <a:gd name="T5" fmla="*/ 285 h 425"/>
                    <a:gd name="T6" fmla="*/ 140 w 426"/>
                    <a:gd name="T7" fmla="*/ 243 h 425"/>
                    <a:gd name="T8" fmla="*/ 140 w 426"/>
                    <a:gd name="T9" fmla="*/ 181 h 425"/>
                    <a:gd name="T10" fmla="*/ 182 w 426"/>
                    <a:gd name="T11" fmla="*/ 140 h 425"/>
                    <a:gd name="T12" fmla="*/ 244 w 426"/>
                    <a:gd name="T13" fmla="*/ 140 h 425"/>
                    <a:gd name="T14" fmla="*/ 285 w 426"/>
                    <a:gd name="T15" fmla="*/ 181 h 425"/>
                    <a:gd name="T16" fmla="*/ 285 w 426"/>
                    <a:gd name="T17" fmla="*/ 243 h 425"/>
                    <a:gd name="T18" fmla="*/ 372 w 426"/>
                    <a:gd name="T19" fmla="*/ 216 h 425"/>
                    <a:gd name="T20" fmla="*/ 372 w 426"/>
                    <a:gd name="T21" fmla="*/ 208 h 425"/>
                    <a:gd name="T22" fmla="*/ 426 w 426"/>
                    <a:gd name="T23" fmla="*/ 171 h 425"/>
                    <a:gd name="T24" fmla="*/ 331 w 426"/>
                    <a:gd name="T25" fmla="*/ 105 h 425"/>
                    <a:gd name="T26" fmla="*/ 334 w 426"/>
                    <a:gd name="T27" fmla="*/ 32 h 425"/>
                    <a:gd name="T28" fmla="*/ 220 w 426"/>
                    <a:gd name="T29" fmla="*/ 53 h 425"/>
                    <a:gd name="T30" fmla="*/ 213 w 426"/>
                    <a:gd name="T31" fmla="*/ 53 h 425"/>
                    <a:gd name="T32" fmla="*/ 205 w 426"/>
                    <a:gd name="T33" fmla="*/ 53 h 425"/>
                    <a:gd name="T34" fmla="*/ 91 w 426"/>
                    <a:gd name="T35" fmla="*/ 32 h 425"/>
                    <a:gd name="T36" fmla="*/ 95 w 426"/>
                    <a:gd name="T37" fmla="*/ 105 h 425"/>
                    <a:gd name="T38" fmla="*/ 0 w 426"/>
                    <a:gd name="T39" fmla="*/ 171 h 425"/>
                    <a:gd name="T40" fmla="*/ 54 w 426"/>
                    <a:gd name="T41" fmla="*/ 208 h 425"/>
                    <a:gd name="T42" fmla="*/ 54 w 426"/>
                    <a:gd name="T43" fmla="*/ 216 h 425"/>
                    <a:gd name="T44" fmla="*/ 0 w 426"/>
                    <a:gd name="T45" fmla="*/ 253 h 425"/>
                    <a:gd name="T46" fmla="*/ 95 w 426"/>
                    <a:gd name="T47" fmla="*/ 319 h 425"/>
                    <a:gd name="T48" fmla="*/ 91 w 426"/>
                    <a:gd name="T49" fmla="*/ 392 h 425"/>
                    <a:gd name="T50" fmla="*/ 205 w 426"/>
                    <a:gd name="T51" fmla="*/ 371 h 425"/>
                    <a:gd name="T52" fmla="*/ 213 w 426"/>
                    <a:gd name="T53" fmla="*/ 371 h 425"/>
                    <a:gd name="T54" fmla="*/ 220 w 426"/>
                    <a:gd name="T55" fmla="*/ 371 h 425"/>
                    <a:gd name="T56" fmla="*/ 334 w 426"/>
                    <a:gd name="T57" fmla="*/ 392 h 425"/>
                    <a:gd name="T58" fmla="*/ 331 w 426"/>
                    <a:gd name="T59" fmla="*/ 319 h 425"/>
                    <a:gd name="T60" fmla="*/ 426 w 426"/>
                    <a:gd name="T61" fmla="*/ 253 h 425"/>
                    <a:gd name="T62" fmla="*/ 372 w 426"/>
                    <a:gd name="T63" fmla="*/ 216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26" h="425">
                      <a:moveTo>
                        <a:pt x="285" y="243"/>
                      </a:moveTo>
                      <a:lnTo>
                        <a:pt x="285" y="243"/>
                      </a:lnTo>
                      <a:cubicBezTo>
                        <a:pt x="281" y="252"/>
                        <a:pt x="276" y="261"/>
                        <a:pt x="269" y="268"/>
                      </a:cubicBezTo>
                      <a:cubicBezTo>
                        <a:pt x="261" y="275"/>
                        <a:pt x="253" y="281"/>
                        <a:pt x="244" y="285"/>
                      </a:cubicBezTo>
                      <a:cubicBezTo>
                        <a:pt x="234" y="289"/>
                        <a:pt x="224" y="291"/>
                        <a:pt x="213" y="291"/>
                      </a:cubicBezTo>
                      <a:cubicBezTo>
                        <a:pt x="202" y="291"/>
                        <a:pt x="192" y="289"/>
                        <a:pt x="182" y="285"/>
                      </a:cubicBezTo>
                      <a:cubicBezTo>
                        <a:pt x="173" y="281"/>
                        <a:pt x="164" y="275"/>
                        <a:pt x="157" y="268"/>
                      </a:cubicBezTo>
                      <a:cubicBezTo>
                        <a:pt x="150" y="261"/>
                        <a:pt x="144" y="252"/>
                        <a:pt x="140" y="243"/>
                      </a:cubicBezTo>
                      <a:cubicBezTo>
                        <a:pt x="136" y="233"/>
                        <a:pt x="134" y="223"/>
                        <a:pt x="134" y="212"/>
                      </a:cubicBezTo>
                      <a:cubicBezTo>
                        <a:pt x="134" y="201"/>
                        <a:pt x="136" y="191"/>
                        <a:pt x="140" y="181"/>
                      </a:cubicBezTo>
                      <a:cubicBezTo>
                        <a:pt x="144" y="172"/>
                        <a:pt x="150" y="164"/>
                        <a:pt x="157" y="156"/>
                      </a:cubicBezTo>
                      <a:cubicBezTo>
                        <a:pt x="164" y="149"/>
                        <a:pt x="173" y="144"/>
                        <a:pt x="182" y="140"/>
                      </a:cubicBezTo>
                      <a:cubicBezTo>
                        <a:pt x="192" y="135"/>
                        <a:pt x="202" y="133"/>
                        <a:pt x="213" y="133"/>
                      </a:cubicBezTo>
                      <a:cubicBezTo>
                        <a:pt x="224" y="133"/>
                        <a:pt x="234" y="135"/>
                        <a:pt x="244" y="140"/>
                      </a:cubicBezTo>
                      <a:cubicBezTo>
                        <a:pt x="253" y="144"/>
                        <a:pt x="261" y="149"/>
                        <a:pt x="269" y="156"/>
                      </a:cubicBezTo>
                      <a:cubicBezTo>
                        <a:pt x="276" y="164"/>
                        <a:pt x="281" y="172"/>
                        <a:pt x="285" y="181"/>
                      </a:cubicBezTo>
                      <a:cubicBezTo>
                        <a:pt x="290" y="191"/>
                        <a:pt x="292" y="201"/>
                        <a:pt x="292" y="212"/>
                      </a:cubicBezTo>
                      <a:cubicBezTo>
                        <a:pt x="292" y="223"/>
                        <a:pt x="290" y="233"/>
                        <a:pt x="285" y="243"/>
                      </a:cubicBezTo>
                      <a:close/>
                      <a:moveTo>
                        <a:pt x="372" y="216"/>
                      </a:moveTo>
                      <a:lnTo>
                        <a:pt x="372" y="216"/>
                      </a:lnTo>
                      <a:cubicBezTo>
                        <a:pt x="372" y="215"/>
                        <a:pt x="372" y="213"/>
                        <a:pt x="372" y="212"/>
                      </a:cubicBezTo>
                      <a:cubicBezTo>
                        <a:pt x="372" y="211"/>
                        <a:pt x="372" y="210"/>
                        <a:pt x="372" y="208"/>
                      </a:cubicBezTo>
                      <a:cubicBezTo>
                        <a:pt x="372" y="207"/>
                        <a:pt x="372" y="206"/>
                        <a:pt x="372" y="205"/>
                      </a:cubicBezTo>
                      <a:lnTo>
                        <a:pt x="426" y="171"/>
                      </a:lnTo>
                      <a:lnTo>
                        <a:pt x="393" y="91"/>
                      </a:lnTo>
                      <a:lnTo>
                        <a:pt x="331" y="105"/>
                      </a:lnTo>
                      <a:cubicBezTo>
                        <a:pt x="327" y="101"/>
                        <a:pt x="324" y="98"/>
                        <a:pt x="320" y="94"/>
                      </a:cubicBezTo>
                      <a:lnTo>
                        <a:pt x="334" y="32"/>
                      </a:lnTo>
                      <a:lnTo>
                        <a:pt x="254" y="0"/>
                      </a:lnTo>
                      <a:lnTo>
                        <a:pt x="220" y="53"/>
                      </a:lnTo>
                      <a:cubicBezTo>
                        <a:pt x="219" y="53"/>
                        <a:pt x="218" y="53"/>
                        <a:pt x="217" y="53"/>
                      </a:cubicBezTo>
                      <a:cubicBezTo>
                        <a:pt x="215" y="53"/>
                        <a:pt x="214" y="53"/>
                        <a:pt x="213" y="53"/>
                      </a:cubicBezTo>
                      <a:cubicBezTo>
                        <a:pt x="212" y="53"/>
                        <a:pt x="210" y="53"/>
                        <a:pt x="209" y="53"/>
                      </a:cubicBezTo>
                      <a:cubicBezTo>
                        <a:pt x="208" y="53"/>
                        <a:pt x="207" y="53"/>
                        <a:pt x="205" y="53"/>
                      </a:cubicBezTo>
                      <a:lnTo>
                        <a:pt x="172" y="0"/>
                      </a:lnTo>
                      <a:lnTo>
                        <a:pt x="91" y="32"/>
                      </a:lnTo>
                      <a:lnTo>
                        <a:pt x="106" y="94"/>
                      </a:lnTo>
                      <a:cubicBezTo>
                        <a:pt x="102" y="98"/>
                        <a:pt x="98" y="101"/>
                        <a:pt x="95" y="105"/>
                      </a:cubicBezTo>
                      <a:lnTo>
                        <a:pt x="33" y="91"/>
                      </a:lnTo>
                      <a:lnTo>
                        <a:pt x="0" y="171"/>
                      </a:lnTo>
                      <a:lnTo>
                        <a:pt x="54" y="205"/>
                      </a:lnTo>
                      <a:cubicBezTo>
                        <a:pt x="54" y="206"/>
                        <a:pt x="54" y="207"/>
                        <a:pt x="54" y="208"/>
                      </a:cubicBezTo>
                      <a:cubicBezTo>
                        <a:pt x="54" y="210"/>
                        <a:pt x="54" y="211"/>
                        <a:pt x="54" y="212"/>
                      </a:cubicBezTo>
                      <a:cubicBezTo>
                        <a:pt x="54" y="213"/>
                        <a:pt x="54" y="215"/>
                        <a:pt x="54" y="216"/>
                      </a:cubicBezTo>
                      <a:cubicBezTo>
                        <a:pt x="54" y="217"/>
                        <a:pt x="54" y="218"/>
                        <a:pt x="54" y="220"/>
                      </a:cubicBezTo>
                      <a:lnTo>
                        <a:pt x="0" y="253"/>
                      </a:lnTo>
                      <a:lnTo>
                        <a:pt x="33" y="334"/>
                      </a:lnTo>
                      <a:lnTo>
                        <a:pt x="95" y="319"/>
                      </a:lnTo>
                      <a:cubicBezTo>
                        <a:pt x="98" y="323"/>
                        <a:pt x="102" y="327"/>
                        <a:pt x="106" y="330"/>
                      </a:cubicBezTo>
                      <a:lnTo>
                        <a:pt x="91" y="392"/>
                      </a:lnTo>
                      <a:lnTo>
                        <a:pt x="172" y="425"/>
                      </a:lnTo>
                      <a:lnTo>
                        <a:pt x="205" y="371"/>
                      </a:lnTo>
                      <a:cubicBezTo>
                        <a:pt x="207" y="371"/>
                        <a:pt x="208" y="371"/>
                        <a:pt x="209" y="371"/>
                      </a:cubicBezTo>
                      <a:cubicBezTo>
                        <a:pt x="210" y="371"/>
                        <a:pt x="212" y="371"/>
                        <a:pt x="213" y="371"/>
                      </a:cubicBezTo>
                      <a:cubicBezTo>
                        <a:pt x="214" y="371"/>
                        <a:pt x="215" y="371"/>
                        <a:pt x="217" y="371"/>
                      </a:cubicBezTo>
                      <a:cubicBezTo>
                        <a:pt x="218" y="371"/>
                        <a:pt x="219" y="371"/>
                        <a:pt x="220" y="371"/>
                      </a:cubicBezTo>
                      <a:lnTo>
                        <a:pt x="254" y="425"/>
                      </a:lnTo>
                      <a:lnTo>
                        <a:pt x="334" y="392"/>
                      </a:lnTo>
                      <a:lnTo>
                        <a:pt x="320" y="330"/>
                      </a:lnTo>
                      <a:cubicBezTo>
                        <a:pt x="324" y="327"/>
                        <a:pt x="327" y="323"/>
                        <a:pt x="331" y="319"/>
                      </a:cubicBezTo>
                      <a:lnTo>
                        <a:pt x="393" y="334"/>
                      </a:lnTo>
                      <a:lnTo>
                        <a:pt x="426" y="253"/>
                      </a:lnTo>
                      <a:lnTo>
                        <a:pt x="372" y="220"/>
                      </a:lnTo>
                      <a:cubicBezTo>
                        <a:pt x="372" y="218"/>
                        <a:pt x="372" y="217"/>
                        <a:pt x="372" y="216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19050">
                  <a:solidFill>
                    <a:schemeClr val="bg1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C425BD8-25FC-4C7A-806E-7311465781DC}"/>
              </a:ext>
            </a:extLst>
          </p:cNvPr>
          <p:cNvGrpSpPr/>
          <p:nvPr/>
        </p:nvGrpSpPr>
        <p:grpSpPr>
          <a:xfrm>
            <a:off x="3653113" y="2122904"/>
            <a:ext cx="1835222" cy="1967860"/>
            <a:chOff x="4870818" y="2830538"/>
            <a:chExt cx="2446962" cy="2623813"/>
          </a:xfrm>
        </p:grpSpPr>
        <p:sp>
          <p:nvSpPr>
            <p:cNvPr id="69" name="Rectangle 98">
              <a:extLst>
                <a:ext uri="{FF2B5EF4-FFF2-40B4-BE49-F238E27FC236}">
                  <a16:creationId xmlns:a16="http://schemas.microsoft.com/office/drawing/2014/main" id="{CB47AF93-F409-4EBA-BB5E-40AF7D8B1BED}"/>
                </a:ext>
              </a:extLst>
            </p:cNvPr>
            <p:cNvSpPr/>
            <p:nvPr/>
          </p:nvSpPr>
          <p:spPr>
            <a:xfrm rot="8600145">
              <a:off x="6821177" y="2830538"/>
              <a:ext cx="496603" cy="908880"/>
            </a:xfrm>
            <a:custGeom>
              <a:avLst/>
              <a:gdLst>
                <a:gd name="connsiteX0" fmla="*/ 0 w 485052"/>
                <a:gd name="connsiteY0" fmla="*/ 0 h 758247"/>
                <a:gd name="connsiteX1" fmla="*/ 485052 w 485052"/>
                <a:gd name="connsiteY1" fmla="*/ 0 h 758247"/>
                <a:gd name="connsiteX2" fmla="*/ 485052 w 485052"/>
                <a:gd name="connsiteY2" fmla="*/ 758247 h 758247"/>
                <a:gd name="connsiteX3" fmla="*/ 0 w 485052"/>
                <a:gd name="connsiteY3" fmla="*/ 758247 h 758247"/>
                <a:gd name="connsiteX4" fmla="*/ 0 w 485052"/>
                <a:gd name="connsiteY4" fmla="*/ 0 h 758247"/>
                <a:gd name="connsiteX0" fmla="*/ 0 w 485052"/>
                <a:gd name="connsiteY0" fmla="*/ 0 h 830048"/>
                <a:gd name="connsiteX1" fmla="*/ 485052 w 485052"/>
                <a:gd name="connsiteY1" fmla="*/ 0 h 830048"/>
                <a:gd name="connsiteX2" fmla="*/ 485052 w 485052"/>
                <a:gd name="connsiteY2" fmla="*/ 758247 h 830048"/>
                <a:gd name="connsiteX3" fmla="*/ 38394 w 485052"/>
                <a:gd name="connsiteY3" fmla="*/ 830048 h 830048"/>
                <a:gd name="connsiteX4" fmla="*/ 0 w 485052"/>
                <a:gd name="connsiteY4" fmla="*/ 0 h 830048"/>
                <a:gd name="connsiteX0" fmla="*/ 0 w 485052"/>
                <a:gd name="connsiteY0" fmla="*/ 0 h 830048"/>
                <a:gd name="connsiteX1" fmla="*/ 485052 w 485052"/>
                <a:gd name="connsiteY1" fmla="*/ 0 h 830048"/>
                <a:gd name="connsiteX2" fmla="*/ 471880 w 485052"/>
                <a:gd name="connsiteY2" fmla="*/ 710624 h 830048"/>
                <a:gd name="connsiteX3" fmla="*/ 38394 w 485052"/>
                <a:gd name="connsiteY3" fmla="*/ 830048 h 830048"/>
                <a:gd name="connsiteX4" fmla="*/ 0 w 485052"/>
                <a:gd name="connsiteY4" fmla="*/ 0 h 830048"/>
                <a:gd name="connsiteX0" fmla="*/ 0 w 496603"/>
                <a:gd name="connsiteY0" fmla="*/ 0 h 908880"/>
                <a:gd name="connsiteX1" fmla="*/ 496603 w 496603"/>
                <a:gd name="connsiteY1" fmla="*/ 78832 h 908880"/>
                <a:gd name="connsiteX2" fmla="*/ 483431 w 496603"/>
                <a:gd name="connsiteY2" fmla="*/ 789456 h 908880"/>
                <a:gd name="connsiteX3" fmla="*/ 49945 w 496603"/>
                <a:gd name="connsiteY3" fmla="*/ 908880 h 908880"/>
                <a:gd name="connsiteX4" fmla="*/ 0 w 496603"/>
                <a:gd name="connsiteY4" fmla="*/ 0 h 90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603" h="908880">
                  <a:moveTo>
                    <a:pt x="0" y="0"/>
                  </a:moveTo>
                  <a:lnTo>
                    <a:pt x="496603" y="78832"/>
                  </a:lnTo>
                  <a:lnTo>
                    <a:pt x="483431" y="789456"/>
                  </a:lnTo>
                  <a:lnTo>
                    <a:pt x="49945" y="908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0" name="Rectangle 99">
              <a:extLst>
                <a:ext uri="{FF2B5EF4-FFF2-40B4-BE49-F238E27FC236}">
                  <a16:creationId xmlns:a16="http://schemas.microsoft.com/office/drawing/2014/main" id="{4415586F-E3CB-47EB-BC75-48766899BCB4}"/>
                </a:ext>
              </a:extLst>
            </p:cNvPr>
            <p:cNvSpPr/>
            <p:nvPr/>
          </p:nvSpPr>
          <p:spPr>
            <a:xfrm rot="5739672">
              <a:off x="5843148" y="4812620"/>
              <a:ext cx="437112" cy="846350"/>
            </a:xfrm>
            <a:custGeom>
              <a:avLst/>
              <a:gdLst>
                <a:gd name="connsiteX0" fmla="*/ 0 w 485052"/>
                <a:gd name="connsiteY0" fmla="*/ 0 h 748836"/>
                <a:gd name="connsiteX1" fmla="*/ 485052 w 485052"/>
                <a:gd name="connsiteY1" fmla="*/ 0 h 748836"/>
                <a:gd name="connsiteX2" fmla="*/ 485052 w 485052"/>
                <a:gd name="connsiteY2" fmla="*/ 748836 h 748836"/>
                <a:gd name="connsiteX3" fmla="*/ 0 w 485052"/>
                <a:gd name="connsiteY3" fmla="*/ 748836 h 748836"/>
                <a:gd name="connsiteX4" fmla="*/ 0 w 485052"/>
                <a:gd name="connsiteY4" fmla="*/ 0 h 748836"/>
                <a:gd name="connsiteX0" fmla="*/ 0 w 485052"/>
                <a:gd name="connsiteY0" fmla="*/ 83760 h 832596"/>
                <a:gd name="connsiteX1" fmla="*/ 363521 w 485052"/>
                <a:gd name="connsiteY1" fmla="*/ 0 h 832596"/>
                <a:gd name="connsiteX2" fmla="*/ 485052 w 485052"/>
                <a:gd name="connsiteY2" fmla="*/ 832596 h 832596"/>
                <a:gd name="connsiteX3" fmla="*/ 0 w 485052"/>
                <a:gd name="connsiteY3" fmla="*/ 832596 h 832596"/>
                <a:gd name="connsiteX4" fmla="*/ 0 w 485052"/>
                <a:gd name="connsiteY4" fmla="*/ 83760 h 832596"/>
                <a:gd name="connsiteX0" fmla="*/ 2955 w 488007"/>
                <a:gd name="connsiteY0" fmla="*/ 83760 h 832596"/>
                <a:gd name="connsiteX1" fmla="*/ 366476 w 488007"/>
                <a:gd name="connsiteY1" fmla="*/ 0 h 832596"/>
                <a:gd name="connsiteX2" fmla="*/ 488007 w 488007"/>
                <a:gd name="connsiteY2" fmla="*/ 832596 h 832596"/>
                <a:gd name="connsiteX3" fmla="*/ 0 w 488007"/>
                <a:gd name="connsiteY3" fmla="*/ 758859 h 832596"/>
                <a:gd name="connsiteX4" fmla="*/ 2955 w 488007"/>
                <a:gd name="connsiteY4" fmla="*/ 83760 h 832596"/>
                <a:gd name="connsiteX0" fmla="*/ 2955 w 437112"/>
                <a:gd name="connsiteY0" fmla="*/ 83760 h 846350"/>
                <a:gd name="connsiteX1" fmla="*/ 366476 w 437112"/>
                <a:gd name="connsiteY1" fmla="*/ 0 h 846350"/>
                <a:gd name="connsiteX2" fmla="*/ 437112 w 437112"/>
                <a:gd name="connsiteY2" fmla="*/ 846350 h 846350"/>
                <a:gd name="connsiteX3" fmla="*/ 0 w 437112"/>
                <a:gd name="connsiteY3" fmla="*/ 758859 h 846350"/>
                <a:gd name="connsiteX4" fmla="*/ 2955 w 437112"/>
                <a:gd name="connsiteY4" fmla="*/ 83760 h 84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12" h="846350">
                  <a:moveTo>
                    <a:pt x="2955" y="83760"/>
                  </a:moveTo>
                  <a:lnTo>
                    <a:pt x="366476" y="0"/>
                  </a:lnTo>
                  <a:lnTo>
                    <a:pt x="437112" y="846350"/>
                  </a:lnTo>
                  <a:lnTo>
                    <a:pt x="0" y="758859"/>
                  </a:lnTo>
                  <a:lnTo>
                    <a:pt x="2955" y="8376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1" name="Rectangle 100">
              <a:extLst>
                <a:ext uri="{FF2B5EF4-FFF2-40B4-BE49-F238E27FC236}">
                  <a16:creationId xmlns:a16="http://schemas.microsoft.com/office/drawing/2014/main" id="{C36440FC-7F56-4D1F-8ECE-4293E5DD3EC9}"/>
                </a:ext>
              </a:extLst>
            </p:cNvPr>
            <p:cNvSpPr/>
            <p:nvPr/>
          </p:nvSpPr>
          <p:spPr>
            <a:xfrm rot="1328823">
              <a:off x="4870818" y="2923533"/>
              <a:ext cx="504093" cy="903526"/>
            </a:xfrm>
            <a:custGeom>
              <a:avLst/>
              <a:gdLst>
                <a:gd name="connsiteX0" fmla="*/ 0 w 485052"/>
                <a:gd name="connsiteY0" fmla="*/ 0 h 766349"/>
                <a:gd name="connsiteX1" fmla="*/ 485052 w 485052"/>
                <a:gd name="connsiteY1" fmla="*/ 0 h 766349"/>
                <a:gd name="connsiteX2" fmla="*/ 485052 w 485052"/>
                <a:gd name="connsiteY2" fmla="*/ 766349 h 766349"/>
                <a:gd name="connsiteX3" fmla="*/ 0 w 485052"/>
                <a:gd name="connsiteY3" fmla="*/ 766349 h 766349"/>
                <a:gd name="connsiteX4" fmla="*/ 0 w 485052"/>
                <a:gd name="connsiteY4" fmla="*/ 0 h 766349"/>
                <a:gd name="connsiteX0" fmla="*/ 42097 w 485052"/>
                <a:gd name="connsiteY0" fmla="*/ 0 h 858345"/>
                <a:gd name="connsiteX1" fmla="*/ 485052 w 485052"/>
                <a:gd name="connsiteY1" fmla="*/ 91996 h 858345"/>
                <a:gd name="connsiteX2" fmla="*/ 485052 w 485052"/>
                <a:gd name="connsiteY2" fmla="*/ 858345 h 858345"/>
                <a:gd name="connsiteX3" fmla="*/ 0 w 485052"/>
                <a:gd name="connsiteY3" fmla="*/ 858345 h 858345"/>
                <a:gd name="connsiteX4" fmla="*/ 42097 w 485052"/>
                <a:gd name="connsiteY4" fmla="*/ 0 h 858345"/>
                <a:gd name="connsiteX0" fmla="*/ 42097 w 485052"/>
                <a:gd name="connsiteY0" fmla="*/ 0 h 858345"/>
                <a:gd name="connsiteX1" fmla="*/ 458729 w 485052"/>
                <a:gd name="connsiteY1" fmla="*/ 130783 h 858345"/>
                <a:gd name="connsiteX2" fmla="*/ 485052 w 485052"/>
                <a:gd name="connsiteY2" fmla="*/ 858345 h 858345"/>
                <a:gd name="connsiteX3" fmla="*/ 0 w 485052"/>
                <a:gd name="connsiteY3" fmla="*/ 858345 h 858345"/>
                <a:gd name="connsiteX4" fmla="*/ 42097 w 485052"/>
                <a:gd name="connsiteY4" fmla="*/ 0 h 858345"/>
                <a:gd name="connsiteX0" fmla="*/ 42097 w 485052"/>
                <a:gd name="connsiteY0" fmla="*/ 0 h 858345"/>
                <a:gd name="connsiteX1" fmla="*/ 458729 w 485052"/>
                <a:gd name="connsiteY1" fmla="*/ 130783 h 858345"/>
                <a:gd name="connsiteX2" fmla="*/ 485052 w 485052"/>
                <a:gd name="connsiteY2" fmla="*/ 858345 h 858345"/>
                <a:gd name="connsiteX3" fmla="*/ 0 w 485052"/>
                <a:gd name="connsiteY3" fmla="*/ 858345 h 858345"/>
                <a:gd name="connsiteX4" fmla="*/ 42097 w 485052"/>
                <a:gd name="connsiteY4" fmla="*/ 0 h 858345"/>
                <a:gd name="connsiteX0" fmla="*/ 61138 w 504093"/>
                <a:gd name="connsiteY0" fmla="*/ 0 h 903526"/>
                <a:gd name="connsiteX1" fmla="*/ 477770 w 504093"/>
                <a:gd name="connsiteY1" fmla="*/ 130783 h 903526"/>
                <a:gd name="connsiteX2" fmla="*/ 504093 w 504093"/>
                <a:gd name="connsiteY2" fmla="*/ 858345 h 903526"/>
                <a:gd name="connsiteX3" fmla="*/ 0 w 504093"/>
                <a:gd name="connsiteY3" fmla="*/ 903526 h 903526"/>
                <a:gd name="connsiteX4" fmla="*/ 61138 w 504093"/>
                <a:gd name="connsiteY4" fmla="*/ 0 h 903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093" h="903526">
                  <a:moveTo>
                    <a:pt x="61138" y="0"/>
                  </a:moveTo>
                  <a:lnTo>
                    <a:pt x="477770" y="130783"/>
                  </a:lnTo>
                  <a:lnTo>
                    <a:pt x="504093" y="858345"/>
                  </a:lnTo>
                  <a:lnTo>
                    <a:pt x="0" y="903526"/>
                  </a:lnTo>
                  <a:lnTo>
                    <a:pt x="61138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/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CC6F62E-AAA7-40BD-872C-A1C2547AE1D0}"/>
              </a:ext>
            </a:extLst>
          </p:cNvPr>
          <p:cNvGrpSpPr/>
          <p:nvPr/>
        </p:nvGrpSpPr>
        <p:grpSpPr>
          <a:xfrm rot="18266827">
            <a:off x="3295003" y="1720887"/>
            <a:ext cx="2624165" cy="2624165"/>
            <a:chOff x="4082009" y="2527853"/>
            <a:chExt cx="3498887" cy="3498887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941E66C-8834-43D0-B0A3-A8894AE89868}"/>
                </a:ext>
              </a:extLst>
            </p:cNvPr>
            <p:cNvSpPr/>
            <p:nvPr/>
          </p:nvSpPr>
          <p:spPr>
            <a:xfrm>
              <a:off x="4082009" y="2527853"/>
              <a:ext cx="3498887" cy="349888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68580" tIns="34290" rIns="68580" bIns="3429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 defTabSz="685775"/>
              <a:r>
                <a:rPr lang="en-US" sz="1050" b="1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Phase 3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0A699CE-4E74-4FBE-AD2E-436B52625BFE}"/>
                </a:ext>
              </a:extLst>
            </p:cNvPr>
            <p:cNvSpPr/>
            <p:nvPr/>
          </p:nvSpPr>
          <p:spPr>
            <a:xfrm>
              <a:off x="4366579" y="2930188"/>
              <a:ext cx="2973401" cy="29734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68580" tIns="34290" rIns="68580" bIns="3429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 defTabSz="685775">
                <a:lnSpc>
                  <a:spcPct val="90000"/>
                </a:lnSpc>
              </a:pPr>
              <a:r>
                <a:rPr lang="en-US" sz="825" i="1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Manage and </a:t>
              </a:r>
            </a:p>
            <a:p>
              <a:pPr algn="ctr" defTabSz="685775">
                <a:lnSpc>
                  <a:spcPct val="90000"/>
                </a:lnSpc>
              </a:pPr>
              <a:r>
                <a:rPr lang="en-US" sz="825" i="1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Continuous monitoring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9E569FB-CD58-4EB2-9417-628CFD3E836C}"/>
              </a:ext>
            </a:extLst>
          </p:cNvPr>
          <p:cNvGrpSpPr/>
          <p:nvPr/>
        </p:nvGrpSpPr>
        <p:grpSpPr>
          <a:xfrm rot="3192603">
            <a:off x="3270026" y="1733254"/>
            <a:ext cx="2624165" cy="2624165"/>
            <a:chOff x="4082009" y="2527853"/>
            <a:chExt cx="3498887" cy="34988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9A03E6C-96B2-46FF-8837-5783B4595D2F}"/>
                </a:ext>
              </a:extLst>
            </p:cNvPr>
            <p:cNvSpPr/>
            <p:nvPr/>
          </p:nvSpPr>
          <p:spPr>
            <a:xfrm>
              <a:off x="4082009" y="2527853"/>
              <a:ext cx="3498887" cy="349888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68580" tIns="34290" rIns="68580" bIns="3429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 defTabSz="685775"/>
              <a:r>
                <a:rPr lang="en-US" sz="1050" b="1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Phase 1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73FD57B-F954-4726-BFA2-F41155654BB9}"/>
                </a:ext>
              </a:extLst>
            </p:cNvPr>
            <p:cNvSpPr/>
            <p:nvPr/>
          </p:nvSpPr>
          <p:spPr>
            <a:xfrm>
              <a:off x="4473839" y="2872004"/>
              <a:ext cx="2659501" cy="26595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68580" tIns="34290" rIns="68580" bIns="34290" numCol="1" spcCol="0" rtlCol="0" fromWordArt="0" anchor="ctr" anchorCtr="0" forceAA="0" compatLnSpc="1">
              <a:prstTxWarp prst="textArchUp">
                <a:avLst/>
              </a:prstTxWarp>
              <a:noAutofit/>
            </a:bodyPr>
            <a:lstStyle/>
            <a:p>
              <a:pPr algn="ctr" defTabSz="685775">
                <a:lnSpc>
                  <a:spcPct val="90000"/>
                </a:lnSpc>
              </a:pPr>
              <a:r>
                <a:rPr lang="en-US" sz="825" i="1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Discover and Identify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8880A12-504B-4D47-8739-6753CF07600B}"/>
              </a:ext>
            </a:extLst>
          </p:cNvPr>
          <p:cNvGrpSpPr/>
          <p:nvPr/>
        </p:nvGrpSpPr>
        <p:grpSpPr>
          <a:xfrm>
            <a:off x="3228868" y="1747869"/>
            <a:ext cx="2624165" cy="2624165"/>
            <a:chOff x="4082009" y="2527853"/>
            <a:chExt cx="3498887" cy="349888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0F0ED59-65ED-4D64-BE5B-3A8B48343FC2}"/>
                </a:ext>
              </a:extLst>
            </p:cNvPr>
            <p:cNvSpPr/>
            <p:nvPr/>
          </p:nvSpPr>
          <p:spPr>
            <a:xfrm>
              <a:off x="4082009" y="2527853"/>
              <a:ext cx="3498887" cy="349888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68580" tIns="34290" rIns="68580" bIns="3429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 defTabSz="685775"/>
              <a:r>
                <a:rPr lang="en-US" sz="1050" b="1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Phase 2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CFC03F7-E6DF-41CA-832D-3064D292E080}"/>
                </a:ext>
              </a:extLst>
            </p:cNvPr>
            <p:cNvSpPr/>
            <p:nvPr/>
          </p:nvSpPr>
          <p:spPr>
            <a:xfrm>
              <a:off x="4344752" y="2790596"/>
              <a:ext cx="2973401" cy="2973401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68580" tIns="34290" rIns="68580" bIns="34290" numCol="1" spcCol="0" rtlCol="0" fromWordArt="0" anchor="ctr" anchorCtr="0" forceAA="0" compatLnSpc="1">
              <a:prstTxWarp prst="textArchDown">
                <a:avLst/>
              </a:prstTxWarp>
              <a:noAutofit/>
            </a:bodyPr>
            <a:lstStyle/>
            <a:p>
              <a:pPr algn="ctr" defTabSz="685775"/>
              <a:r>
                <a:rPr lang="en-US" sz="825" i="1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Evaluate and Analyze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9224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MCAS Key Features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929999"/>
            <a:ext cx="3830856" cy="3788025"/>
          </a:xfrm>
        </p:spPr>
        <p:txBody>
          <a:bodyPr vert="horz" wrap="square" lIns="0" tIns="0" rIns="0" bIns="0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1763">
                <a:latin typeface="Segoe UI Semibold"/>
                <a:cs typeface="Segoe UI Semibold"/>
              </a:rPr>
              <a:t>Cloud app catalog</a:t>
            </a:r>
          </a:p>
          <a:p>
            <a:pPr lvl="1" fontAlgn="base">
              <a:spcBef>
                <a:spcPts val="0"/>
              </a:spcBef>
            </a:pPr>
            <a:r>
              <a:rPr lang="en-US" sz="975"/>
              <a:t>with details and signatures for more than 16,000 of cloud apps</a:t>
            </a:r>
            <a:endParaRPr lang="en-US" sz="975">
              <a:cs typeface="Segoe UI"/>
            </a:endParaRPr>
          </a:p>
          <a:p>
            <a:pPr fontAlgn="base">
              <a:lnSpc>
                <a:spcPct val="150000"/>
              </a:lnSpc>
            </a:pPr>
            <a:r>
              <a:rPr lang="en-US" sz="1763">
                <a:solidFill>
                  <a:srgbClr val="000000"/>
                </a:solidFill>
                <a:latin typeface="+mj-lt"/>
                <a:cs typeface="Segoe UI Semibold"/>
              </a:rPr>
              <a:t>Risk assessment</a:t>
            </a:r>
            <a:endParaRPr lang="en-US" sz="1763">
              <a:latin typeface="+mj-lt"/>
              <a:cs typeface="Segoe UI Semibold"/>
            </a:endParaRPr>
          </a:p>
          <a:p>
            <a:pPr lvl="1" fontAlgn="base"/>
            <a:r>
              <a:rPr lang="en-US" sz="975"/>
              <a:t>by specialists inspecting more than 70 attributes including compliance industry standards, security features and posture, </a:t>
            </a:r>
            <a:br>
              <a:rPr lang="en-US" sz="975"/>
            </a:br>
            <a:r>
              <a:rPr lang="en-US" sz="975"/>
              <a:t>and terms of service</a:t>
            </a:r>
          </a:p>
          <a:p>
            <a:pPr lvl="1" fontAlgn="base">
              <a:lnSpc>
                <a:spcPct val="150000"/>
              </a:lnSpc>
            </a:pPr>
            <a:r>
              <a:rPr lang="en-US" sz="1763">
                <a:latin typeface="+mj-lt"/>
              </a:rPr>
              <a:t>Usage analytics</a:t>
            </a:r>
            <a:br>
              <a:rPr lang="en-US" sz="1763">
                <a:latin typeface="Segoe UI Semibold"/>
                <a:cs typeface="Segoe UI Semibold"/>
              </a:rPr>
            </a:br>
            <a:r>
              <a:rPr lang="en-US" sz="975"/>
              <a:t>including number of apps, traffic pattern, users and machines usage patterns</a:t>
            </a:r>
            <a:br>
              <a:rPr lang="en-US" sz="1013">
                <a:cs typeface="Segoe UI"/>
              </a:rPr>
            </a:br>
            <a:r>
              <a:rPr lang="en-US" sz="1763">
                <a:latin typeface="+mj-lt"/>
              </a:rPr>
              <a:t>Dashboards</a:t>
            </a:r>
            <a:r>
              <a:rPr lang="en-US" sz="1763">
                <a:latin typeface="Segoe UI Semibold"/>
                <a:cs typeface="Segoe UI Semibold"/>
              </a:rPr>
              <a:t> and reporting</a:t>
            </a:r>
            <a:endParaRPr lang="en-US" sz="1763"/>
          </a:p>
          <a:p>
            <a:pPr lvl="1" fontAlgn="base"/>
            <a:r>
              <a:rPr lang="en-US" sz="975"/>
              <a:t>visual summary of key usage statistics, executive reports, pre-built and custom queries </a:t>
            </a:r>
          </a:p>
          <a:p>
            <a:pPr fontAlgn="base">
              <a:lnSpc>
                <a:spcPct val="150000"/>
              </a:lnSpc>
            </a:pPr>
            <a:r>
              <a:rPr lang="en-US" sz="1763">
                <a:latin typeface="Segoe UI Semibold"/>
                <a:cs typeface="Segoe UI Semibold"/>
              </a:rPr>
              <a:t>Policies and alerts</a:t>
            </a:r>
          </a:p>
          <a:p>
            <a:pPr lvl="1" fontAlgn="base"/>
            <a:r>
              <a:rPr lang="en-US" sz="975"/>
              <a:t>customized based cloud app's risk, characteristics and usage pattern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572871" y="892120"/>
            <a:ext cx="4370940" cy="4186373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lnSpc>
                <a:spcPct val="150000"/>
              </a:lnSpc>
            </a:pPr>
            <a:r>
              <a:rPr lang="en-US" sz="1763" dirty="0">
                <a:gradFill>
                  <a:gsLst>
                    <a:gs pos="1250">
                      <a:srgbClr val="0D0D0D"/>
                    </a:gs>
                    <a:gs pos="99000">
                      <a:srgbClr val="0D0D0D"/>
                    </a:gs>
                  </a:gsLst>
                  <a:lin ang="5400000" scaled="0"/>
                </a:gradFill>
                <a:latin typeface="Segoe UI Semibold"/>
              </a:rPr>
              <a:t>Anomaly detection</a:t>
            </a:r>
          </a:p>
          <a:p>
            <a:pPr lvl="1" defTabSz="699557" fontAlgn="base">
              <a:lnSpc>
                <a:spcPct val="100000"/>
              </a:lnSpc>
            </a:pPr>
            <a:r>
              <a:rPr lang="en-US" sz="97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of suspicious cloud usage that deviates from the normal pattern</a:t>
            </a:r>
          </a:p>
          <a:p>
            <a:pPr defTabSz="699557">
              <a:lnSpc>
                <a:spcPct val="150000"/>
              </a:lnSpc>
            </a:pPr>
            <a:r>
              <a:rPr lang="en-US" sz="1763" dirty="0">
                <a:gradFill>
                  <a:gsLst>
                    <a:gs pos="1250">
                      <a:srgbClr val="0D0D0D"/>
                    </a:gs>
                    <a:gs pos="99000">
                      <a:srgbClr val="0D0D0D"/>
                    </a:gs>
                  </a:gsLst>
                  <a:lin ang="5400000" scaled="0"/>
                </a:gradFill>
                <a:latin typeface="Segoe UI Semibold"/>
              </a:rPr>
              <a:t>Access control to unsanctioned apps</a:t>
            </a:r>
            <a:endParaRPr lang="en-US" sz="1763" dirty="0">
              <a:gradFill>
                <a:gsLst>
                  <a:gs pos="1250">
                    <a:srgbClr val="0D0D0D"/>
                  </a:gs>
                  <a:gs pos="99000">
                    <a:srgbClr val="0D0D0D"/>
                  </a:gs>
                </a:gsLst>
                <a:lin ang="5400000" scaled="0"/>
              </a:gradFill>
              <a:latin typeface="Segoe UI Semibold"/>
              <a:cs typeface="Segoe UI Semibold"/>
            </a:endParaRPr>
          </a:p>
          <a:p>
            <a:pPr lvl="1" defTabSz="699557" fontAlgn="base">
              <a:lnSpc>
                <a:spcPct val="100000"/>
              </a:lnSpc>
            </a:pPr>
            <a:r>
              <a:rPr lang="en-US" sz="97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using native integration with leading proxies and programmatic block scripts</a:t>
            </a:r>
          </a:p>
          <a:p>
            <a:pPr defTabSz="699557">
              <a:lnSpc>
                <a:spcPct val="150000"/>
              </a:lnSpc>
            </a:pPr>
            <a:r>
              <a:rPr lang="en-US" sz="1763" dirty="0">
                <a:gradFill>
                  <a:gsLst>
                    <a:gs pos="1250">
                      <a:srgbClr val="0D0D0D"/>
                    </a:gs>
                    <a:gs pos="99000">
                      <a:srgbClr val="0D0D0D"/>
                    </a:gs>
                  </a:gsLst>
                  <a:lin ang="5400000" scaled="0"/>
                </a:gradFill>
                <a:latin typeface="Segoe UI Semibold"/>
              </a:rPr>
              <a:t>Flexible agent less deployment mode</a:t>
            </a:r>
            <a:endParaRPr lang="en-US" sz="1763" dirty="0">
              <a:gradFill>
                <a:gsLst>
                  <a:gs pos="1250">
                    <a:srgbClr val="0D0D0D"/>
                  </a:gs>
                  <a:gs pos="99000">
                    <a:srgbClr val="0D0D0D"/>
                  </a:gs>
                </a:gsLst>
                <a:lin ang="5400000" scaled="0"/>
              </a:gradFill>
              <a:latin typeface="Segoe UI Semibold"/>
              <a:cs typeface="Segoe UI Semibold"/>
            </a:endParaRPr>
          </a:p>
          <a:p>
            <a:pPr lvl="1" defTabSz="699557" fontAlgn="base">
              <a:lnSpc>
                <a:spcPct val="100000"/>
              </a:lnSpc>
            </a:pPr>
            <a:r>
              <a:rPr lang="en-US" sz="97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though the console, on premise log collector, and native integration with proxies and Windows Defender ATP</a:t>
            </a:r>
          </a:p>
          <a:p>
            <a:pPr defTabSz="699557">
              <a:lnSpc>
                <a:spcPct val="100000"/>
              </a:lnSpc>
              <a:spcBef>
                <a:spcPts val="0"/>
              </a:spcBef>
              <a:buSzTx/>
            </a:pPr>
            <a:endParaRPr lang="en-US" sz="1765" dirty="0">
              <a:gradFill>
                <a:gsLst>
                  <a:gs pos="1250">
                    <a:srgbClr val="0D0D0D"/>
                  </a:gs>
                  <a:gs pos="99000">
                    <a:srgbClr val="0D0D0D"/>
                  </a:gs>
                </a:gsLst>
                <a:lin ang="5400000" scaled="0"/>
              </a:gradFill>
              <a:latin typeface="Segoe UI Semibold"/>
            </a:endParaRPr>
          </a:p>
          <a:p>
            <a:pPr defTabSz="6858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sz="1763" dirty="0">
                <a:gradFill>
                  <a:gsLst>
                    <a:gs pos="1250">
                      <a:srgbClr val="0D0D0D"/>
                    </a:gs>
                    <a:gs pos="99000">
                      <a:srgbClr val="0D0D0D"/>
                    </a:gs>
                  </a:gsLst>
                  <a:lin ang="5400000" scaled="0"/>
                </a:gradFill>
                <a:latin typeface="Segoe UI Semibold"/>
              </a:rPr>
              <a:t>App management</a:t>
            </a:r>
          </a:p>
          <a:p>
            <a:pPr lvl="1" defTabSz="699557" fontAlgn="base">
              <a:lnSpc>
                <a:spcPct val="100000"/>
              </a:lnSpc>
            </a:pPr>
            <a:r>
              <a:rPr lang="en-US" sz="97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with pre-built and customizable app tags</a:t>
            </a:r>
          </a:p>
          <a:p>
            <a:pPr defTabSz="685800">
              <a:lnSpc>
                <a:spcPct val="100000"/>
              </a:lnSpc>
              <a:spcBef>
                <a:spcPts val="0"/>
              </a:spcBef>
              <a:buSzTx/>
            </a:pPr>
            <a:endParaRPr lang="en-US" sz="1763" dirty="0">
              <a:gradFill>
                <a:gsLst>
                  <a:gs pos="1250">
                    <a:srgbClr val="0D0D0D"/>
                  </a:gs>
                  <a:gs pos="99000">
                    <a:srgbClr val="0D0D0D"/>
                  </a:gs>
                </a:gsLst>
                <a:lin ang="5400000" scaled="0"/>
              </a:gradFill>
              <a:latin typeface="Segoe UI Semibold"/>
            </a:endParaRPr>
          </a:p>
          <a:p>
            <a:pPr lvl="1" defTabSz="699557" fontAlgn="base">
              <a:lnSpc>
                <a:spcPct val="100000"/>
              </a:lnSpc>
            </a:pPr>
            <a:r>
              <a:rPr lang="en-US" sz="1763" dirty="0">
                <a:gradFill>
                  <a:gsLst>
                    <a:gs pos="1250">
                      <a:srgbClr val="0D0D0D"/>
                    </a:gs>
                    <a:gs pos="99000">
                      <a:srgbClr val="0D0D0D"/>
                    </a:gs>
                  </a:gsLst>
                  <a:lin ang="5400000" scaled="0"/>
                </a:gradFill>
                <a:latin typeface="Segoe UI Semibold"/>
              </a:rPr>
              <a:t>Automated workflows</a:t>
            </a:r>
            <a:br>
              <a:rPr lang="en-US" sz="1763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bold"/>
              </a:rPr>
            </a:br>
            <a:r>
              <a:rPr lang="en-US" sz="97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SIEM integration for centralized monitoring of alerts, and custom workflows</a:t>
            </a:r>
          </a:p>
          <a:p>
            <a:pPr defTabSz="699557">
              <a:lnSpc>
                <a:spcPct val="150000"/>
              </a:lnSpc>
            </a:pPr>
            <a:endParaRPr lang="en-US" sz="1765" dirty="0">
              <a:gradFill>
                <a:gsLst>
                  <a:gs pos="1250">
                    <a:srgbClr val="0D0D0D"/>
                  </a:gs>
                  <a:gs pos="99000">
                    <a:srgbClr val="0D0D0D"/>
                  </a:gs>
                </a:gsLst>
                <a:lin ang="5400000" scaled="0"/>
              </a:gra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234119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/>
          <p:cNvSpPr/>
          <p:nvPr/>
        </p:nvSpPr>
        <p:spPr bwMode="auto">
          <a:xfrm>
            <a:off x="6075841" y="365"/>
            <a:ext cx="3086558" cy="51427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3" rIns="0" bIns="3497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992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and how it 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67119" y="949425"/>
            <a:ext cx="2729802" cy="3767383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Discovery</a:t>
            </a:r>
          </a:p>
          <a:p>
            <a:pPr marL="214271" marR="0" lvl="1" indent="-145705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 traffic logs to discover and analyze which cloud apps are in use </a:t>
            </a:r>
          </a:p>
          <a:p>
            <a:pPr marL="214271" marR="0" lvl="1" indent="-145705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Manually or automatically upload log files for analysis from your firewalls and proxies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Sanctioning and un-sanctioning</a:t>
            </a:r>
          </a:p>
          <a:p>
            <a:pPr marL="214271" marR="0" lvl="1" indent="-145705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Sanction or block apps in your organization using the cloud app catalog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connectors</a:t>
            </a:r>
          </a:p>
          <a:p>
            <a:pPr marL="214271" marR="0" lvl="1" indent="-145705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Leverage APIs provided by various cloud app providers </a:t>
            </a:r>
          </a:p>
          <a:p>
            <a:pPr marL="214271" marR="0" lvl="1" indent="-145705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Connect an app and extend protection by authorizing access to the app. Cloud App Security queries the app for activity logs and scans data, accounts, and cloud content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440966" y="1104881"/>
            <a:ext cx="2117090" cy="3295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3" rIns="0" bIns="3497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992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440966" y="1447732"/>
            <a:ext cx="2117090" cy="1601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3" rIns="0" bIns="3497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992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63065" y="3385007"/>
            <a:ext cx="561437" cy="797797"/>
            <a:chOff x="4410437" y="5171160"/>
            <a:chExt cx="871461" cy="1238332"/>
          </a:xfrm>
        </p:grpSpPr>
        <p:sp>
          <p:nvSpPr>
            <p:cNvPr id="103" name="Rectangle 14"/>
            <p:cNvSpPr>
              <a:spLocks noChangeArrowheads="1"/>
            </p:cNvSpPr>
            <p:nvPr/>
          </p:nvSpPr>
          <p:spPr bwMode="auto">
            <a:xfrm>
              <a:off x="4741878" y="5239734"/>
              <a:ext cx="540020" cy="116975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12"/>
            <p:cNvSpPr>
              <a:spLocks noEditPoints="1"/>
            </p:cNvSpPr>
            <p:nvPr/>
          </p:nvSpPr>
          <p:spPr bwMode="auto">
            <a:xfrm>
              <a:off x="4942457" y="5171160"/>
              <a:ext cx="26858" cy="68574"/>
            </a:xfrm>
            <a:custGeom>
              <a:avLst/>
              <a:gdLst>
                <a:gd name="T0" fmla="*/ 20 w 20"/>
                <a:gd name="T1" fmla="*/ 0 h 51"/>
                <a:gd name="T2" fmla="*/ 0 w 20"/>
                <a:gd name="T3" fmla="*/ 51 h 51"/>
                <a:gd name="T4" fmla="*/ 0 w 20"/>
                <a:gd name="T5" fmla="*/ 51 h 51"/>
                <a:gd name="T6" fmla="*/ 1 w 20"/>
                <a:gd name="T7" fmla="*/ 46 h 51"/>
                <a:gd name="T8" fmla="*/ 2 w 20"/>
                <a:gd name="T9" fmla="*/ 43 h 51"/>
                <a:gd name="T10" fmla="*/ 4 w 20"/>
                <a:gd name="T11" fmla="*/ 36 h 51"/>
                <a:gd name="T12" fmla="*/ 4 w 20"/>
                <a:gd name="T13" fmla="*/ 34 h 51"/>
                <a:gd name="T14" fmla="*/ 7 w 20"/>
                <a:gd name="T15" fmla="*/ 27 h 51"/>
                <a:gd name="T16" fmla="*/ 7 w 20"/>
                <a:gd name="T17" fmla="*/ 25 h 51"/>
                <a:gd name="T18" fmla="*/ 11 w 20"/>
                <a:gd name="T19" fmla="*/ 18 h 51"/>
                <a:gd name="T20" fmla="*/ 11 w 20"/>
                <a:gd name="T21" fmla="*/ 17 h 51"/>
                <a:gd name="T22" fmla="*/ 15 w 20"/>
                <a:gd name="T23" fmla="*/ 8 h 51"/>
                <a:gd name="T24" fmla="*/ 15 w 20"/>
                <a:gd name="T25" fmla="*/ 8 h 51"/>
                <a:gd name="T26" fmla="*/ 20 w 20"/>
                <a:gd name="T27" fmla="*/ 0 h 51"/>
                <a:gd name="T28" fmla="*/ 20 w 20"/>
                <a:gd name="T29" fmla="*/ 0 h 51"/>
                <a:gd name="T30" fmla="*/ 20 w 20"/>
                <a:gd name="T31" fmla="*/ 0 h 51"/>
                <a:gd name="T32" fmla="*/ 20 w 20"/>
                <a:gd name="T3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51">
                  <a:moveTo>
                    <a:pt x="20" y="0"/>
                  </a:moveTo>
                  <a:cubicBezTo>
                    <a:pt x="10" y="16"/>
                    <a:pt x="4" y="33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49"/>
                    <a:pt x="1" y="48"/>
                    <a:pt x="1" y="46"/>
                  </a:cubicBezTo>
                  <a:cubicBezTo>
                    <a:pt x="2" y="45"/>
                    <a:pt x="2" y="44"/>
                    <a:pt x="2" y="43"/>
                  </a:cubicBezTo>
                  <a:cubicBezTo>
                    <a:pt x="3" y="41"/>
                    <a:pt x="3" y="39"/>
                    <a:pt x="4" y="36"/>
                  </a:cubicBezTo>
                  <a:cubicBezTo>
                    <a:pt x="4" y="36"/>
                    <a:pt x="4" y="35"/>
                    <a:pt x="4" y="34"/>
                  </a:cubicBezTo>
                  <a:cubicBezTo>
                    <a:pt x="5" y="32"/>
                    <a:pt x="6" y="29"/>
                    <a:pt x="7" y="27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8" y="23"/>
                    <a:pt x="9" y="20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4"/>
                    <a:pt x="14" y="11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5"/>
                    <a:pt x="18" y="3"/>
                    <a:pt x="20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7F8F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Rectangle 15"/>
            <p:cNvSpPr>
              <a:spLocks noChangeArrowheads="1"/>
            </p:cNvSpPr>
            <p:nvPr/>
          </p:nvSpPr>
          <p:spPr bwMode="auto">
            <a:xfrm>
              <a:off x="4741878" y="5239734"/>
              <a:ext cx="540020" cy="116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Rectangle 16"/>
            <p:cNvSpPr>
              <a:spLocks noChangeArrowheads="1"/>
            </p:cNvSpPr>
            <p:nvPr/>
          </p:nvSpPr>
          <p:spPr bwMode="auto">
            <a:xfrm>
              <a:off x="4796166" y="5796326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Rectangle 17"/>
            <p:cNvSpPr>
              <a:spLocks noChangeArrowheads="1"/>
            </p:cNvSpPr>
            <p:nvPr/>
          </p:nvSpPr>
          <p:spPr bwMode="auto">
            <a:xfrm>
              <a:off x="4796166" y="5796326"/>
              <a:ext cx="434302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Rectangle 18"/>
            <p:cNvSpPr>
              <a:spLocks noChangeArrowheads="1"/>
            </p:cNvSpPr>
            <p:nvPr/>
          </p:nvSpPr>
          <p:spPr bwMode="auto">
            <a:xfrm>
              <a:off x="4796166" y="5918045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9"/>
            <p:cNvSpPr>
              <a:spLocks noChangeArrowheads="1"/>
            </p:cNvSpPr>
            <p:nvPr/>
          </p:nvSpPr>
          <p:spPr bwMode="auto">
            <a:xfrm>
              <a:off x="4796166" y="5918045"/>
              <a:ext cx="434302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20"/>
            <p:cNvSpPr>
              <a:spLocks noChangeArrowheads="1"/>
            </p:cNvSpPr>
            <p:nvPr/>
          </p:nvSpPr>
          <p:spPr bwMode="auto">
            <a:xfrm>
              <a:off x="4796166" y="6038621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Rectangle 21"/>
            <p:cNvSpPr>
              <a:spLocks noChangeArrowheads="1"/>
            </p:cNvSpPr>
            <p:nvPr/>
          </p:nvSpPr>
          <p:spPr bwMode="auto">
            <a:xfrm>
              <a:off x="4796166" y="6038621"/>
              <a:ext cx="434302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Rectangle 22"/>
            <p:cNvSpPr>
              <a:spLocks noChangeArrowheads="1"/>
            </p:cNvSpPr>
            <p:nvPr/>
          </p:nvSpPr>
          <p:spPr bwMode="auto">
            <a:xfrm>
              <a:off x="4796166" y="6158625"/>
              <a:ext cx="434302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Rectangle 23"/>
            <p:cNvSpPr>
              <a:spLocks noChangeArrowheads="1"/>
            </p:cNvSpPr>
            <p:nvPr/>
          </p:nvSpPr>
          <p:spPr bwMode="auto">
            <a:xfrm>
              <a:off x="4796166" y="6158625"/>
              <a:ext cx="434302" cy="7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Rectangle 24"/>
            <p:cNvSpPr>
              <a:spLocks noChangeArrowheads="1"/>
            </p:cNvSpPr>
            <p:nvPr/>
          </p:nvSpPr>
          <p:spPr bwMode="auto">
            <a:xfrm>
              <a:off x="4796166" y="5433455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Rectangle 25"/>
            <p:cNvSpPr>
              <a:spLocks noChangeArrowheads="1"/>
            </p:cNvSpPr>
            <p:nvPr/>
          </p:nvSpPr>
          <p:spPr bwMode="auto">
            <a:xfrm>
              <a:off x="4796166" y="5554031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Rectangle 26"/>
            <p:cNvSpPr>
              <a:spLocks noChangeArrowheads="1"/>
            </p:cNvSpPr>
            <p:nvPr/>
          </p:nvSpPr>
          <p:spPr bwMode="auto">
            <a:xfrm>
              <a:off x="4796166" y="5675750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Rectangle 27"/>
            <p:cNvSpPr>
              <a:spLocks noChangeArrowheads="1"/>
            </p:cNvSpPr>
            <p:nvPr/>
          </p:nvSpPr>
          <p:spPr bwMode="auto">
            <a:xfrm>
              <a:off x="4796166" y="5675750"/>
              <a:ext cx="434302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Rectangle 28"/>
            <p:cNvSpPr>
              <a:spLocks noChangeArrowheads="1"/>
            </p:cNvSpPr>
            <p:nvPr/>
          </p:nvSpPr>
          <p:spPr bwMode="auto">
            <a:xfrm>
              <a:off x="4796166" y="5312880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29"/>
            <p:cNvSpPr>
              <a:spLocks/>
            </p:cNvSpPr>
            <p:nvPr/>
          </p:nvSpPr>
          <p:spPr bwMode="auto">
            <a:xfrm>
              <a:off x="4741878" y="5675750"/>
              <a:ext cx="296583" cy="733742"/>
            </a:xfrm>
            <a:custGeom>
              <a:avLst/>
              <a:gdLst>
                <a:gd name="T0" fmla="*/ 519 w 519"/>
                <a:gd name="T1" fmla="*/ 0 h 1284"/>
                <a:gd name="T2" fmla="*/ 0 w 519"/>
                <a:gd name="T3" fmla="*/ 0 h 1284"/>
                <a:gd name="T4" fmla="*/ 0 w 519"/>
                <a:gd name="T5" fmla="*/ 1284 h 1284"/>
                <a:gd name="T6" fmla="*/ 519 w 519"/>
                <a:gd name="T7" fmla="*/ 1284 h 1284"/>
                <a:gd name="T8" fmla="*/ 519 w 519"/>
                <a:gd name="T9" fmla="*/ 969 h 1284"/>
                <a:gd name="T10" fmla="*/ 95 w 519"/>
                <a:gd name="T11" fmla="*/ 969 h 1284"/>
                <a:gd name="T12" fmla="*/ 95 w 519"/>
                <a:gd name="T13" fmla="*/ 845 h 1284"/>
                <a:gd name="T14" fmla="*/ 519 w 519"/>
                <a:gd name="T15" fmla="*/ 845 h 1284"/>
                <a:gd name="T16" fmla="*/ 519 w 519"/>
                <a:gd name="T17" fmla="*/ 758 h 1284"/>
                <a:gd name="T18" fmla="*/ 95 w 519"/>
                <a:gd name="T19" fmla="*/ 758 h 1284"/>
                <a:gd name="T20" fmla="*/ 95 w 519"/>
                <a:gd name="T21" fmla="*/ 635 h 1284"/>
                <a:gd name="T22" fmla="*/ 519 w 519"/>
                <a:gd name="T23" fmla="*/ 635 h 1284"/>
                <a:gd name="T24" fmla="*/ 519 w 519"/>
                <a:gd name="T25" fmla="*/ 545 h 1284"/>
                <a:gd name="T26" fmla="*/ 95 w 519"/>
                <a:gd name="T27" fmla="*/ 545 h 1284"/>
                <a:gd name="T28" fmla="*/ 95 w 519"/>
                <a:gd name="T29" fmla="*/ 424 h 1284"/>
                <a:gd name="T30" fmla="*/ 519 w 519"/>
                <a:gd name="T31" fmla="*/ 424 h 1284"/>
                <a:gd name="T32" fmla="*/ 519 w 519"/>
                <a:gd name="T33" fmla="*/ 334 h 1284"/>
                <a:gd name="T34" fmla="*/ 95 w 519"/>
                <a:gd name="T35" fmla="*/ 334 h 1284"/>
                <a:gd name="T36" fmla="*/ 95 w 519"/>
                <a:gd name="T37" fmla="*/ 211 h 1284"/>
                <a:gd name="T38" fmla="*/ 519 w 519"/>
                <a:gd name="T39" fmla="*/ 211 h 1284"/>
                <a:gd name="T40" fmla="*/ 519 w 519"/>
                <a:gd name="T41" fmla="*/ 121 h 1284"/>
                <a:gd name="T42" fmla="*/ 95 w 519"/>
                <a:gd name="T43" fmla="*/ 121 h 1284"/>
                <a:gd name="T44" fmla="*/ 95 w 519"/>
                <a:gd name="T45" fmla="*/ 0 h 1284"/>
                <a:gd name="T46" fmla="*/ 519 w 519"/>
                <a:gd name="T4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1284">
                  <a:moveTo>
                    <a:pt x="519" y="0"/>
                  </a:moveTo>
                  <a:lnTo>
                    <a:pt x="0" y="0"/>
                  </a:lnTo>
                  <a:lnTo>
                    <a:pt x="0" y="1284"/>
                  </a:lnTo>
                  <a:lnTo>
                    <a:pt x="519" y="1284"/>
                  </a:lnTo>
                  <a:lnTo>
                    <a:pt x="519" y="969"/>
                  </a:lnTo>
                  <a:lnTo>
                    <a:pt x="95" y="969"/>
                  </a:lnTo>
                  <a:lnTo>
                    <a:pt x="95" y="845"/>
                  </a:lnTo>
                  <a:lnTo>
                    <a:pt x="519" y="845"/>
                  </a:lnTo>
                  <a:lnTo>
                    <a:pt x="519" y="758"/>
                  </a:lnTo>
                  <a:lnTo>
                    <a:pt x="95" y="758"/>
                  </a:lnTo>
                  <a:lnTo>
                    <a:pt x="95" y="635"/>
                  </a:lnTo>
                  <a:lnTo>
                    <a:pt x="519" y="635"/>
                  </a:lnTo>
                  <a:lnTo>
                    <a:pt x="519" y="545"/>
                  </a:lnTo>
                  <a:lnTo>
                    <a:pt x="95" y="545"/>
                  </a:lnTo>
                  <a:lnTo>
                    <a:pt x="95" y="424"/>
                  </a:lnTo>
                  <a:lnTo>
                    <a:pt x="519" y="424"/>
                  </a:lnTo>
                  <a:lnTo>
                    <a:pt x="519" y="334"/>
                  </a:lnTo>
                  <a:lnTo>
                    <a:pt x="95" y="334"/>
                  </a:lnTo>
                  <a:lnTo>
                    <a:pt x="95" y="211"/>
                  </a:lnTo>
                  <a:lnTo>
                    <a:pt x="519" y="211"/>
                  </a:lnTo>
                  <a:lnTo>
                    <a:pt x="519" y="121"/>
                  </a:lnTo>
                  <a:lnTo>
                    <a:pt x="95" y="121"/>
                  </a:lnTo>
                  <a:lnTo>
                    <a:pt x="9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00498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0"/>
            <p:cNvSpPr>
              <a:spLocks/>
            </p:cNvSpPr>
            <p:nvPr/>
          </p:nvSpPr>
          <p:spPr bwMode="auto">
            <a:xfrm>
              <a:off x="4741878" y="5675750"/>
              <a:ext cx="296583" cy="733742"/>
            </a:xfrm>
            <a:custGeom>
              <a:avLst/>
              <a:gdLst>
                <a:gd name="T0" fmla="*/ 519 w 519"/>
                <a:gd name="T1" fmla="*/ 0 h 1284"/>
                <a:gd name="T2" fmla="*/ 0 w 519"/>
                <a:gd name="T3" fmla="*/ 0 h 1284"/>
                <a:gd name="T4" fmla="*/ 0 w 519"/>
                <a:gd name="T5" fmla="*/ 1284 h 1284"/>
                <a:gd name="T6" fmla="*/ 519 w 519"/>
                <a:gd name="T7" fmla="*/ 1284 h 1284"/>
                <a:gd name="T8" fmla="*/ 519 w 519"/>
                <a:gd name="T9" fmla="*/ 969 h 1284"/>
                <a:gd name="T10" fmla="*/ 95 w 519"/>
                <a:gd name="T11" fmla="*/ 969 h 1284"/>
                <a:gd name="T12" fmla="*/ 95 w 519"/>
                <a:gd name="T13" fmla="*/ 845 h 1284"/>
                <a:gd name="T14" fmla="*/ 519 w 519"/>
                <a:gd name="T15" fmla="*/ 845 h 1284"/>
                <a:gd name="T16" fmla="*/ 519 w 519"/>
                <a:gd name="T17" fmla="*/ 758 h 1284"/>
                <a:gd name="T18" fmla="*/ 95 w 519"/>
                <a:gd name="T19" fmla="*/ 758 h 1284"/>
                <a:gd name="T20" fmla="*/ 95 w 519"/>
                <a:gd name="T21" fmla="*/ 635 h 1284"/>
                <a:gd name="T22" fmla="*/ 519 w 519"/>
                <a:gd name="T23" fmla="*/ 635 h 1284"/>
                <a:gd name="T24" fmla="*/ 519 w 519"/>
                <a:gd name="T25" fmla="*/ 545 h 1284"/>
                <a:gd name="T26" fmla="*/ 95 w 519"/>
                <a:gd name="T27" fmla="*/ 545 h 1284"/>
                <a:gd name="T28" fmla="*/ 95 w 519"/>
                <a:gd name="T29" fmla="*/ 424 h 1284"/>
                <a:gd name="T30" fmla="*/ 519 w 519"/>
                <a:gd name="T31" fmla="*/ 424 h 1284"/>
                <a:gd name="T32" fmla="*/ 519 w 519"/>
                <a:gd name="T33" fmla="*/ 334 h 1284"/>
                <a:gd name="T34" fmla="*/ 95 w 519"/>
                <a:gd name="T35" fmla="*/ 334 h 1284"/>
                <a:gd name="T36" fmla="*/ 95 w 519"/>
                <a:gd name="T37" fmla="*/ 211 h 1284"/>
                <a:gd name="T38" fmla="*/ 519 w 519"/>
                <a:gd name="T39" fmla="*/ 211 h 1284"/>
                <a:gd name="T40" fmla="*/ 519 w 519"/>
                <a:gd name="T41" fmla="*/ 121 h 1284"/>
                <a:gd name="T42" fmla="*/ 95 w 519"/>
                <a:gd name="T43" fmla="*/ 121 h 1284"/>
                <a:gd name="T44" fmla="*/ 95 w 519"/>
                <a:gd name="T45" fmla="*/ 0 h 1284"/>
                <a:gd name="T46" fmla="*/ 519 w 519"/>
                <a:gd name="T4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1284">
                  <a:moveTo>
                    <a:pt x="519" y="0"/>
                  </a:moveTo>
                  <a:lnTo>
                    <a:pt x="0" y="0"/>
                  </a:lnTo>
                  <a:lnTo>
                    <a:pt x="0" y="1284"/>
                  </a:lnTo>
                  <a:lnTo>
                    <a:pt x="519" y="1284"/>
                  </a:lnTo>
                  <a:lnTo>
                    <a:pt x="519" y="969"/>
                  </a:lnTo>
                  <a:lnTo>
                    <a:pt x="95" y="969"/>
                  </a:lnTo>
                  <a:lnTo>
                    <a:pt x="95" y="845"/>
                  </a:lnTo>
                  <a:lnTo>
                    <a:pt x="519" y="845"/>
                  </a:lnTo>
                  <a:lnTo>
                    <a:pt x="519" y="758"/>
                  </a:lnTo>
                  <a:lnTo>
                    <a:pt x="95" y="758"/>
                  </a:lnTo>
                  <a:lnTo>
                    <a:pt x="95" y="635"/>
                  </a:lnTo>
                  <a:lnTo>
                    <a:pt x="519" y="635"/>
                  </a:lnTo>
                  <a:lnTo>
                    <a:pt x="519" y="545"/>
                  </a:lnTo>
                  <a:lnTo>
                    <a:pt x="95" y="545"/>
                  </a:lnTo>
                  <a:lnTo>
                    <a:pt x="95" y="424"/>
                  </a:lnTo>
                  <a:lnTo>
                    <a:pt x="519" y="424"/>
                  </a:lnTo>
                  <a:lnTo>
                    <a:pt x="519" y="334"/>
                  </a:lnTo>
                  <a:lnTo>
                    <a:pt x="95" y="334"/>
                  </a:lnTo>
                  <a:lnTo>
                    <a:pt x="95" y="211"/>
                  </a:lnTo>
                  <a:lnTo>
                    <a:pt x="519" y="211"/>
                  </a:lnTo>
                  <a:lnTo>
                    <a:pt x="519" y="121"/>
                  </a:lnTo>
                  <a:lnTo>
                    <a:pt x="95" y="121"/>
                  </a:lnTo>
                  <a:lnTo>
                    <a:pt x="95" y="0"/>
                  </a:lnTo>
                  <a:lnTo>
                    <a:pt x="5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Rectangle 31"/>
            <p:cNvSpPr>
              <a:spLocks noChangeArrowheads="1"/>
            </p:cNvSpPr>
            <p:nvPr/>
          </p:nvSpPr>
          <p:spPr bwMode="auto">
            <a:xfrm>
              <a:off x="4796166" y="5796326"/>
              <a:ext cx="242295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Rectangle 32"/>
            <p:cNvSpPr>
              <a:spLocks noChangeArrowheads="1"/>
            </p:cNvSpPr>
            <p:nvPr/>
          </p:nvSpPr>
          <p:spPr bwMode="auto">
            <a:xfrm>
              <a:off x="4796166" y="5796326"/>
              <a:ext cx="242295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Rectangle 33"/>
            <p:cNvSpPr>
              <a:spLocks noChangeArrowheads="1"/>
            </p:cNvSpPr>
            <p:nvPr/>
          </p:nvSpPr>
          <p:spPr bwMode="auto">
            <a:xfrm>
              <a:off x="4796166" y="5918045"/>
              <a:ext cx="242295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Rectangle 34"/>
            <p:cNvSpPr>
              <a:spLocks noChangeArrowheads="1"/>
            </p:cNvSpPr>
            <p:nvPr/>
          </p:nvSpPr>
          <p:spPr bwMode="auto">
            <a:xfrm>
              <a:off x="4796166" y="5918045"/>
              <a:ext cx="242295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Rectangle 35"/>
            <p:cNvSpPr>
              <a:spLocks noChangeArrowheads="1"/>
            </p:cNvSpPr>
            <p:nvPr/>
          </p:nvSpPr>
          <p:spPr bwMode="auto">
            <a:xfrm>
              <a:off x="4796166" y="6038621"/>
              <a:ext cx="242295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Rectangle 36"/>
            <p:cNvSpPr>
              <a:spLocks noChangeArrowheads="1"/>
            </p:cNvSpPr>
            <p:nvPr/>
          </p:nvSpPr>
          <p:spPr bwMode="auto">
            <a:xfrm>
              <a:off x="4796166" y="6038621"/>
              <a:ext cx="242295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Rectangle 37"/>
            <p:cNvSpPr>
              <a:spLocks noChangeArrowheads="1"/>
            </p:cNvSpPr>
            <p:nvPr/>
          </p:nvSpPr>
          <p:spPr bwMode="auto">
            <a:xfrm>
              <a:off x="4796166" y="6158625"/>
              <a:ext cx="242295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Rectangle 38"/>
            <p:cNvSpPr>
              <a:spLocks noChangeArrowheads="1"/>
            </p:cNvSpPr>
            <p:nvPr/>
          </p:nvSpPr>
          <p:spPr bwMode="auto">
            <a:xfrm>
              <a:off x="4796166" y="6158625"/>
              <a:ext cx="242295" cy="7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Rectangle 39"/>
            <p:cNvSpPr>
              <a:spLocks noChangeArrowheads="1"/>
            </p:cNvSpPr>
            <p:nvPr/>
          </p:nvSpPr>
          <p:spPr bwMode="auto">
            <a:xfrm>
              <a:off x="4796166" y="5675750"/>
              <a:ext cx="242295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Rectangle 40"/>
            <p:cNvSpPr>
              <a:spLocks noChangeArrowheads="1"/>
            </p:cNvSpPr>
            <p:nvPr/>
          </p:nvSpPr>
          <p:spPr bwMode="auto">
            <a:xfrm>
              <a:off x="4796166" y="5675750"/>
              <a:ext cx="242295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Rectangle 41"/>
            <p:cNvSpPr>
              <a:spLocks noChangeArrowheads="1"/>
            </p:cNvSpPr>
            <p:nvPr/>
          </p:nvSpPr>
          <p:spPr bwMode="auto">
            <a:xfrm>
              <a:off x="4410437" y="5735181"/>
              <a:ext cx="540020" cy="67431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Rectangle 42"/>
            <p:cNvSpPr>
              <a:spLocks noChangeArrowheads="1"/>
            </p:cNvSpPr>
            <p:nvPr/>
          </p:nvSpPr>
          <p:spPr bwMode="auto">
            <a:xfrm>
              <a:off x="4707020" y="6272344"/>
              <a:ext cx="70289" cy="13714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Rectangle 43"/>
            <p:cNvSpPr>
              <a:spLocks noChangeArrowheads="1"/>
            </p:cNvSpPr>
            <p:nvPr/>
          </p:nvSpPr>
          <p:spPr bwMode="auto">
            <a:xfrm>
              <a:off x="4586444" y="6272344"/>
              <a:ext cx="68574" cy="13714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Rectangle 44"/>
            <p:cNvSpPr>
              <a:spLocks noChangeArrowheads="1"/>
            </p:cNvSpPr>
            <p:nvPr/>
          </p:nvSpPr>
          <p:spPr bwMode="auto">
            <a:xfrm>
              <a:off x="4464153" y="5796326"/>
              <a:ext cx="434873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Rectangle 45"/>
            <p:cNvSpPr>
              <a:spLocks noChangeArrowheads="1"/>
            </p:cNvSpPr>
            <p:nvPr/>
          </p:nvSpPr>
          <p:spPr bwMode="auto">
            <a:xfrm>
              <a:off x="4464153" y="5918045"/>
              <a:ext cx="434873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Rectangle 46"/>
            <p:cNvSpPr>
              <a:spLocks noChangeArrowheads="1"/>
            </p:cNvSpPr>
            <p:nvPr/>
          </p:nvSpPr>
          <p:spPr bwMode="auto">
            <a:xfrm>
              <a:off x="4464153" y="6038621"/>
              <a:ext cx="434873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Rectangle 47"/>
            <p:cNvSpPr>
              <a:spLocks noChangeArrowheads="1"/>
            </p:cNvSpPr>
            <p:nvPr/>
          </p:nvSpPr>
          <p:spPr bwMode="auto">
            <a:xfrm>
              <a:off x="4464153" y="6158625"/>
              <a:ext cx="434873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6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1506719" y="3709351"/>
            <a:ext cx="717365" cy="7382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883" y="1643520"/>
            <a:ext cx="473562" cy="560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40244" y="1747795"/>
            <a:ext cx="1428548" cy="383380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connectors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0182" y="2422513"/>
            <a:ext cx="1428548" cy="383380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Cloud discovery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23" y="2470740"/>
            <a:ext cx="542177" cy="3155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47" y="1506595"/>
            <a:ext cx="270037" cy="319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27042" y="2324796"/>
            <a:ext cx="1457118" cy="362605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Protected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0346" y="1156222"/>
            <a:ext cx="1457118" cy="383380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ctr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Cloud apps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821" y="2324795"/>
            <a:ext cx="490490" cy="330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704" y="1564575"/>
            <a:ext cx="302065" cy="20379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99082" y="1795386"/>
            <a:ext cx="415061" cy="273137"/>
            <a:chOff x="4716719" y="1932923"/>
            <a:chExt cx="2033332" cy="1338070"/>
          </a:xfrm>
        </p:grpSpPr>
        <p:sp>
          <p:nvSpPr>
            <p:cNvPr id="101" name="Freeform 5"/>
            <p:cNvSpPr>
              <a:spLocks/>
            </p:cNvSpPr>
            <p:nvPr/>
          </p:nvSpPr>
          <p:spPr bwMode="auto">
            <a:xfrm>
              <a:off x="5359615" y="1932923"/>
              <a:ext cx="1390436" cy="1259093"/>
            </a:xfrm>
            <a:custGeom>
              <a:avLst/>
              <a:gdLst>
                <a:gd name="T0" fmla="*/ 771 w 771"/>
                <a:gd name="T1" fmla="*/ 499 h 698"/>
                <a:gd name="T2" fmla="*/ 658 w 771"/>
                <a:gd name="T3" fmla="*/ 293 h 698"/>
                <a:gd name="T4" fmla="*/ 578 w 771"/>
                <a:gd name="T5" fmla="*/ 147 h 698"/>
                <a:gd name="T6" fmla="*/ 478 w 771"/>
                <a:gd name="T7" fmla="*/ 117 h 698"/>
                <a:gd name="T8" fmla="*/ 392 w 771"/>
                <a:gd name="T9" fmla="*/ 139 h 698"/>
                <a:gd name="T10" fmla="*/ 133 w 771"/>
                <a:gd name="T11" fmla="*/ 0 h 698"/>
                <a:gd name="T12" fmla="*/ 0 w 771"/>
                <a:gd name="T13" fmla="*/ 29 h 698"/>
                <a:gd name="T14" fmla="*/ 669 w 771"/>
                <a:gd name="T15" fmla="*/ 698 h 698"/>
                <a:gd name="T16" fmla="*/ 771 w 771"/>
                <a:gd name="T17" fmla="*/ 49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1" h="698">
                  <a:moveTo>
                    <a:pt x="771" y="499"/>
                  </a:moveTo>
                  <a:cubicBezTo>
                    <a:pt x="771" y="414"/>
                    <a:pt x="725" y="337"/>
                    <a:pt x="658" y="293"/>
                  </a:cubicBezTo>
                  <a:cubicBezTo>
                    <a:pt x="657" y="232"/>
                    <a:pt x="626" y="178"/>
                    <a:pt x="578" y="147"/>
                  </a:cubicBezTo>
                  <a:cubicBezTo>
                    <a:pt x="550" y="128"/>
                    <a:pt x="515" y="117"/>
                    <a:pt x="478" y="117"/>
                  </a:cubicBezTo>
                  <a:cubicBezTo>
                    <a:pt x="446" y="117"/>
                    <a:pt x="417" y="125"/>
                    <a:pt x="392" y="139"/>
                  </a:cubicBezTo>
                  <a:cubicBezTo>
                    <a:pt x="336" y="56"/>
                    <a:pt x="241" y="0"/>
                    <a:pt x="133" y="0"/>
                  </a:cubicBezTo>
                  <a:cubicBezTo>
                    <a:pt x="85" y="0"/>
                    <a:pt x="41" y="11"/>
                    <a:pt x="0" y="29"/>
                  </a:cubicBezTo>
                  <a:cubicBezTo>
                    <a:pt x="669" y="698"/>
                    <a:pt x="669" y="698"/>
                    <a:pt x="669" y="698"/>
                  </a:cubicBezTo>
                  <a:cubicBezTo>
                    <a:pt x="731" y="653"/>
                    <a:pt x="771" y="581"/>
                    <a:pt x="771" y="499"/>
                  </a:cubicBezTo>
                  <a:close/>
                </a:path>
              </a:pathLst>
            </a:custGeom>
            <a:solidFill>
              <a:srgbClr val="35D2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99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6"/>
            <p:cNvSpPr>
              <a:spLocks/>
            </p:cNvSpPr>
            <p:nvPr/>
          </p:nvSpPr>
          <p:spPr bwMode="auto">
            <a:xfrm>
              <a:off x="4716719" y="1981706"/>
              <a:ext cx="1853915" cy="1289287"/>
            </a:xfrm>
            <a:custGeom>
              <a:avLst/>
              <a:gdLst>
                <a:gd name="T0" fmla="*/ 360 w 1029"/>
                <a:gd name="T1" fmla="*/ 0 h 715"/>
                <a:gd name="T2" fmla="*/ 181 w 1029"/>
                <a:gd name="T3" fmla="*/ 283 h 715"/>
                <a:gd name="T4" fmla="*/ 181 w 1029"/>
                <a:gd name="T5" fmla="*/ 297 h 715"/>
                <a:gd name="T6" fmla="*/ 0 w 1029"/>
                <a:gd name="T7" fmla="*/ 505 h 715"/>
                <a:gd name="T8" fmla="*/ 210 w 1029"/>
                <a:gd name="T9" fmla="*/ 715 h 715"/>
                <a:gd name="T10" fmla="*/ 291 w 1029"/>
                <a:gd name="T11" fmla="*/ 715 h 715"/>
                <a:gd name="T12" fmla="*/ 328 w 1029"/>
                <a:gd name="T13" fmla="*/ 715 h 715"/>
                <a:gd name="T14" fmla="*/ 341 w 1029"/>
                <a:gd name="T15" fmla="*/ 715 h 715"/>
                <a:gd name="T16" fmla="*/ 351 w 1029"/>
                <a:gd name="T17" fmla="*/ 715 h 715"/>
                <a:gd name="T18" fmla="*/ 860 w 1029"/>
                <a:gd name="T19" fmla="*/ 715 h 715"/>
                <a:gd name="T20" fmla="*/ 885 w 1029"/>
                <a:gd name="T21" fmla="*/ 715 h 715"/>
                <a:gd name="T22" fmla="*/ 912 w 1029"/>
                <a:gd name="T23" fmla="*/ 715 h 715"/>
                <a:gd name="T24" fmla="*/ 1029 w 1029"/>
                <a:gd name="T25" fmla="*/ 669 h 715"/>
                <a:gd name="T26" fmla="*/ 360 w 1029"/>
                <a:gd name="T27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9" h="715">
                  <a:moveTo>
                    <a:pt x="360" y="0"/>
                  </a:moveTo>
                  <a:cubicBezTo>
                    <a:pt x="254" y="50"/>
                    <a:pt x="181" y="158"/>
                    <a:pt x="181" y="283"/>
                  </a:cubicBezTo>
                  <a:cubicBezTo>
                    <a:pt x="181" y="287"/>
                    <a:pt x="181" y="293"/>
                    <a:pt x="181" y="297"/>
                  </a:cubicBezTo>
                  <a:cubicBezTo>
                    <a:pt x="79" y="312"/>
                    <a:pt x="0" y="399"/>
                    <a:pt x="0" y="505"/>
                  </a:cubicBezTo>
                  <a:cubicBezTo>
                    <a:pt x="0" y="619"/>
                    <a:pt x="93" y="713"/>
                    <a:pt x="210" y="715"/>
                  </a:cubicBezTo>
                  <a:cubicBezTo>
                    <a:pt x="210" y="715"/>
                    <a:pt x="210" y="715"/>
                    <a:pt x="291" y="715"/>
                  </a:cubicBezTo>
                  <a:cubicBezTo>
                    <a:pt x="303" y="715"/>
                    <a:pt x="322" y="715"/>
                    <a:pt x="328" y="715"/>
                  </a:cubicBezTo>
                  <a:cubicBezTo>
                    <a:pt x="328" y="715"/>
                    <a:pt x="328" y="715"/>
                    <a:pt x="341" y="715"/>
                  </a:cubicBezTo>
                  <a:cubicBezTo>
                    <a:pt x="344" y="715"/>
                    <a:pt x="347" y="715"/>
                    <a:pt x="351" y="715"/>
                  </a:cubicBezTo>
                  <a:cubicBezTo>
                    <a:pt x="478" y="715"/>
                    <a:pt x="746" y="715"/>
                    <a:pt x="860" y="715"/>
                  </a:cubicBezTo>
                  <a:cubicBezTo>
                    <a:pt x="869" y="715"/>
                    <a:pt x="877" y="715"/>
                    <a:pt x="885" y="715"/>
                  </a:cubicBezTo>
                  <a:cubicBezTo>
                    <a:pt x="894" y="715"/>
                    <a:pt x="904" y="715"/>
                    <a:pt x="912" y="715"/>
                  </a:cubicBezTo>
                  <a:cubicBezTo>
                    <a:pt x="956" y="710"/>
                    <a:pt x="995" y="693"/>
                    <a:pt x="1029" y="669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00BDF3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99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31770" y="1990947"/>
            <a:ext cx="306091" cy="201428"/>
            <a:chOff x="4716719" y="1932923"/>
            <a:chExt cx="2033332" cy="1338070"/>
          </a:xfrm>
        </p:grpSpPr>
        <p:sp>
          <p:nvSpPr>
            <p:cNvPr id="99" name="Freeform 5"/>
            <p:cNvSpPr>
              <a:spLocks/>
            </p:cNvSpPr>
            <p:nvPr/>
          </p:nvSpPr>
          <p:spPr bwMode="auto">
            <a:xfrm>
              <a:off x="5359615" y="1932923"/>
              <a:ext cx="1390436" cy="1259093"/>
            </a:xfrm>
            <a:custGeom>
              <a:avLst/>
              <a:gdLst>
                <a:gd name="T0" fmla="*/ 771 w 771"/>
                <a:gd name="T1" fmla="*/ 499 h 698"/>
                <a:gd name="T2" fmla="*/ 658 w 771"/>
                <a:gd name="T3" fmla="*/ 293 h 698"/>
                <a:gd name="T4" fmla="*/ 578 w 771"/>
                <a:gd name="T5" fmla="*/ 147 h 698"/>
                <a:gd name="T6" fmla="*/ 478 w 771"/>
                <a:gd name="T7" fmla="*/ 117 h 698"/>
                <a:gd name="T8" fmla="*/ 392 w 771"/>
                <a:gd name="T9" fmla="*/ 139 h 698"/>
                <a:gd name="T10" fmla="*/ 133 w 771"/>
                <a:gd name="T11" fmla="*/ 0 h 698"/>
                <a:gd name="T12" fmla="*/ 0 w 771"/>
                <a:gd name="T13" fmla="*/ 29 h 698"/>
                <a:gd name="T14" fmla="*/ 669 w 771"/>
                <a:gd name="T15" fmla="*/ 698 h 698"/>
                <a:gd name="T16" fmla="*/ 771 w 771"/>
                <a:gd name="T17" fmla="*/ 49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1" h="698">
                  <a:moveTo>
                    <a:pt x="771" y="499"/>
                  </a:moveTo>
                  <a:cubicBezTo>
                    <a:pt x="771" y="414"/>
                    <a:pt x="725" y="337"/>
                    <a:pt x="658" y="293"/>
                  </a:cubicBezTo>
                  <a:cubicBezTo>
                    <a:pt x="657" y="232"/>
                    <a:pt x="626" y="178"/>
                    <a:pt x="578" y="147"/>
                  </a:cubicBezTo>
                  <a:cubicBezTo>
                    <a:pt x="550" y="128"/>
                    <a:pt x="515" y="117"/>
                    <a:pt x="478" y="117"/>
                  </a:cubicBezTo>
                  <a:cubicBezTo>
                    <a:pt x="446" y="117"/>
                    <a:pt x="417" y="125"/>
                    <a:pt x="392" y="139"/>
                  </a:cubicBezTo>
                  <a:cubicBezTo>
                    <a:pt x="336" y="56"/>
                    <a:pt x="241" y="0"/>
                    <a:pt x="133" y="0"/>
                  </a:cubicBezTo>
                  <a:cubicBezTo>
                    <a:pt x="85" y="0"/>
                    <a:pt x="41" y="11"/>
                    <a:pt x="0" y="29"/>
                  </a:cubicBezTo>
                  <a:cubicBezTo>
                    <a:pt x="669" y="698"/>
                    <a:pt x="669" y="698"/>
                    <a:pt x="669" y="698"/>
                  </a:cubicBezTo>
                  <a:cubicBezTo>
                    <a:pt x="731" y="653"/>
                    <a:pt x="771" y="581"/>
                    <a:pt x="771" y="499"/>
                  </a:cubicBezTo>
                  <a:close/>
                </a:path>
              </a:pathLst>
            </a:custGeom>
            <a:solidFill>
              <a:srgbClr val="35D2FF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99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6"/>
            <p:cNvSpPr>
              <a:spLocks/>
            </p:cNvSpPr>
            <p:nvPr/>
          </p:nvSpPr>
          <p:spPr bwMode="auto">
            <a:xfrm>
              <a:off x="4716719" y="1981706"/>
              <a:ext cx="1853915" cy="1289287"/>
            </a:xfrm>
            <a:custGeom>
              <a:avLst/>
              <a:gdLst>
                <a:gd name="T0" fmla="*/ 360 w 1029"/>
                <a:gd name="T1" fmla="*/ 0 h 715"/>
                <a:gd name="T2" fmla="*/ 181 w 1029"/>
                <a:gd name="T3" fmla="*/ 283 h 715"/>
                <a:gd name="T4" fmla="*/ 181 w 1029"/>
                <a:gd name="T5" fmla="*/ 297 h 715"/>
                <a:gd name="T6" fmla="*/ 0 w 1029"/>
                <a:gd name="T7" fmla="*/ 505 h 715"/>
                <a:gd name="T8" fmla="*/ 210 w 1029"/>
                <a:gd name="T9" fmla="*/ 715 h 715"/>
                <a:gd name="T10" fmla="*/ 291 w 1029"/>
                <a:gd name="T11" fmla="*/ 715 h 715"/>
                <a:gd name="T12" fmla="*/ 328 w 1029"/>
                <a:gd name="T13" fmla="*/ 715 h 715"/>
                <a:gd name="T14" fmla="*/ 341 w 1029"/>
                <a:gd name="T15" fmla="*/ 715 h 715"/>
                <a:gd name="T16" fmla="*/ 351 w 1029"/>
                <a:gd name="T17" fmla="*/ 715 h 715"/>
                <a:gd name="T18" fmla="*/ 860 w 1029"/>
                <a:gd name="T19" fmla="*/ 715 h 715"/>
                <a:gd name="T20" fmla="*/ 885 w 1029"/>
                <a:gd name="T21" fmla="*/ 715 h 715"/>
                <a:gd name="T22" fmla="*/ 912 w 1029"/>
                <a:gd name="T23" fmla="*/ 715 h 715"/>
                <a:gd name="T24" fmla="*/ 1029 w 1029"/>
                <a:gd name="T25" fmla="*/ 669 h 715"/>
                <a:gd name="T26" fmla="*/ 360 w 1029"/>
                <a:gd name="T27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9" h="715">
                  <a:moveTo>
                    <a:pt x="360" y="0"/>
                  </a:moveTo>
                  <a:cubicBezTo>
                    <a:pt x="254" y="50"/>
                    <a:pt x="181" y="158"/>
                    <a:pt x="181" y="283"/>
                  </a:cubicBezTo>
                  <a:cubicBezTo>
                    <a:pt x="181" y="287"/>
                    <a:pt x="181" y="293"/>
                    <a:pt x="181" y="297"/>
                  </a:cubicBezTo>
                  <a:cubicBezTo>
                    <a:pt x="79" y="312"/>
                    <a:pt x="0" y="399"/>
                    <a:pt x="0" y="505"/>
                  </a:cubicBezTo>
                  <a:cubicBezTo>
                    <a:pt x="0" y="619"/>
                    <a:pt x="93" y="713"/>
                    <a:pt x="210" y="715"/>
                  </a:cubicBezTo>
                  <a:cubicBezTo>
                    <a:pt x="210" y="715"/>
                    <a:pt x="210" y="715"/>
                    <a:pt x="291" y="715"/>
                  </a:cubicBezTo>
                  <a:cubicBezTo>
                    <a:pt x="303" y="715"/>
                    <a:pt x="322" y="715"/>
                    <a:pt x="328" y="715"/>
                  </a:cubicBezTo>
                  <a:cubicBezTo>
                    <a:pt x="328" y="715"/>
                    <a:pt x="328" y="715"/>
                    <a:pt x="341" y="715"/>
                  </a:cubicBezTo>
                  <a:cubicBezTo>
                    <a:pt x="344" y="715"/>
                    <a:pt x="347" y="715"/>
                    <a:pt x="351" y="715"/>
                  </a:cubicBezTo>
                  <a:cubicBezTo>
                    <a:pt x="478" y="715"/>
                    <a:pt x="746" y="715"/>
                    <a:pt x="860" y="715"/>
                  </a:cubicBezTo>
                  <a:cubicBezTo>
                    <a:pt x="869" y="715"/>
                    <a:pt x="877" y="715"/>
                    <a:pt x="885" y="715"/>
                  </a:cubicBezTo>
                  <a:cubicBezTo>
                    <a:pt x="894" y="715"/>
                    <a:pt x="904" y="715"/>
                    <a:pt x="912" y="715"/>
                  </a:cubicBezTo>
                  <a:cubicBezTo>
                    <a:pt x="956" y="710"/>
                    <a:pt x="995" y="693"/>
                    <a:pt x="1029" y="669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00BDF3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699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77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179" y="2184773"/>
            <a:ext cx="207545" cy="14002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88" y="1629025"/>
            <a:ext cx="180178" cy="2133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87" y="1915791"/>
            <a:ext cx="417695" cy="494593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 bwMode="auto">
          <a:xfrm>
            <a:off x="499010" y="974523"/>
            <a:ext cx="1995339" cy="1995336"/>
          </a:xfrm>
          <a:prstGeom prst="ellipse">
            <a:avLst/>
          </a:prstGeom>
          <a:noFill/>
          <a:ln w="28575" cap="rnd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3" rIns="0" bIns="3497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9922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7" name="Straight Connector 26"/>
          <p:cNvCxnSpPr>
            <a:stCxn id="20" idx="2"/>
          </p:cNvCxnSpPr>
          <p:nvPr/>
        </p:nvCxnSpPr>
        <p:spPr>
          <a:xfrm>
            <a:off x="1488905" y="1539578"/>
            <a:ext cx="0" cy="1142684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976" y="3929307"/>
            <a:ext cx="991889" cy="562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547" y="3805995"/>
            <a:ext cx="270311" cy="4894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24919" y="2973756"/>
            <a:ext cx="794473" cy="508029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ctr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Cloud traffic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2113" y="3767188"/>
            <a:ext cx="963317" cy="508029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Cloud traffic logs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383983" y="3633703"/>
            <a:ext cx="0" cy="909386"/>
          </a:xfrm>
          <a:prstGeom prst="line">
            <a:avLst/>
          </a:prstGeom>
          <a:ln w="25400" cap="rnd">
            <a:solidFill>
              <a:schemeClr val="tx1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85937" y="3701892"/>
            <a:ext cx="1457118" cy="362605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Firewalls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94616" y="4147520"/>
            <a:ext cx="1457118" cy="362605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Proxies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8607" y="4605106"/>
            <a:ext cx="2802211" cy="362605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ctr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organization from any location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1854039" y="3008148"/>
            <a:ext cx="111490" cy="566537"/>
            <a:chOff x="2340909" y="4287831"/>
            <a:chExt cx="148674" cy="755489"/>
          </a:xfrm>
        </p:grpSpPr>
        <p:sp>
          <p:nvSpPr>
            <p:cNvPr id="91" name="Chevron 90"/>
            <p:cNvSpPr/>
            <p:nvPr/>
          </p:nvSpPr>
          <p:spPr bwMode="auto">
            <a:xfrm rot="16200000">
              <a:off x="2359674" y="4913411"/>
              <a:ext cx="111144" cy="148674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Chevron 91"/>
            <p:cNvSpPr/>
            <p:nvPr/>
          </p:nvSpPr>
          <p:spPr bwMode="auto">
            <a:xfrm rot="16200000">
              <a:off x="2359675" y="4784542"/>
              <a:ext cx="111144" cy="148673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Chevron 92"/>
            <p:cNvSpPr/>
            <p:nvPr/>
          </p:nvSpPr>
          <p:spPr bwMode="auto">
            <a:xfrm rot="16200000">
              <a:off x="2359674" y="4655673"/>
              <a:ext cx="111144" cy="148674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Chevron 93"/>
            <p:cNvSpPr/>
            <p:nvPr/>
          </p:nvSpPr>
          <p:spPr bwMode="auto">
            <a:xfrm rot="16200000">
              <a:off x="2359675" y="4526804"/>
              <a:ext cx="111144" cy="148673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Chevron 94"/>
            <p:cNvSpPr/>
            <p:nvPr/>
          </p:nvSpPr>
          <p:spPr bwMode="auto">
            <a:xfrm rot="16200000">
              <a:off x="2359674" y="4397935"/>
              <a:ext cx="111144" cy="148674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Chevron 95"/>
            <p:cNvSpPr/>
            <p:nvPr/>
          </p:nvSpPr>
          <p:spPr bwMode="auto">
            <a:xfrm rot="16200000">
              <a:off x="2359675" y="4269066"/>
              <a:ext cx="111144" cy="148673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092427" y="3008148"/>
            <a:ext cx="111491" cy="566537"/>
            <a:chOff x="1325283" y="4287831"/>
            <a:chExt cx="148675" cy="755490"/>
          </a:xfrm>
        </p:grpSpPr>
        <p:sp>
          <p:nvSpPr>
            <p:cNvPr id="85" name="Chevron 84"/>
            <p:cNvSpPr/>
            <p:nvPr/>
          </p:nvSpPr>
          <p:spPr bwMode="auto">
            <a:xfrm rot="5400000">
              <a:off x="1344049" y="4269066"/>
              <a:ext cx="111144" cy="148674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Chevron 85"/>
            <p:cNvSpPr/>
            <p:nvPr/>
          </p:nvSpPr>
          <p:spPr bwMode="auto">
            <a:xfrm rot="5400000">
              <a:off x="1344048" y="4397936"/>
              <a:ext cx="111144" cy="148673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Chevron 86"/>
            <p:cNvSpPr/>
            <p:nvPr/>
          </p:nvSpPr>
          <p:spPr bwMode="auto">
            <a:xfrm rot="5400000">
              <a:off x="1344049" y="4526804"/>
              <a:ext cx="111144" cy="148674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Chevron 87"/>
            <p:cNvSpPr/>
            <p:nvPr/>
          </p:nvSpPr>
          <p:spPr bwMode="auto">
            <a:xfrm rot="5400000">
              <a:off x="1344048" y="4655674"/>
              <a:ext cx="111144" cy="148673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Chevron 88"/>
            <p:cNvSpPr/>
            <p:nvPr/>
          </p:nvSpPr>
          <p:spPr bwMode="auto">
            <a:xfrm rot="5400000">
              <a:off x="1344049" y="4784542"/>
              <a:ext cx="111144" cy="148674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Chevron 89"/>
            <p:cNvSpPr/>
            <p:nvPr/>
          </p:nvSpPr>
          <p:spPr bwMode="auto">
            <a:xfrm rot="5400000">
              <a:off x="1344048" y="4913412"/>
              <a:ext cx="111144" cy="148673"/>
            </a:xfrm>
            <a:prstGeom prst="chevron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 rot="16200000">
            <a:off x="2907861" y="1481639"/>
            <a:ext cx="111490" cy="759813"/>
            <a:chOff x="5054509" y="4132381"/>
            <a:chExt cx="148674" cy="1013227"/>
          </a:xfrm>
          <a:solidFill>
            <a:schemeClr val="accent2"/>
          </a:solidFill>
        </p:grpSpPr>
        <p:sp>
          <p:nvSpPr>
            <p:cNvPr id="75" name="Chevron 74"/>
            <p:cNvSpPr/>
            <p:nvPr/>
          </p:nvSpPr>
          <p:spPr bwMode="auto">
            <a:xfrm rot="16200000">
              <a:off x="5073274" y="5015699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Chevron 75"/>
            <p:cNvSpPr/>
            <p:nvPr/>
          </p:nvSpPr>
          <p:spPr bwMode="auto">
            <a:xfrm rot="16200000">
              <a:off x="5073275" y="4886830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Chevron 76"/>
            <p:cNvSpPr/>
            <p:nvPr/>
          </p:nvSpPr>
          <p:spPr bwMode="auto">
            <a:xfrm rot="16200000">
              <a:off x="5073274" y="4757961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Chevron 77"/>
            <p:cNvSpPr/>
            <p:nvPr/>
          </p:nvSpPr>
          <p:spPr bwMode="auto">
            <a:xfrm rot="16200000">
              <a:off x="5073275" y="4629092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Chevron 78"/>
            <p:cNvSpPr/>
            <p:nvPr/>
          </p:nvSpPr>
          <p:spPr bwMode="auto">
            <a:xfrm rot="16200000">
              <a:off x="5073274" y="4500223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Chevron 79"/>
            <p:cNvSpPr/>
            <p:nvPr/>
          </p:nvSpPr>
          <p:spPr bwMode="auto">
            <a:xfrm rot="16200000">
              <a:off x="5073275" y="4371354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Chevron 80"/>
            <p:cNvSpPr/>
            <p:nvPr/>
          </p:nvSpPr>
          <p:spPr bwMode="auto">
            <a:xfrm rot="16200000">
              <a:off x="5073274" y="4242485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Chevron 81"/>
            <p:cNvSpPr/>
            <p:nvPr/>
          </p:nvSpPr>
          <p:spPr bwMode="auto">
            <a:xfrm rot="16200000">
              <a:off x="5073275" y="4113616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5400000">
            <a:off x="2907861" y="1698428"/>
            <a:ext cx="111490" cy="759813"/>
            <a:chOff x="5054509" y="4132381"/>
            <a:chExt cx="148674" cy="1013227"/>
          </a:xfrm>
          <a:solidFill>
            <a:schemeClr val="accent2"/>
          </a:solidFill>
        </p:grpSpPr>
        <p:sp>
          <p:nvSpPr>
            <p:cNvPr id="67" name="Chevron 66"/>
            <p:cNvSpPr/>
            <p:nvPr/>
          </p:nvSpPr>
          <p:spPr bwMode="auto">
            <a:xfrm rot="16200000">
              <a:off x="5073274" y="5015699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Chevron 67"/>
            <p:cNvSpPr/>
            <p:nvPr/>
          </p:nvSpPr>
          <p:spPr bwMode="auto">
            <a:xfrm rot="16200000">
              <a:off x="5073275" y="4886830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Chevron 68"/>
            <p:cNvSpPr/>
            <p:nvPr/>
          </p:nvSpPr>
          <p:spPr bwMode="auto">
            <a:xfrm rot="16200000">
              <a:off x="5073274" y="4757961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Chevron 69"/>
            <p:cNvSpPr/>
            <p:nvPr/>
          </p:nvSpPr>
          <p:spPr bwMode="auto">
            <a:xfrm rot="16200000">
              <a:off x="5073275" y="4629092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Chevron 70"/>
            <p:cNvSpPr/>
            <p:nvPr/>
          </p:nvSpPr>
          <p:spPr bwMode="auto">
            <a:xfrm rot="16200000">
              <a:off x="5073274" y="4500223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Chevron 71"/>
            <p:cNvSpPr/>
            <p:nvPr/>
          </p:nvSpPr>
          <p:spPr bwMode="auto">
            <a:xfrm rot="16200000">
              <a:off x="5073275" y="4371354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Chevron 72"/>
            <p:cNvSpPr/>
            <p:nvPr/>
          </p:nvSpPr>
          <p:spPr bwMode="auto">
            <a:xfrm rot="16200000">
              <a:off x="5073274" y="4242485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Chevron 73"/>
            <p:cNvSpPr/>
            <p:nvPr/>
          </p:nvSpPr>
          <p:spPr bwMode="auto">
            <a:xfrm rot="16200000">
              <a:off x="5073275" y="4113616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44956" y="1447732"/>
            <a:ext cx="794473" cy="362605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ctr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API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1588" y="1073049"/>
            <a:ext cx="1699433" cy="383380"/>
          </a:xfrm>
          <a:prstGeom prst="rect">
            <a:avLst/>
          </a:prstGeom>
          <a:noFill/>
        </p:spPr>
        <p:txBody>
          <a:bodyPr wrap="square" lIns="134426" tIns="107540" rIns="134426" bIns="107540" rtlCol="0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Cloud App Security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412733" y="3170375"/>
            <a:ext cx="111490" cy="469898"/>
            <a:chOff x="5054509" y="4390119"/>
            <a:chExt cx="148674" cy="626620"/>
          </a:xfrm>
          <a:solidFill>
            <a:schemeClr val="accent2"/>
          </a:solidFill>
        </p:grpSpPr>
        <p:sp>
          <p:nvSpPr>
            <p:cNvPr id="60" name="Chevron 59"/>
            <p:cNvSpPr/>
            <p:nvPr/>
          </p:nvSpPr>
          <p:spPr bwMode="auto">
            <a:xfrm rot="16200000">
              <a:off x="5073275" y="4886830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Chevron 60"/>
            <p:cNvSpPr/>
            <p:nvPr/>
          </p:nvSpPr>
          <p:spPr bwMode="auto">
            <a:xfrm rot="16200000">
              <a:off x="5073274" y="4757961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Chevron 61"/>
            <p:cNvSpPr/>
            <p:nvPr/>
          </p:nvSpPr>
          <p:spPr bwMode="auto">
            <a:xfrm rot="16200000">
              <a:off x="5073275" y="4629092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Chevron 62"/>
            <p:cNvSpPr/>
            <p:nvPr/>
          </p:nvSpPr>
          <p:spPr bwMode="auto">
            <a:xfrm rot="16200000">
              <a:off x="5073274" y="4500223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Chevron 63"/>
            <p:cNvSpPr/>
            <p:nvPr/>
          </p:nvSpPr>
          <p:spPr bwMode="auto">
            <a:xfrm rot="16200000">
              <a:off x="5073275" y="4371354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3622323" y="3728000"/>
            <a:ext cx="111490" cy="759813"/>
            <a:chOff x="5054509" y="4132381"/>
            <a:chExt cx="148674" cy="1013227"/>
          </a:xfrm>
          <a:solidFill>
            <a:schemeClr val="accent2"/>
          </a:solidFill>
        </p:grpSpPr>
        <p:sp>
          <p:nvSpPr>
            <p:cNvPr id="52" name="Chevron 51"/>
            <p:cNvSpPr/>
            <p:nvPr/>
          </p:nvSpPr>
          <p:spPr bwMode="auto">
            <a:xfrm rot="16200000">
              <a:off x="5073274" y="5015699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Chevron 52"/>
            <p:cNvSpPr/>
            <p:nvPr/>
          </p:nvSpPr>
          <p:spPr bwMode="auto">
            <a:xfrm rot="16200000">
              <a:off x="5073275" y="4886830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Chevron 53"/>
            <p:cNvSpPr/>
            <p:nvPr/>
          </p:nvSpPr>
          <p:spPr bwMode="auto">
            <a:xfrm rot="16200000">
              <a:off x="5073274" y="4757961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Chevron 54"/>
            <p:cNvSpPr/>
            <p:nvPr/>
          </p:nvSpPr>
          <p:spPr bwMode="auto">
            <a:xfrm rot="16200000">
              <a:off x="5073275" y="4629092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Chevron 55"/>
            <p:cNvSpPr/>
            <p:nvPr/>
          </p:nvSpPr>
          <p:spPr bwMode="auto">
            <a:xfrm rot="16200000">
              <a:off x="5073274" y="4500223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Chevron 56"/>
            <p:cNvSpPr/>
            <p:nvPr/>
          </p:nvSpPr>
          <p:spPr bwMode="auto">
            <a:xfrm rot="16200000">
              <a:off x="5073275" y="4371354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Chevron 57"/>
            <p:cNvSpPr/>
            <p:nvPr/>
          </p:nvSpPr>
          <p:spPr bwMode="auto">
            <a:xfrm rot="16200000">
              <a:off x="5073274" y="4242485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Chevron 58"/>
            <p:cNvSpPr/>
            <p:nvPr/>
          </p:nvSpPr>
          <p:spPr bwMode="auto">
            <a:xfrm rot="16200000">
              <a:off x="5073275" y="4113616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 rot="2700000">
            <a:off x="4229932" y="3600721"/>
            <a:ext cx="111490" cy="566537"/>
            <a:chOff x="5054509" y="4390119"/>
            <a:chExt cx="148674" cy="755489"/>
          </a:xfrm>
          <a:solidFill>
            <a:schemeClr val="accent2"/>
          </a:solidFill>
        </p:grpSpPr>
        <p:sp>
          <p:nvSpPr>
            <p:cNvPr id="46" name="Chevron 45"/>
            <p:cNvSpPr/>
            <p:nvPr/>
          </p:nvSpPr>
          <p:spPr bwMode="auto">
            <a:xfrm rot="16200000">
              <a:off x="5073274" y="5015699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Chevron 46"/>
            <p:cNvSpPr/>
            <p:nvPr/>
          </p:nvSpPr>
          <p:spPr bwMode="auto">
            <a:xfrm rot="16200000">
              <a:off x="5073275" y="4886830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Chevron 47"/>
            <p:cNvSpPr/>
            <p:nvPr/>
          </p:nvSpPr>
          <p:spPr bwMode="auto">
            <a:xfrm rot="16200000">
              <a:off x="5073274" y="4757961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Chevron 48"/>
            <p:cNvSpPr/>
            <p:nvPr/>
          </p:nvSpPr>
          <p:spPr bwMode="auto">
            <a:xfrm rot="16200000">
              <a:off x="5073275" y="4629092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Chevron 49"/>
            <p:cNvSpPr/>
            <p:nvPr/>
          </p:nvSpPr>
          <p:spPr bwMode="auto">
            <a:xfrm rot="16200000">
              <a:off x="5073274" y="4500223"/>
              <a:ext cx="111144" cy="148674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Chevron 50"/>
            <p:cNvSpPr/>
            <p:nvPr/>
          </p:nvSpPr>
          <p:spPr bwMode="auto">
            <a:xfrm rot="16200000">
              <a:off x="5073275" y="4371354"/>
              <a:ext cx="111144" cy="148673"/>
            </a:xfrm>
            <a:prstGeom prst="chevron">
              <a:avLst/>
            </a:prstGeom>
            <a:grp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86" y="4198373"/>
            <a:ext cx="416587" cy="42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1271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80121" y="1598886"/>
          <a:ext cx="7855105" cy="30185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7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04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035">
                  <a:extLst>
                    <a:ext uri="{9D8B030D-6E8A-4147-A177-3AD203B41FA5}">
                      <a16:colId xmlns:a16="http://schemas.microsoft.com/office/drawing/2014/main" val="3329267981"/>
                    </a:ext>
                  </a:extLst>
                </a:gridCol>
              </a:tblGrid>
              <a:tr h="283681">
                <a:tc>
                  <a:txBody>
                    <a:bodyPr/>
                    <a:lstStyle/>
                    <a:p>
                      <a:endParaRPr lang="en-US" sz="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68570" marR="68570" marT="34285" marB="34285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spc="0" baseline="0" dirty="0">
                          <a:solidFill>
                            <a:schemeClr val="accent2"/>
                          </a:solidFill>
                          <a:latin typeface="+mn-lt"/>
                        </a:rPr>
                        <a:t>Microsoft Cloud App Security</a:t>
                      </a:r>
                      <a:endParaRPr lang="en-US" sz="1000" b="0" kern="1200" spc="0" baseline="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094" marR="38094" marT="38094" marB="3809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 defTabSz="91436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spc="0" baseline="0" dirty="0">
                          <a:solidFill>
                            <a:srgbClr val="EB4600"/>
                          </a:solidFill>
                          <a:latin typeface="+mn-lt"/>
                          <a:ea typeface="+mn-ea"/>
                          <a:cs typeface="+mn-cs"/>
                        </a:rPr>
                        <a:t>Office 365 Advanced Security Management</a:t>
                      </a:r>
                    </a:p>
                  </a:txBody>
                  <a:tcPr marL="38094" marR="38094" marT="38094" marB="38094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3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spc="0" baseline="0" dirty="0">
                          <a:latin typeface="+mn-lt"/>
                        </a:rPr>
                        <a:t>App discovery</a:t>
                      </a:r>
                      <a:endParaRPr lang="en-US" sz="1000" b="0" kern="1200" spc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094" marR="38094" marT="38094" marB="380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Discovers 16,000+ apps and provides an automated risk score</a:t>
                      </a:r>
                    </a:p>
                    <a:p>
                      <a:pPr marL="171450" marR="0" indent="-17145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Provides ongoing risk assessment for discovered services (usage patterns, upload/download traffic anomalies)</a:t>
                      </a:r>
                    </a:p>
                    <a:p>
                      <a:pPr marL="171450" marR="0" indent="-17145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Anomaly detection for discovered apps</a:t>
                      </a:r>
                    </a:p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Manual or automatic log upload</a:t>
                      </a:r>
                    </a:p>
                  </a:txBody>
                  <a:tcPr marL="38094" marR="38094" marT="38094" marB="380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Discovers apps that have similar functionality to Office 365</a:t>
                      </a:r>
                    </a:p>
                    <a:p>
                      <a:pPr marL="171450" indent="-1714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Manual log upload</a:t>
                      </a:r>
                    </a:p>
                  </a:txBody>
                  <a:tcPr marL="38094" marR="38094" marT="38094" marB="380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1412">
                <a:tc>
                  <a:txBody>
                    <a:bodyPr/>
                    <a:lstStyle/>
                    <a:p>
                      <a:pPr marL="0" marR="0" algn="l" defTabSz="91436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control</a:t>
                      </a:r>
                    </a:p>
                  </a:txBody>
                  <a:tcPr marL="38094" marR="38094" marT="38094" marB="380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Policy setting and enforcement</a:t>
                      </a:r>
                    </a:p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DLP and data sharing controls all sanctioned apps (cross-SaaS)</a:t>
                      </a:r>
                    </a:p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Identify and control apps connected to supported cloud services with the ability to revoke access</a:t>
                      </a:r>
                    </a:p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Azure AD Premium for user and session access control, SAML proxy for non-Azure AD customers for any app</a:t>
                      </a:r>
                    </a:p>
                  </a:txBody>
                  <a:tcPr marL="38094" marR="38094" marT="38094" marB="380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existing Office DLP (available in E3 and above)</a:t>
                      </a:r>
                    </a:p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 Azure AD Premium for user and session access control</a:t>
                      </a:r>
                    </a:p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Identify and control apps connected to Office 365 with the ability to revoke access</a:t>
                      </a:r>
                    </a:p>
                  </a:txBody>
                  <a:tcPr marL="38094" marR="38094" marT="38094" marB="380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128">
                <a:tc>
                  <a:txBody>
                    <a:bodyPr/>
                    <a:lstStyle/>
                    <a:p>
                      <a:pPr marL="0" marR="0" algn="l" defTabSz="914367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Threat prevention</a:t>
                      </a:r>
                    </a:p>
                  </a:txBody>
                  <a:tcPr marL="38094" marR="38094" marT="38094" marB="380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Alerts dashboard includes all policy violations, threat detection, and anomaly detection across SaaS apps</a:t>
                      </a:r>
                    </a:p>
                    <a:p>
                      <a:pPr marL="171450" marR="0" indent="-171450" algn="l" defTabSz="914367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Manual or automatic alert remediation</a:t>
                      </a:r>
                    </a:p>
                  </a:txBody>
                  <a:tcPr marL="38094" marR="38094" marT="38094" marB="380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Anomaly detection and security alerts for Office 365</a:t>
                      </a:r>
                    </a:p>
                    <a:p>
                      <a:pPr marL="171450" marR="0" indent="-17145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800" b="0" kern="120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Manual and automatic alert remediation</a:t>
                      </a:r>
                    </a:p>
                    <a:p>
                      <a:pPr marL="0" marR="0" indent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800" b="0" kern="1200" spc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094" marR="38094" marT="38094" marB="380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804447" y="1315376"/>
            <a:ext cx="3536178" cy="28351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2" rIns="0" bIns="34972" numCol="1" rtlCol="0" anchor="ctr" anchorCtr="0" compatLnSpc="1">
            <a:prstTxWarp prst="textNoShape">
              <a:avLst/>
            </a:prstTxWarp>
          </a:bodyPr>
          <a:lstStyle/>
          <a:p>
            <a:pPr algn="ctr" defTabSz="6992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Cross-SaaS security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40625" y="1315376"/>
            <a:ext cx="3094601" cy="283511"/>
          </a:xfrm>
          <a:prstGeom prst="rect">
            <a:avLst/>
          </a:prstGeom>
          <a:solidFill>
            <a:srgbClr val="EB4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2" rIns="0" bIns="34972" numCol="1" rtlCol="0" anchor="ctr" anchorCtr="0" compatLnSpc="1">
            <a:prstTxWarp prst="textNoShape">
              <a:avLst/>
            </a:prstTxWarp>
          </a:bodyPr>
          <a:lstStyle/>
          <a:p>
            <a:pPr algn="ctr" defTabSz="6992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Office 365 security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700" dirty="0"/>
              <a:t>Cloud App Security </a:t>
            </a:r>
            <a:r>
              <a:rPr lang="en-US" sz="2700" dirty="0" err="1"/>
              <a:t>Flavours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20565938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AC8692-465C-4B19-A10D-FE2F8BBE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Microsoft Cloud App Security licensing options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27B9F7-FDB1-4A5A-B587-9D4EE96AEB89}"/>
              </a:ext>
            </a:extLst>
          </p:cNvPr>
          <p:cNvGrpSpPr/>
          <p:nvPr/>
        </p:nvGrpSpPr>
        <p:grpSpPr>
          <a:xfrm>
            <a:off x="377255" y="1170456"/>
            <a:ext cx="2671437" cy="788221"/>
            <a:chOff x="332093" y="1913408"/>
            <a:chExt cx="3561916" cy="10509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CEDCBB-0797-4FB5-B0FC-2FB4FFC4FF37}"/>
                </a:ext>
              </a:extLst>
            </p:cNvPr>
            <p:cNvSpPr/>
            <p:nvPr/>
          </p:nvSpPr>
          <p:spPr>
            <a:xfrm>
              <a:off x="332093" y="2041040"/>
              <a:ext cx="3561916" cy="923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Microsoft CAS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CASB for any cloud app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2B040C-A76D-493B-AC2E-0EE5000DBE50}"/>
                </a:ext>
              </a:extLst>
            </p:cNvPr>
            <p:cNvGrpSpPr/>
            <p:nvPr/>
          </p:nvGrpSpPr>
          <p:grpSpPr>
            <a:xfrm>
              <a:off x="426424" y="1913408"/>
              <a:ext cx="960308" cy="208231"/>
              <a:chOff x="4636181" y="5540714"/>
              <a:chExt cx="960308" cy="208231"/>
            </a:xfrm>
          </p:grpSpPr>
          <p:sp>
            <p:nvSpPr>
              <p:cNvPr id="9" name="Rounded Rectangle 15">
                <a:extLst>
                  <a:ext uri="{FF2B5EF4-FFF2-40B4-BE49-F238E27FC236}">
                    <a16:creationId xmlns:a16="http://schemas.microsoft.com/office/drawing/2014/main" id="{6E15E76F-3FB6-44F2-A282-409D90450865}"/>
                  </a:ext>
                </a:extLst>
              </p:cNvPr>
              <p:cNvSpPr/>
              <p:nvPr/>
            </p:nvSpPr>
            <p:spPr bwMode="auto">
              <a:xfrm>
                <a:off x="4636181" y="5540714"/>
                <a:ext cx="960308" cy="208231"/>
              </a:xfrm>
              <a:prstGeom prst="round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1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2E124D07-13CB-4E07-B0F1-A491165347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3248" y="5574543"/>
                <a:ext cx="726177" cy="1385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784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b="1" kern="1200" spc="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784"/>
                  </a:spcAft>
                  <a:buClrTx/>
                  <a:buSzPct val="90000"/>
                  <a:buFont typeface="Arial" panose="020B0604020202020204" pitchFamily="34" charset="0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448193" marR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672290" marR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896386" marR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>
                    <a:ln>
                      <a:noFill/>
                    </a:ln>
                    <a:solidFill>
                      <a:srgbClr val="282828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EMS E5</a:t>
                </a:r>
              </a:p>
            </p:txBody>
          </p:sp>
        </p:grp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357644-261B-47ED-A413-F661DCFCC26C}"/>
              </a:ext>
            </a:extLst>
          </p:cNvPr>
          <p:cNvCxnSpPr>
            <a:cxnSpLocks/>
          </p:cNvCxnSpPr>
          <p:nvPr/>
        </p:nvCxnSpPr>
        <p:spPr>
          <a:xfrm flipH="1">
            <a:off x="448003" y="2042963"/>
            <a:ext cx="7057341" cy="0"/>
          </a:xfrm>
          <a:prstGeom prst="straightConnector1">
            <a:avLst/>
          </a:prstGeom>
          <a:noFill/>
          <a:ln w="19050" cap="flat" cmpd="sng" algn="ctr">
            <a:solidFill>
              <a:srgbClr val="006DD1"/>
            </a:solidFill>
            <a:prstDash val="solid"/>
            <a:miter lim="800000"/>
            <a:headEnd type="arrow" w="med" len="med"/>
            <a:tailEnd type="none" w="med" len="med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7A5A6C-B0D5-419A-AEBE-3DC8B1C02562}"/>
              </a:ext>
            </a:extLst>
          </p:cNvPr>
          <p:cNvGrpSpPr/>
          <p:nvPr/>
        </p:nvGrpSpPr>
        <p:grpSpPr>
          <a:xfrm>
            <a:off x="3150208" y="2290365"/>
            <a:ext cx="2787943" cy="788221"/>
            <a:chOff x="332093" y="1913408"/>
            <a:chExt cx="3717258" cy="105096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8AECA22-0D5B-4867-98E1-E2F7CBC4B437}"/>
                </a:ext>
              </a:extLst>
            </p:cNvPr>
            <p:cNvSpPr/>
            <p:nvPr/>
          </p:nvSpPr>
          <p:spPr>
            <a:xfrm>
              <a:off x="332093" y="2041040"/>
              <a:ext cx="3717258" cy="923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Office 365 CAS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CASB for Office 365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2F7E1B1-58D0-43B4-A605-9C2C1DDFF356}"/>
                </a:ext>
              </a:extLst>
            </p:cNvPr>
            <p:cNvGrpSpPr/>
            <p:nvPr/>
          </p:nvGrpSpPr>
          <p:grpSpPr>
            <a:xfrm>
              <a:off x="426424" y="1913408"/>
              <a:ext cx="960308" cy="208231"/>
              <a:chOff x="4636181" y="5540714"/>
              <a:chExt cx="960308" cy="208231"/>
            </a:xfrm>
          </p:grpSpPr>
          <p:sp>
            <p:nvSpPr>
              <p:cNvPr id="15" name="Rounded Rectangle 28">
                <a:extLst>
                  <a:ext uri="{FF2B5EF4-FFF2-40B4-BE49-F238E27FC236}">
                    <a16:creationId xmlns:a16="http://schemas.microsoft.com/office/drawing/2014/main" id="{90AD29DD-21B5-4CB1-B811-2A3B9951066E}"/>
                  </a:ext>
                </a:extLst>
              </p:cNvPr>
              <p:cNvSpPr/>
              <p:nvPr/>
            </p:nvSpPr>
            <p:spPr bwMode="auto">
              <a:xfrm>
                <a:off x="4636181" y="5540714"/>
                <a:ext cx="960308" cy="208231"/>
              </a:xfrm>
              <a:prstGeom prst="round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1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EFC3C08F-F9DA-459C-8DC0-1A2424BD63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3248" y="5574543"/>
                <a:ext cx="726177" cy="1385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784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b="1" kern="1200" spc="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784"/>
                  </a:spcAft>
                  <a:buClrTx/>
                  <a:buSzPct val="90000"/>
                  <a:buFont typeface="Arial" panose="020B0604020202020204" pitchFamily="34" charset="0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448193" marR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672290" marR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896386" marR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>
                    <a:ln>
                      <a:noFill/>
                    </a:ln>
                    <a:solidFill>
                      <a:srgbClr val="282828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Office 365 E5</a:t>
                </a:r>
              </a:p>
            </p:txBody>
          </p:sp>
        </p:grp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A91040-5008-4F51-B423-B055A72DC9D7}"/>
              </a:ext>
            </a:extLst>
          </p:cNvPr>
          <p:cNvCxnSpPr>
            <a:cxnSpLocks/>
          </p:cNvCxnSpPr>
          <p:nvPr/>
        </p:nvCxnSpPr>
        <p:spPr>
          <a:xfrm flipH="1">
            <a:off x="3220957" y="3188663"/>
            <a:ext cx="4284387" cy="0"/>
          </a:xfrm>
          <a:prstGeom prst="straightConnector1">
            <a:avLst/>
          </a:prstGeom>
          <a:noFill/>
          <a:ln w="19050" cap="flat" cmpd="sng" algn="ctr">
            <a:solidFill>
              <a:srgbClr val="006DD1"/>
            </a:solidFill>
            <a:prstDash val="solid"/>
            <a:miter lim="800000"/>
            <a:headEnd type="arrow" w="med" len="med"/>
            <a:tailEnd type="none" w="med" len="med"/>
          </a:ln>
          <a:effectLst/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D60A0B-D596-4855-BE3A-A3399050DFB0}"/>
              </a:ext>
            </a:extLst>
          </p:cNvPr>
          <p:cNvGrpSpPr/>
          <p:nvPr/>
        </p:nvGrpSpPr>
        <p:grpSpPr>
          <a:xfrm>
            <a:off x="4931448" y="3465649"/>
            <a:ext cx="2700932" cy="788221"/>
            <a:chOff x="332093" y="1913408"/>
            <a:chExt cx="3601243" cy="10509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612235-7290-4486-BEB7-1A9510B920CD}"/>
                </a:ext>
              </a:extLst>
            </p:cNvPr>
            <p:cNvSpPr/>
            <p:nvPr/>
          </p:nvSpPr>
          <p:spPr>
            <a:xfrm>
              <a:off x="332093" y="2041040"/>
              <a:ext cx="3601243" cy="923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CAS Discovery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Segoe UI Light" panose="020B0502040204020203" pitchFamily="34" charset="0"/>
                </a:rPr>
                <a:t>Discovery of Shadow IT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7AF3F84-EADF-41D6-BC1A-1A6C9853882D}"/>
                </a:ext>
              </a:extLst>
            </p:cNvPr>
            <p:cNvGrpSpPr/>
            <p:nvPr/>
          </p:nvGrpSpPr>
          <p:grpSpPr>
            <a:xfrm>
              <a:off x="426423" y="1913408"/>
              <a:ext cx="1166427" cy="208231"/>
              <a:chOff x="4636180" y="5540714"/>
              <a:chExt cx="1166427" cy="208231"/>
            </a:xfrm>
          </p:grpSpPr>
          <p:sp>
            <p:nvSpPr>
              <p:cNvPr id="21" name="Rounded Rectangle 35">
                <a:extLst>
                  <a:ext uri="{FF2B5EF4-FFF2-40B4-BE49-F238E27FC236}">
                    <a16:creationId xmlns:a16="http://schemas.microsoft.com/office/drawing/2014/main" id="{94D11279-CAEC-42BA-AD28-89940470E3AB}"/>
                  </a:ext>
                </a:extLst>
              </p:cNvPr>
              <p:cNvSpPr/>
              <p:nvPr/>
            </p:nvSpPr>
            <p:spPr bwMode="auto">
              <a:xfrm>
                <a:off x="4636180" y="5540714"/>
                <a:ext cx="1166427" cy="208231"/>
              </a:xfrm>
              <a:prstGeom prst="round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Text Placeholder 4">
                <a:extLst>
                  <a:ext uri="{FF2B5EF4-FFF2-40B4-BE49-F238E27FC236}">
                    <a16:creationId xmlns:a16="http://schemas.microsoft.com/office/drawing/2014/main" id="{C108D700-C62E-4C32-9A75-2B82A3B667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3247" y="5574543"/>
                <a:ext cx="937574" cy="13850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784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b="1" kern="1200" spc="0" baseline="0">
                    <a:solidFill>
                      <a:schemeClr val="accent1"/>
                    </a:soli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784"/>
                  </a:spcAft>
                  <a:buClrTx/>
                  <a:buSzPct val="90000"/>
                  <a:buFont typeface="Arial" panose="020B0604020202020204" pitchFamily="34" charset="0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2pPr>
                <a:lvl3pPr marL="448193" marR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3pPr>
                <a:lvl4pPr marL="672290" marR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4pPr>
                <a:lvl5pPr marL="896386" marR="0" indent="0" algn="l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568" kern="1200" spc="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>
                    <a:ln>
                      <a:noFill/>
                    </a:ln>
                    <a:solidFill>
                      <a:srgbClr val="282828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AAD P1 (EMS E3)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107878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5DAE52-2317-47F8-802F-E19AB572CE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The Security Challenges</a:t>
            </a:r>
          </a:p>
        </p:txBody>
      </p:sp>
    </p:spTree>
    <p:extLst>
      <p:ext uri="{BB962C8B-B14F-4D97-AF65-F5344CB8AC3E}">
        <p14:creationId xmlns:p14="http://schemas.microsoft.com/office/powerpoint/2010/main" val="87213501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669261-DED3-44E5-B239-9F9EB6F0B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Todays</a:t>
            </a:r>
            <a:r>
              <a:rPr lang="da-DK" dirty="0"/>
              <a:t> Security Challenge 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FD94817-BDA2-4560-9DC2-30F2C8DEF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384326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What data are users sharing with external</a:t>
            </a:r>
          </a:p>
          <a:p>
            <a:r>
              <a:rPr lang="en-US" sz="2600" dirty="0"/>
              <a:t>Use of personal Apps or non-approved Cloud services</a:t>
            </a:r>
          </a:p>
          <a:p>
            <a:r>
              <a:rPr lang="en-US" sz="2600" dirty="0"/>
              <a:t>Data in multiple sources (clouds and on-premise)</a:t>
            </a:r>
          </a:p>
          <a:p>
            <a:r>
              <a:rPr lang="en-US" sz="2800" dirty="0"/>
              <a:t>What is a certain App actually doing?</a:t>
            </a:r>
          </a:p>
          <a:p>
            <a:r>
              <a:rPr lang="en-US" sz="2800" dirty="0"/>
              <a:t>Compliance Issues (GDPR / DLP)</a:t>
            </a:r>
          </a:p>
          <a:p>
            <a:r>
              <a:rPr lang="en-US" sz="2800" dirty="0"/>
              <a:t>Security Issues (Malware / Data leak)</a:t>
            </a:r>
          </a:p>
          <a:p>
            <a:r>
              <a:rPr lang="en-US" sz="2800" dirty="0"/>
              <a:t>Missing overview</a:t>
            </a:r>
          </a:p>
          <a:p>
            <a:endParaRPr lang="da-DK" sz="2800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FEA30F4-E2E1-47A5-AA4A-3B9A11EFB403}"/>
              </a:ext>
            </a:extLst>
          </p:cNvPr>
          <p:cNvGrpSpPr/>
          <p:nvPr/>
        </p:nvGrpSpPr>
        <p:grpSpPr>
          <a:xfrm>
            <a:off x="6588224" y="2845740"/>
            <a:ext cx="2279376" cy="2075709"/>
            <a:chOff x="389885" y="1807636"/>
            <a:chExt cx="3011455" cy="4168792"/>
          </a:xfrm>
        </p:grpSpPr>
        <p:cxnSp>
          <p:nvCxnSpPr>
            <p:cNvPr id="5" name="Straight Connector 5">
              <a:extLst>
                <a:ext uri="{FF2B5EF4-FFF2-40B4-BE49-F238E27FC236}">
                  <a16:creationId xmlns:a16="http://schemas.microsoft.com/office/drawing/2014/main" id="{153199F8-4222-4601-BCF8-1734B178C54E}"/>
                </a:ext>
              </a:extLst>
            </p:cNvPr>
            <p:cNvCxnSpPr>
              <a:cxnSpLocks/>
            </p:cNvCxnSpPr>
            <p:nvPr/>
          </p:nvCxnSpPr>
          <p:spPr>
            <a:xfrm>
              <a:off x="2375321" y="2752112"/>
              <a:ext cx="0" cy="249182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6">
              <a:extLst>
                <a:ext uri="{FF2B5EF4-FFF2-40B4-BE49-F238E27FC236}">
                  <a16:creationId xmlns:a16="http://schemas.microsoft.com/office/drawing/2014/main" id="{37CA4BC9-DE53-4001-B2DE-EB9B321E5934}"/>
                </a:ext>
              </a:extLst>
            </p:cNvPr>
            <p:cNvCxnSpPr>
              <a:cxnSpLocks/>
            </p:cNvCxnSpPr>
            <p:nvPr/>
          </p:nvCxnSpPr>
          <p:spPr>
            <a:xfrm>
              <a:off x="1392753" y="2752112"/>
              <a:ext cx="0" cy="249182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7">
              <a:extLst>
                <a:ext uri="{FF2B5EF4-FFF2-40B4-BE49-F238E27FC236}">
                  <a16:creationId xmlns:a16="http://schemas.microsoft.com/office/drawing/2014/main" id="{9D0F7657-0238-401F-B323-63111A7FD935}"/>
                </a:ext>
              </a:extLst>
            </p:cNvPr>
            <p:cNvCxnSpPr>
              <a:cxnSpLocks/>
            </p:cNvCxnSpPr>
            <p:nvPr/>
          </p:nvCxnSpPr>
          <p:spPr>
            <a:xfrm>
              <a:off x="2697115" y="4466514"/>
              <a:ext cx="0" cy="87760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1DB66F11-B615-4C39-A8C9-049A42591E69}"/>
                </a:ext>
              </a:extLst>
            </p:cNvPr>
            <p:cNvCxnSpPr>
              <a:cxnSpLocks/>
            </p:cNvCxnSpPr>
            <p:nvPr/>
          </p:nvCxnSpPr>
          <p:spPr>
            <a:xfrm>
              <a:off x="1026288" y="2752112"/>
              <a:ext cx="0" cy="249182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38638D45-5576-4E1E-B67F-94111FC363DF}"/>
                </a:ext>
              </a:extLst>
            </p:cNvPr>
            <p:cNvCxnSpPr>
              <a:cxnSpLocks/>
            </p:cNvCxnSpPr>
            <p:nvPr/>
          </p:nvCxnSpPr>
          <p:spPr>
            <a:xfrm>
              <a:off x="1263602" y="4466514"/>
              <a:ext cx="0" cy="877604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1">
              <a:extLst>
                <a:ext uri="{FF2B5EF4-FFF2-40B4-BE49-F238E27FC236}">
                  <a16:creationId xmlns:a16="http://schemas.microsoft.com/office/drawing/2014/main" id="{9AF65165-28AF-4181-9AA7-9E63B002554C}"/>
                </a:ext>
              </a:extLst>
            </p:cNvPr>
            <p:cNvCxnSpPr>
              <a:cxnSpLocks/>
            </p:cNvCxnSpPr>
            <p:nvPr/>
          </p:nvCxnSpPr>
          <p:spPr>
            <a:xfrm>
              <a:off x="1949483" y="3708392"/>
              <a:ext cx="0" cy="1962973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2">
              <a:extLst>
                <a:ext uri="{FF2B5EF4-FFF2-40B4-BE49-F238E27FC236}">
                  <a16:creationId xmlns:a16="http://schemas.microsoft.com/office/drawing/2014/main" id="{E6C9F5EA-46F3-4ACD-A153-8EF303721113}"/>
                </a:ext>
              </a:extLst>
            </p:cNvPr>
            <p:cNvCxnSpPr>
              <a:cxnSpLocks/>
            </p:cNvCxnSpPr>
            <p:nvPr/>
          </p:nvCxnSpPr>
          <p:spPr>
            <a:xfrm>
              <a:off x="2219985" y="2740864"/>
              <a:ext cx="0" cy="2870973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3">
              <a:extLst>
                <a:ext uri="{FF2B5EF4-FFF2-40B4-BE49-F238E27FC236}">
                  <a16:creationId xmlns:a16="http://schemas.microsoft.com/office/drawing/2014/main" id="{39ACF8D8-C5CE-4A59-8FD1-55A8290E79B9}"/>
                </a:ext>
              </a:extLst>
            </p:cNvPr>
            <p:cNvCxnSpPr>
              <a:cxnSpLocks/>
            </p:cNvCxnSpPr>
            <p:nvPr/>
          </p:nvCxnSpPr>
          <p:spPr>
            <a:xfrm>
              <a:off x="1556963" y="2743245"/>
              <a:ext cx="0" cy="2870973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4">
              <a:extLst>
                <a:ext uri="{FF2B5EF4-FFF2-40B4-BE49-F238E27FC236}">
                  <a16:creationId xmlns:a16="http://schemas.microsoft.com/office/drawing/2014/main" id="{3828CCD7-644C-4DB3-9832-09E9F4CF89D7}"/>
                </a:ext>
              </a:extLst>
            </p:cNvPr>
            <p:cNvCxnSpPr>
              <a:cxnSpLocks/>
            </p:cNvCxnSpPr>
            <p:nvPr/>
          </p:nvCxnSpPr>
          <p:spPr>
            <a:xfrm>
              <a:off x="633126" y="4641058"/>
              <a:ext cx="0" cy="983542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5">
              <a:extLst>
                <a:ext uri="{FF2B5EF4-FFF2-40B4-BE49-F238E27FC236}">
                  <a16:creationId xmlns:a16="http://schemas.microsoft.com/office/drawing/2014/main" id="{00B6A256-2456-4903-9E78-6CB93DA94E99}"/>
                </a:ext>
              </a:extLst>
            </p:cNvPr>
            <p:cNvCxnSpPr>
              <a:cxnSpLocks/>
            </p:cNvCxnSpPr>
            <p:nvPr/>
          </p:nvCxnSpPr>
          <p:spPr>
            <a:xfrm>
              <a:off x="953723" y="2736102"/>
              <a:ext cx="0" cy="2782560"/>
            </a:xfrm>
            <a:prstGeom prst="line">
              <a:avLst/>
            </a:prstGeom>
            <a:ln>
              <a:solidFill>
                <a:schemeClr val="accent2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43050556-53C9-4161-A1A1-A520C85D5691}"/>
                </a:ext>
              </a:extLst>
            </p:cNvPr>
            <p:cNvGrpSpPr/>
            <p:nvPr/>
          </p:nvGrpSpPr>
          <p:grpSpPr>
            <a:xfrm>
              <a:off x="389885" y="1807636"/>
              <a:ext cx="3011455" cy="4168792"/>
              <a:chOff x="219673" y="1634404"/>
              <a:chExt cx="3011455" cy="4168792"/>
            </a:xfrm>
          </p:grpSpPr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23DA89E4-D1C2-4B30-8D06-8670CF1A41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307937" y="4989129"/>
                <a:ext cx="923191" cy="525535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1324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" name="bk object 44">
                <a:extLst>
                  <a:ext uri="{FF2B5EF4-FFF2-40B4-BE49-F238E27FC236}">
                    <a16:creationId xmlns:a16="http://schemas.microsoft.com/office/drawing/2014/main" id="{2FF88D62-32ED-4708-BC0B-396DF27ED3AE}"/>
                  </a:ext>
                </a:extLst>
              </p:cNvPr>
              <p:cNvSpPr/>
              <p:nvPr/>
            </p:nvSpPr>
            <p:spPr>
              <a:xfrm>
                <a:off x="324135" y="3887531"/>
                <a:ext cx="1247402" cy="792943"/>
              </a:xfrm>
              <a:custGeom>
                <a:avLst/>
                <a:gdLst/>
                <a:ahLst/>
                <a:cxnLst/>
                <a:rect l="l" t="t" r="r" b="b"/>
                <a:pathLst>
                  <a:path w="1825625" h="1160779">
                    <a:moveTo>
                      <a:pt x="355168" y="462165"/>
                    </a:moveTo>
                    <a:lnTo>
                      <a:pt x="306921" y="465343"/>
                    </a:lnTo>
                    <a:lnTo>
                      <a:pt x="260663" y="474600"/>
                    </a:lnTo>
                    <a:lnTo>
                      <a:pt x="216814" y="489523"/>
                    </a:lnTo>
                    <a:lnTo>
                      <a:pt x="175796" y="509701"/>
                    </a:lnTo>
                    <a:lnTo>
                      <a:pt x="138028" y="534721"/>
                    </a:lnTo>
                    <a:lnTo>
                      <a:pt x="103932" y="564168"/>
                    </a:lnTo>
                    <a:lnTo>
                      <a:pt x="73927" y="597632"/>
                    </a:lnTo>
                    <a:lnTo>
                      <a:pt x="48434" y="634699"/>
                    </a:lnTo>
                    <a:lnTo>
                      <a:pt x="27875" y="674956"/>
                    </a:lnTo>
                    <a:lnTo>
                      <a:pt x="12669" y="717991"/>
                    </a:lnTo>
                    <a:lnTo>
                      <a:pt x="3237" y="763390"/>
                    </a:lnTo>
                    <a:lnTo>
                      <a:pt x="0" y="810742"/>
                    </a:lnTo>
                    <a:lnTo>
                      <a:pt x="3237" y="858114"/>
                    </a:lnTo>
                    <a:lnTo>
                      <a:pt x="12669" y="903581"/>
                    </a:lnTo>
                    <a:lnTo>
                      <a:pt x="27875" y="946722"/>
                    </a:lnTo>
                    <a:lnTo>
                      <a:pt x="48434" y="987113"/>
                    </a:lnTo>
                    <a:lnTo>
                      <a:pt x="73927" y="1024333"/>
                    </a:lnTo>
                    <a:lnTo>
                      <a:pt x="103932" y="1057960"/>
                    </a:lnTo>
                    <a:lnTo>
                      <a:pt x="138028" y="1087572"/>
                    </a:lnTo>
                    <a:lnTo>
                      <a:pt x="175796" y="1112746"/>
                    </a:lnTo>
                    <a:lnTo>
                      <a:pt x="216814" y="1133061"/>
                    </a:lnTo>
                    <a:lnTo>
                      <a:pt x="260663" y="1148094"/>
                    </a:lnTo>
                    <a:lnTo>
                      <a:pt x="306921" y="1157423"/>
                    </a:lnTo>
                    <a:lnTo>
                      <a:pt x="355168" y="1160627"/>
                    </a:lnTo>
                    <a:lnTo>
                      <a:pt x="1392440" y="1160627"/>
                    </a:lnTo>
                    <a:lnTo>
                      <a:pt x="1392440" y="1159294"/>
                    </a:lnTo>
                    <a:lnTo>
                      <a:pt x="1439436" y="1156802"/>
                    </a:lnTo>
                    <a:lnTo>
                      <a:pt x="1485014" y="1149498"/>
                    </a:lnTo>
                    <a:lnTo>
                      <a:pt x="1528904" y="1137641"/>
                    </a:lnTo>
                    <a:lnTo>
                      <a:pt x="1570835" y="1121488"/>
                    </a:lnTo>
                    <a:lnTo>
                      <a:pt x="1610538" y="1101298"/>
                    </a:lnTo>
                    <a:lnTo>
                      <a:pt x="1647742" y="1077329"/>
                    </a:lnTo>
                    <a:lnTo>
                      <a:pt x="1682177" y="1049839"/>
                    </a:lnTo>
                    <a:lnTo>
                      <a:pt x="1713573" y="1019086"/>
                    </a:lnTo>
                    <a:lnTo>
                      <a:pt x="1741660" y="985328"/>
                    </a:lnTo>
                    <a:lnTo>
                      <a:pt x="1766166" y="948824"/>
                    </a:lnTo>
                    <a:lnTo>
                      <a:pt x="1786823" y="909831"/>
                    </a:lnTo>
                    <a:lnTo>
                      <a:pt x="1803360" y="868607"/>
                    </a:lnTo>
                    <a:lnTo>
                      <a:pt x="1815507" y="825411"/>
                    </a:lnTo>
                    <a:lnTo>
                      <a:pt x="1822993" y="780502"/>
                    </a:lnTo>
                    <a:lnTo>
                      <a:pt x="1825548" y="734136"/>
                    </a:lnTo>
                    <a:lnTo>
                      <a:pt x="1822618" y="684589"/>
                    </a:lnTo>
                    <a:lnTo>
                      <a:pt x="1814047" y="636724"/>
                    </a:lnTo>
                    <a:lnTo>
                      <a:pt x="1800168" y="590860"/>
                    </a:lnTo>
                    <a:lnTo>
                      <a:pt x="1781310" y="547319"/>
                    </a:lnTo>
                    <a:lnTo>
                      <a:pt x="1757804" y="506422"/>
                    </a:lnTo>
                    <a:lnTo>
                      <a:pt x="1729983" y="468490"/>
                    </a:lnTo>
                    <a:lnTo>
                      <a:pt x="1726590" y="464794"/>
                    </a:lnTo>
                    <a:lnTo>
                      <a:pt x="399478" y="464794"/>
                    </a:lnTo>
                    <a:lnTo>
                      <a:pt x="387091" y="463274"/>
                    </a:lnTo>
                    <a:lnTo>
                      <a:pt x="375823" y="462494"/>
                    </a:lnTo>
                    <a:lnTo>
                      <a:pt x="365304" y="462206"/>
                    </a:lnTo>
                    <a:lnTo>
                      <a:pt x="355168" y="462165"/>
                    </a:lnTo>
                    <a:close/>
                  </a:path>
                  <a:path w="1825625" h="1160779">
                    <a:moveTo>
                      <a:pt x="711682" y="153174"/>
                    </a:moveTo>
                    <a:lnTo>
                      <a:pt x="665294" y="156532"/>
                    </a:lnTo>
                    <a:lnTo>
                      <a:pt x="621104" y="166282"/>
                    </a:lnTo>
                    <a:lnTo>
                      <a:pt x="579580" y="181944"/>
                    </a:lnTo>
                    <a:lnTo>
                      <a:pt x="541189" y="203035"/>
                    </a:lnTo>
                    <a:lnTo>
                      <a:pt x="506399" y="229072"/>
                    </a:lnTo>
                    <a:lnTo>
                      <a:pt x="475678" y="259574"/>
                    </a:lnTo>
                    <a:lnTo>
                      <a:pt x="449493" y="294057"/>
                    </a:lnTo>
                    <a:lnTo>
                      <a:pt x="428313" y="332040"/>
                    </a:lnTo>
                    <a:lnTo>
                      <a:pt x="412606" y="373041"/>
                    </a:lnTo>
                    <a:lnTo>
                      <a:pt x="402838" y="416577"/>
                    </a:lnTo>
                    <a:lnTo>
                      <a:pt x="399478" y="462165"/>
                    </a:lnTo>
                    <a:lnTo>
                      <a:pt x="399478" y="464794"/>
                    </a:lnTo>
                    <a:lnTo>
                      <a:pt x="1726590" y="464794"/>
                    </a:lnTo>
                    <a:lnTo>
                      <a:pt x="1698176" y="433842"/>
                    </a:lnTo>
                    <a:lnTo>
                      <a:pt x="1662714" y="402801"/>
                    </a:lnTo>
                    <a:lnTo>
                      <a:pt x="1623929" y="375687"/>
                    </a:lnTo>
                    <a:lnTo>
                      <a:pt x="1582152" y="352820"/>
                    </a:lnTo>
                    <a:lnTo>
                      <a:pt x="1537713" y="334522"/>
                    </a:lnTo>
                    <a:lnTo>
                      <a:pt x="1490943" y="321113"/>
                    </a:lnTo>
                    <a:lnTo>
                      <a:pt x="1442173" y="312915"/>
                    </a:lnTo>
                    <a:lnTo>
                      <a:pt x="1436950" y="266350"/>
                    </a:lnTo>
                    <a:lnTo>
                      <a:pt x="1425280" y="222016"/>
                    </a:lnTo>
                    <a:lnTo>
                      <a:pt x="1407653" y="180375"/>
                    </a:lnTo>
                    <a:lnTo>
                      <a:pt x="1403204" y="172961"/>
                    </a:lnTo>
                    <a:lnTo>
                      <a:pt x="816571" y="172961"/>
                    </a:lnTo>
                    <a:lnTo>
                      <a:pt x="790560" y="164292"/>
                    </a:lnTo>
                    <a:lnTo>
                      <a:pt x="764641" y="158110"/>
                    </a:lnTo>
                    <a:lnTo>
                      <a:pt x="738465" y="154407"/>
                    </a:lnTo>
                    <a:lnTo>
                      <a:pt x="711682" y="153174"/>
                    </a:lnTo>
                    <a:close/>
                  </a:path>
                  <a:path w="1825625" h="1160779">
                    <a:moveTo>
                      <a:pt x="1111173" y="0"/>
                    </a:moveTo>
                    <a:lnTo>
                      <a:pt x="1057171" y="4176"/>
                    </a:lnTo>
                    <a:lnTo>
                      <a:pt x="1006202" y="16274"/>
                    </a:lnTo>
                    <a:lnTo>
                      <a:pt x="958830" y="35648"/>
                    </a:lnTo>
                    <a:lnTo>
                      <a:pt x="915618" y="61650"/>
                    </a:lnTo>
                    <a:lnTo>
                      <a:pt x="877129" y="93634"/>
                    </a:lnTo>
                    <a:lnTo>
                      <a:pt x="843926" y="130953"/>
                    </a:lnTo>
                    <a:lnTo>
                      <a:pt x="816571" y="172961"/>
                    </a:lnTo>
                    <a:lnTo>
                      <a:pt x="1403204" y="172961"/>
                    </a:lnTo>
                    <a:lnTo>
                      <a:pt x="1356497" y="107036"/>
                    </a:lnTo>
                    <a:lnTo>
                      <a:pt x="1323950" y="76266"/>
                    </a:lnTo>
                    <a:lnTo>
                      <a:pt x="1287411" y="50049"/>
                    </a:lnTo>
                    <a:lnTo>
                      <a:pt x="1247373" y="28849"/>
                    </a:lnTo>
                    <a:lnTo>
                      <a:pt x="1204327" y="13131"/>
                    </a:lnTo>
                    <a:lnTo>
                      <a:pt x="1158763" y="3360"/>
                    </a:lnTo>
                    <a:lnTo>
                      <a:pt x="111117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defTabSz="685775"/>
                <a:endParaRPr sz="923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" name="bk object 46">
                <a:extLst>
                  <a:ext uri="{FF2B5EF4-FFF2-40B4-BE49-F238E27FC236}">
                    <a16:creationId xmlns:a16="http://schemas.microsoft.com/office/drawing/2014/main" id="{4BAE6AEE-5AFF-452F-9B24-B7DE6DF24B04}"/>
                  </a:ext>
                </a:extLst>
              </p:cNvPr>
              <p:cNvSpPr/>
              <p:nvPr/>
            </p:nvSpPr>
            <p:spPr>
              <a:xfrm>
                <a:off x="1452224" y="2304019"/>
                <a:ext cx="0" cy="702717"/>
              </a:xfrm>
              <a:custGeom>
                <a:avLst/>
                <a:gdLst/>
                <a:ahLst/>
                <a:cxnLst/>
                <a:rect l="l" t="t" r="r" b="b"/>
                <a:pathLst>
                  <a:path h="1028700">
                    <a:moveTo>
                      <a:pt x="0" y="0"/>
                    </a:moveTo>
                    <a:lnTo>
                      <a:pt x="0" y="1028698"/>
                    </a:lnTo>
                  </a:path>
                </a:pathLst>
              </a:custGeom>
              <a:ln w="9525">
                <a:solidFill>
                  <a:srgbClr val="FFFFF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defTabSz="685775"/>
                <a:endParaRPr sz="923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" name="object 11">
                <a:extLst>
                  <a:ext uri="{FF2B5EF4-FFF2-40B4-BE49-F238E27FC236}">
                    <a16:creationId xmlns:a16="http://schemas.microsoft.com/office/drawing/2014/main" id="{422BB8E4-1FD9-40E3-8FA7-43868B1A3FEC}"/>
                  </a:ext>
                </a:extLst>
              </p:cNvPr>
              <p:cNvSpPr/>
              <p:nvPr/>
            </p:nvSpPr>
            <p:spPr>
              <a:xfrm>
                <a:off x="1795879" y="3043352"/>
                <a:ext cx="0" cy="2377093"/>
              </a:xfrm>
              <a:custGeom>
                <a:avLst/>
                <a:gdLst/>
                <a:ahLst/>
                <a:cxnLst/>
                <a:rect l="l" t="t" r="r" b="b"/>
                <a:pathLst>
                  <a:path h="3479800">
                    <a:moveTo>
                      <a:pt x="0" y="0"/>
                    </a:moveTo>
                    <a:lnTo>
                      <a:pt x="0" y="3479801"/>
                    </a:lnTo>
                  </a:path>
                </a:pathLst>
              </a:custGeom>
              <a:ln w="317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pPr defTabSz="468470"/>
                <a:endParaRPr sz="923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0" name="bk object 19">
                <a:extLst>
                  <a:ext uri="{FF2B5EF4-FFF2-40B4-BE49-F238E27FC236}">
                    <a16:creationId xmlns:a16="http://schemas.microsoft.com/office/drawing/2014/main" id="{F5235E24-7E93-4A92-BF31-BC2B94D667F4}"/>
                  </a:ext>
                </a:extLst>
              </p:cNvPr>
              <p:cNvSpPr/>
              <p:nvPr/>
            </p:nvSpPr>
            <p:spPr>
              <a:xfrm>
                <a:off x="990607" y="2057351"/>
                <a:ext cx="757119" cy="481491"/>
              </a:xfrm>
              <a:custGeom>
                <a:avLst/>
                <a:gdLst/>
                <a:ahLst/>
                <a:cxnLst/>
                <a:rect l="l" t="t" r="r" b="b"/>
                <a:pathLst>
                  <a:path w="1108075" h="704850">
                    <a:moveTo>
                      <a:pt x="262788" y="703440"/>
                    </a:moveTo>
                    <a:lnTo>
                      <a:pt x="215732" y="699288"/>
                    </a:lnTo>
                    <a:lnTo>
                      <a:pt x="171368" y="687317"/>
                    </a:lnTo>
                    <a:lnTo>
                      <a:pt x="130458" y="668251"/>
                    </a:lnTo>
                    <a:lnTo>
                      <a:pt x="93758" y="642815"/>
                    </a:lnTo>
                    <a:lnTo>
                      <a:pt x="62029" y="611735"/>
                    </a:lnTo>
                    <a:lnTo>
                      <a:pt x="36030" y="575734"/>
                    </a:lnTo>
                    <a:lnTo>
                      <a:pt x="16519" y="535539"/>
                    </a:lnTo>
                    <a:lnTo>
                      <a:pt x="4256" y="491874"/>
                    </a:lnTo>
                    <a:lnTo>
                      <a:pt x="0" y="445465"/>
                    </a:lnTo>
                    <a:lnTo>
                      <a:pt x="4639" y="397112"/>
                    </a:lnTo>
                    <a:lnTo>
                      <a:pt x="17984" y="351776"/>
                    </a:lnTo>
                    <a:lnTo>
                      <a:pt x="39172" y="310292"/>
                    </a:lnTo>
                    <a:lnTo>
                      <a:pt x="67343" y="273494"/>
                    </a:lnTo>
                    <a:lnTo>
                      <a:pt x="101634" y="242219"/>
                    </a:lnTo>
                    <a:lnTo>
                      <a:pt x="141183" y="217300"/>
                    </a:lnTo>
                    <a:lnTo>
                      <a:pt x="185130" y="199575"/>
                    </a:lnTo>
                    <a:lnTo>
                      <a:pt x="232613" y="189877"/>
                    </a:lnTo>
                    <a:lnTo>
                      <a:pt x="239366" y="146065"/>
                    </a:lnTo>
                    <a:lnTo>
                      <a:pt x="255362" y="105992"/>
                    </a:lnTo>
                    <a:lnTo>
                      <a:pt x="279441" y="70752"/>
                    </a:lnTo>
                    <a:lnTo>
                      <a:pt x="310447" y="41438"/>
                    </a:lnTo>
                    <a:lnTo>
                      <a:pt x="347222" y="19146"/>
                    </a:lnTo>
                    <a:lnTo>
                      <a:pt x="388609" y="4968"/>
                    </a:lnTo>
                    <a:lnTo>
                      <a:pt x="433451" y="0"/>
                    </a:lnTo>
                    <a:lnTo>
                      <a:pt x="489597" y="7612"/>
                    </a:lnTo>
                    <a:lnTo>
                      <a:pt x="539329" y="29044"/>
                    </a:lnTo>
                    <a:lnTo>
                      <a:pt x="580810" y="62193"/>
                    </a:lnTo>
                    <a:lnTo>
                      <a:pt x="612203" y="104952"/>
                    </a:lnTo>
                    <a:lnTo>
                      <a:pt x="627989" y="99691"/>
                    </a:lnTo>
                    <a:lnTo>
                      <a:pt x="643713" y="95942"/>
                    </a:lnTo>
                    <a:lnTo>
                      <a:pt x="659593" y="93697"/>
                    </a:lnTo>
                    <a:lnTo>
                      <a:pt x="675843" y="92951"/>
                    </a:lnTo>
                    <a:lnTo>
                      <a:pt x="726440" y="99662"/>
                    </a:lnTo>
                    <a:lnTo>
                      <a:pt x="771759" y="118592"/>
                    </a:lnTo>
                    <a:lnTo>
                      <a:pt x="810050" y="147937"/>
                    </a:lnTo>
                    <a:lnTo>
                      <a:pt x="839565" y="185894"/>
                    </a:lnTo>
                    <a:lnTo>
                      <a:pt x="858557" y="230659"/>
                    </a:lnTo>
                    <a:lnTo>
                      <a:pt x="865276" y="280428"/>
                    </a:lnTo>
                    <a:lnTo>
                      <a:pt x="865276" y="282028"/>
                    </a:lnTo>
                    <a:lnTo>
                      <a:pt x="872797" y="281103"/>
                    </a:lnTo>
                    <a:lnTo>
                      <a:pt x="879640" y="280628"/>
                    </a:lnTo>
                    <a:lnTo>
                      <a:pt x="886025" y="280453"/>
                    </a:lnTo>
                    <a:lnTo>
                      <a:pt x="892175" y="280428"/>
                    </a:lnTo>
                    <a:lnTo>
                      <a:pt x="941633" y="286007"/>
                    </a:lnTo>
                    <a:lnTo>
                      <a:pt x="987009" y="301903"/>
                    </a:lnTo>
                    <a:lnTo>
                      <a:pt x="1027018" y="326854"/>
                    </a:lnTo>
                    <a:lnTo>
                      <a:pt x="1060374" y="359596"/>
                    </a:lnTo>
                    <a:lnTo>
                      <a:pt x="1085791" y="398867"/>
                    </a:lnTo>
                    <a:lnTo>
                      <a:pt x="1101985" y="443405"/>
                    </a:lnTo>
                    <a:lnTo>
                      <a:pt x="1107668" y="491947"/>
                    </a:lnTo>
                    <a:lnTo>
                      <a:pt x="1101985" y="540532"/>
                    </a:lnTo>
                    <a:lnTo>
                      <a:pt x="1085791" y="585180"/>
                    </a:lnTo>
                    <a:lnTo>
                      <a:pt x="1060374" y="624603"/>
                    </a:lnTo>
                    <a:lnTo>
                      <a:pt x="1027018" y="657510"/>
                    </a:lnTo>
                    <a:lnTo>
                      <a:pt x="987009" y="682611"/>
                    </a:lnTo>
                    <a:lnTo>
                      <a:pt x="941633" y="698618"/>
                    </a:lnTo>
                    <a:lnTo>
                      <a:pt x="892175" y="704240"/>
                    </a:lnTo>
                    <a:lnTo>
                      <a:pt x="262788" y="704240"/>
                    </a:lnTo>
                    <a:lnTo>
                      <a:pt x="262788" y="703440"/>
                    </a:lnTo>
                    <a:close/>
                  </a:path>
                </a:pathLst>
              </a:custGeom>
              <a:ln w="38100">
                <a:noFill/>
              </a:ln>
            </p:spPr>
            <p:txBody>
              <a:bodyPr wrap="square" lIns="0" tIns="0" rIns="0" bIns="0" rtlCol="0"/>
              <a:lstStyle/>
              <a:p>
                <a:pPr defTabSz="685775"/>
                <a:endParaRPr sz="923">
                  <a:solidFill>
                    <a:srgbClr val="1A1A1A"/>
                  </a:solidFill>
                  <a:latin typeface="Segoe UI"/>
                </a:endParaRPr>
              </a:p>
            </p:txBody>
          </p:sp>
          <p:cxnSp>
            <p:nvCxnSpPr>
              <p:cNvPr id="21" name="Straight Connector 22">
                <a:extLst>
                  <a:ext uri="{FF2B5EF4-FFF2-40B4-BE49-F238E27FC236}">
                    <a16:creationId xmlns:a16="http://schemas.microsoft.com/office/drawing/2014/main" id="{E04354E1-4B36-4564-8101-1A4FFAF2C0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8535" y="2462935"/>
                <a:ext cx="632264" cy="4684"/>
              </a:xfrm>
              <a:prstGeom prst="line">
                <a:avLst/>
              </a:prstGeom>
              <a:ln w="31750" cap="rnd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3">
                <a:extLst>
                  <a:ext uri="{FF2B5EF4-FFF2-40B4-BE49-F238E27FC236}">
                    <a16:creationId xmlns:a16="http://schemas.microsoft.com/office/drawing/2014/main" id="{652BCB10-8E35-489D-9070-0709DF66DDE5}"/>
                  </a:ext>
                </a:extLst>
              </p:cNvPr>
              <p:cNvGrpSpPr/>
              <p:nvPr/>
            </p:nvGrpSpPr>
            <p:grpSpPr>
              <a:xfrm>
                <a:off x="219673" y="1634404"/>
                <a:ext cx="2611321" cy="1085888"/>
                <a:chOff x="219673" y="1634404"/>
                <a:chExt cx="2611321" cy="1085888"/>
              </a:xfrm>
            </p:grpSpPr>
            <p:sp>
              <p:nvSpPr>
                <p:cNvPr id="77" name="Freeform 11">
                  <a:extLst>
                    <a:ext uri="{FF2B5EF4-FFF2-40B4-BE49-F238E27FC236}">
                      <a16:creationId xmlns:a16="http://schemas.microsoft.com/office/drawing/2014/main" id="{EE267C7A-775D-4068-865C-68C57348D6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19673" y="1877645"/>
                  <a:ext cx="1231837" cy="701235"/>
                </a:xfrm>
                <a:custGeom>
                  <a:avLst/>
                  <a:gdLst>
                    <a:gd name="T0" fmla="*/ 187 w 224"/>
                    <a:gd name="T1" fmla="*/ 53 h 126"/>
                    <a:gd name="T2" fmla="*/ 183 w 224"/>
                    <a:gd name="T3" fmla="*/ 53 h 126"/>
                    <a:gd name="T4" fmla="*/ 187 w 224"/>
                    <a:gd name="T5" fmla="*/ 37 h 126"/>
                    <a:gd name="T6" fmla="*/ 150 w 224"/>
                    <a:gd name="T7" fmla="*/ 0 h 126"/>
                    <a:gd name="T8" fmla="*/ 114 w 224"/>
                    <a:gd name="T9" fmla="*/ 32 h 126"/>
                    <a:gd name="T10" fmla="*/ 86 w 224"/>
                    <a:gd name="T11" fmla="*/ 20 h 126"/>
                    <a:gd name="T12" fmla="*/ 49 w 224"/>
                    <a:gd name="T13" fmla="*/ 55 h 126"/>
                    <a:gd name="T14" fmla="*/ 37 w 224"/>
                    <a:gd name="T15" fmla="*/ 53 h 126"/>
                    <a:gd name="T16" fmla="*/ 0 w 224"/>
                    <a:gd name="T17" fmla="*/ 90 h 126"/>
                    <a:gd name="T18" fmla="*/ 37 w 224"/>
                    <a:gd name="T19" fmla="*/ 126 h 126"/>
                    <a:gd name="T20" fmla="*/ 187 w 224"/>
                    <a:gd name="T21" fmla="*/ 126 h 126"/>
                    <a:gd name="T22" fmla="*/ 224 w 224"/>
                    <a:gd name="T23" fmla="*/ 90 h 126"/>
                    <a:gd name="T24" fmla="*/ 187 w 224"/>
                    <a:gd name="T25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4" h="126">
                      <a:moveTo>
                        <a:pt x="187" y="53"/>
                      </a:moveTo>
                      <a:cubicBezTo>
                        <a:pt x="186" y="53"/>
                        <a:pt x="184" y="53"/>
                        <a:pt x="183" y="53"/>
                      </a:cubicBezTo>
                      <a:cubicBezTo>
                        <a:pt x="185" y="48"/>
                        <a:pt x="187" y="42"/>
                        <a:pt x="187" y="37"/>
                      </a:cubicBezTo>
                      <a:cubicBezTo>
                        <a:pt x="187" y="16"/>
                        <a:pt x="170" y="0"/>
                        <a:pt x="150" y="0"/>
                      </a:cubicBezTo>
                      <a:cubicBezTo>
                        <a:pt x="131" y="0"/>
                        <a:pt x="116" y="14"/>
                        <a:pt x="114" y="32"/>
                      </a:cubicBezTo>
                      <a:cubicBezTo>
                        <a:pt x="107" y="25"/>
                        <a:pt x="97" y="20"/>
                        <a:pt x="86" y="20"/>
                      </a:cubicBezTo>
                      <a:cubicBezTo>
                        <a:pt x="67" y="20"/>
                        <a:pt x="50" y="36"/>
                        <a:pt x="49" y="55"/>
                      </a:cubicBezTo>
                      <a:cubicBezTo>
                        <a:pt x="45" y="54"/>
                        <a:pt x="41" y="53"/>
                        <a:pt x="37" y="53"/>
                      </a:cubicBezTo>
                      <a:cubicBezTo>
                        <a:pt x="16" y="53"/>
                        <a:pt x="0" y="69"/>
                        <a:pt x="0" y="90"/>
                      </a:cubicBezTo>
                      <a:cubicBezTo>
                        <a:pt x="0" y="110"/>
                        <a:pt x="16" y="126"/>
                        <a:pt x="37" y="126"/>
                      </a:cubicBezTo>
                      <a:cubicBezTo>
                        <a:pt x="187" y="126"/>
                        <a:pt x="187" y="126"/>
                        <a:pt x="187" y="126"/>
                      </a:cubicBezTo>
                      <a:cubicBezTo>
                        <a:pt x="207" y="126"/>
                        <a:pt x="224" y="110"/>
                        <a:pt x="224" y="90"/>
                      </a:cubicBezTo>
                      <a:cubicBezTo>
                        <a:pt x="224" y="69"/>
                        <a:pt x="207" y="53"/>
                        <a:pt x="187" y="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78" name="Freeform 11">
                  <a:extLst>
                    <a:ext uri="{FF2B5EF4-FFF2-40B4-BE49-F238E27FC236}">
                      <a16:creationId xmlns:a16="http://schemas.microsoft.com/office/drawing/2014/main" id="{58459921-7138-4710-AC07-A09ADDEE93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89307" y="2013450"/>
                  <a:ext cx="1241687" cy="706842"/>
                </a:xfrm>
                <a:custGeom>
                  <a:avLst/>
                  <a:gdLst>
                    <a:gd name="T0" fmla="*/ 187 w 224"/>
                    <a:gd name="T1" fmla="*/ 53 h 126"/>
                    <a:gd name="T2" fmla="*/ 183 w 224"/>
                    <a:gd name="T3" fmla="*/ 53 h 126"/>
                    <a:gd name="T4" fmla="*/ 187 w 224"/>
                    <a:gd name="T5" fmla="*/ 37 h 126"/>
                    <a:gd name="T6" fmla="*/ 150 w 224"/>
                    <a:gd name="T7" fmla="*/ 0 h 126"/>
                    <a:gd name="T8" fmla="*/ 114 w 224"/>
                    <a:gd name="T9" fmla="*/ 32 h 126"/>
                    <a:gd name="T10" fmla="*/ 86 w 224"/>
                    <a:gd name="T11" fmla="*/ 20 h 126"/>
                    <a:gd name="T12" fmla="*/ 49 w 224"/>
                    <a:gd name="T13" fmla="*/ 55 h 126"/>
                    <a:gd name="T14" fmla="*/ 37 w 224"/>
                    <a:gd name="T15" fmla="*/ 53 h 126"/>
                    <a:gd name="T16" fmla="*/ 0 w 224"/>
                    <a:gd name="T17" fmla="*/ 90 h 126"/>
                    <a:gd name="T18" fmla="*/ 37 w 224"/>
                    <a:gd name="T19" fmla="*/ 126 h 126"/>
                    <a:gd name="T20" fmla="*/ 187 w 224"/>
                    <a:gd name="T21" fmla="*/ 126 h 126"/>
                    <a:gd name="T22" fmla="*/ 224 w 224"/>
                    <a:gd name="T23" fmla="*/ 90 h 126"/>
                    <a:gd name="T24" fmla="*/ 187 w 224"/>
                    <a:gd name="T25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4" h="126">
                      <a:moveTo>
                        <a:pt x="187" y="53"/>
                      </a:moveTo>
                      <a:cubicBezTo>
                        <a:pt x="186" y="53"/>
                        <a:pt x="184" y="53"/>
                        <a:pt x="183" y="53"/>
                      </a:cubicBezTo>
                      <a:cubicBezTo>
                        <a:pt x="185" y="48"/>
                        <a:pt x="187" y="42"/>
                        <a:pt x="187" y="37"/>
                      </a:cubicBezTo>
                      <a:cubicBezTo>
                        <a:pt x="187" y="16"/>
                        <a:pt x="170" y="0"/>
                        <a:pt x="150" y="0"/>
                      </a:cubicBezTo>
                      <a:cubicBezTo>
                        <a:pt x="131" y="0"/>
                        <a:pt x="116" y="14"/>
                        <a:pt x="114" y="32"/>
                      </a:cubicBezTo>
                      <a:cubicBezTo>
                        <a:pt x="107" y="25"/>
                        <a:pt x="97" y="20"/>
                        <a:pt x="86" y="20"/>
                      </a:cubicBezTo>
                      <a:cubicBezTo>
                        <a:pt x="67" y="20"/>
                        <a:pt x="50" y="36"/>
                        <a:pt x="49" y="55"/>
                      </a:cubicBezTo>
                      <a:cubicBezTo>
                        <a:pt x="45" y="54"/>
                        <a:pt x="41" y="53"/>
                        <a:pt x="37" y="53"/>
                      </a:cubicBezTo>
                      <a:cubicBezTo>
                        <a:pt x="16" y="53"/>
                        <a:pt x="0" y="69"/>
                        <a:pt x="0" y="90"/>
                      </a:cubicBezTo>
                      <a:cubicBezTo>
                        <a:pt x="0" y="110"/>
                        <a:pt x="16" y="126"/>
                        <a:pt x="37" y="126"/>
                      </a:cubicBezTo>
                      <a:cubicBezTo>
                        <a:pt x="187" y="126"/>
                        <a:pt x="187" y="126"/>
                        <a:pt x="187" y="126"/>
                      </a:cubicBezTo>
                      <a:cubicBezTo>
                        <a:pt x="207" y="126"/>
                        <a:pt x="224" y="110"/>
                        <a:pt x="224" y="90"/>
                      </a:cubicBezTo>
                      <a:cubicBezTo>
                        <a:pt x="224" y="69"/>
                        <a:pt x="207" y="53"/>
                        <a:pt x="187" y="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79" name="Freeform 11">
                  <a:extLst>
                    <a:ext uri="{FF2B5EF4-FFF2-40B4-BE49-F238E27FC236}">
                      <a16:creationId xmlns:a16="http://schemas.microsoft.com/office/drawing/2014/main" id="{4660EB97-A8F1-49E7-9651-0AA9B5BCDA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748322" y="1634404"/>
                  <a:ext cx="1241687" cy="706842"/>
                </a:xfrm>
                <a:custGeom>
                  <a:avLst/>
                  <a:gdLst>
                    <a:gd name="T0" fmla="*/ 187 w 224"/>
                    <a:gd name="T1" fmla="*/ 53 h 126"/>
                    <a:gd name="T2" fmla="*/ 183 w 224"/>
                    <a:gd name="T3" fmla="*/ 53 h 126"/>
                    <a:gd name="T4" fmla="*/ 187 w 224"/>
                    <a:gd name="T5" fmla="*/ 37 h 126"/>
                    <a:gd name="T6" fmla="*/ 150 w 224"/>
                    <a:gd name="T7" fmla="*/ 0 h 126"/>
                    <a:gd name="T8" fmla="*/ 114 w 224"/>
                    <a:gd name="T9" fmla="*/ 32 h 126"/>
                    <a:gd name="T10" fmla="*/ 86 w 224"/>
                    <a:gd name="T11" fmla="*/ 20 h 126"/>
                    <a:gd name="T12" fmla="*/ 49 w 224"/>
                    <a:gd name="T13" fmla="*/ 55 h 126"/>
                    <a:gd name="T14" fmla="*/ 37 w 224"/>
                    <a:gd name="T15" fmla="*/ 53 h 126"/>
                    <a:gd name="T16" fmla="*/ 0 w 224"/>
                    <a:gd name="T17" fmla="*/ 90 h 126"/>
                    <a:gd name="T18" fmla="*/ 37 w 224"/>
                    <a:gd name="T19" fmla="*/ 126 h 126"/>
                    <a:gd name="T20" fmla="*/ 187 w 224"/>
                    <a:gd name="T21" fmla="*/ 126 h 126"/>
                    <a:gd name="T22" fmla="*/ 224 w 224"/>
                    <a:gd name="T23" fmla="*/ 90 h 126"/>
                    <a:gd name="T24" fmla="*/ 187 w 224"/>
                    <a:gd name="T25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4" h="126">
                      <a:moveTo>
                        <a:pt x="187" y="53"/>
                      </a:moveTo>
                      <a:cubicBezTo>
                        <a:pt x="186" y="53"/>
                        <a:pt x="184" y="53"/>
                        <a:pt x="183" y="53"/>
                      </a:cubicBezTo>
                      <a:cubicBezTo>
                        <a:pt x="185" y="48"/>
                        <a:pt x="187" y="42"/>
                        <a:pt x="187" y="37"/>
                      </a:cubicBezTo>
                      <a:cubicBezTo>
                        <a:pt x="187" y="16"/>
                        <a:pt x="170" y="0"/>
                        <a:pt x="150" y="0"/>
                      </a:cubicBezTo>
                      <a:cubicBezTo>
                        <a:pt x="131" y="0"/>
                        <a:pt x="116" y="14"/>
                        <a:pt x="114" y="32"/>
                      </a:cubicBezTo>
                      <a:cubicBezTo>
                        <a:pt x="107" y="25"/>
                        <a:pt x="97" y="20"/>
                        <a:pt x="86" y="20"/>
                      </a:cubicBezTo>
                      <a:cubicBezTo>
                        <a:pt x="67" y="20"/>
                        <a:pt x="50" y="36"/>
                        <a:pt x="49" y="55"/>
                      </a:cubicBezTo>
                      <a:cubicBezTo>
                        <a:pt x="45" y="54"/>
                        <a:pt x="41" y="53"/>
                        <a:pt x="37" y="53"/>
                      </a:cubicBezTo>
                      <a:cubicBezTo>
                        <a:pt x="16" y="53"/>
                        <a:pt x="0" y="69"/>
                        <a:pt x="0" y="90"/>
                      </a:cubicBezTo>
                      <a:cubicBezTo>
                        <a:pt x="0" y="110"/>
                        <a:pt x="16" y="126"/>
                        <a:pt x="37" y="126"/>
                      </a:cubicBezTo>
                      <a:cubicBezTo>
                        <a:pt x="187" y="126"/>
                        <a:pt x="187" y="126"/>
                        <a:pt x="187" y="126"/>
                      </a:cubicBezTo>
                      <a:cubicBezTo>
                        <a:pt x="207" y="126"/>
                        <a:pt x="224" y="110"/>
                        <a:pt x="224" y="90"/>
                      </a:cubicBezTo>
                      <a:cubicBezTo>
                        <a:pt x="224" y="69"/>
                        <a:pt x="207" y="53"/>
                        <a:pt x="187" y="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grpSp>
              <p:nvGrpSpPr>
                <p:cNvPr id="80" name="Group 81">
                  <a:extLst>
                    <a:ext uri="{FF2B5EF4-FFF2-40B4-BE49-F238E27FC236}">
                      <a16:creationId xmlns:a16="http://schemas.microsoft.com/office/drawing/2014/main" id="{58E21902-8E70-4E14-9245-72AD35E2E7AA}"/>
                    </a:ext>
                  </a:extLst>
                </p:cNvPr>
                <p:cNvGrpSpPr/>
                <p:nvPr/>
              </p:nvGrpSpPr>
              <p:grpSpPr>
                <a:xfrm>
                  <a:off x="1071694" y="1986936"/>
                  <a:ext cx="970255" cy="552327"/>
                  <a:chOff x="1071694" y="1986936"/>
                  <a:chExt cx="970255" cy="552327"/>
                </a:xfrm>
              </p:grpSpPr>
              <p:sp>
                <p:nvSpPr>
                  <p:cNvPr id="81" name="Freeform 11">
                    <a:extLst>
                      <a:ext uri="{FF2B5EF4-FFF2-40B4-BE49-F238E27FC236}">
                        <a16:creationId xmlns:a16="http://schemas.microsoft.com/office/drawing/2014/main" id="{CDF71DD5-CF41-4CF8-945E-EA4D9622F0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071694" y="1986936"/>
                    <a:ext cx="970255" cy="552327"/>
                  </a:xfrm>
                  <a:custGeom>
                    <a:avLst/>
                    <a:gdLst>
                      <a:gd name="T0" fmla="*/ 187 w 224"/>
                      <a:gd name="T1" fmla="*/ 53 h 126"/>
                      <a:gd name="T2" fmla="*/ 183 w 224"/>
                      <a:gd name="T3" fmla="*/ 53 h 126"/>
                      <a:gd name="T4" fmla="*/ 187 w 224"/>
                      <a:gd name="T5" fmla="*/ 37 h 126"/>
                      <a:gd name="T6" fmla="*/ 150 w 224"/>
                      <a:gd name="T7" fmla="*/ 0 h 126"/>
                      <a:gd name="T8" fmla="*/ 114 w 224"/>
                      <a:gd name="T9" fmla="*/ 32 h 126"/>
                      <a:gd name="T10" fmla="*/ 86 w 224"/>
                      <a:gd name="T11" fmla="*/ 20 h 126"/>
                      <a:gd name="T12" fmla="*/ 49 w 224"/>
                      <a:gd name="T13" fmla="*/ 55 h 126"/>
                      <a:gd name="T14" fmla="*/ 37 w 224"/>
                      <a:gd name="T15" fmla="*/ 53 h 126"/>
                      <a:gd name="T16" fmla="*/ 0 w 224"/>
                      <a:gd name="T17" fmla="*/ 90 h 126"/>
                      <a:gd name="T18" fmla="*/ 37 w 224"/>
                      <a:gd name="T19" fmla="*/ 126 h 126"/>
                      <a:gd name="T20" fmla="*/ 187 w 224"/>
                      <a:gd name="T21" fmla="*/ 126 h 126"/>
                      <a:gd name="T22" fmla="*/ 224 w 224"/>
                      <a:gd name="T23" fmla="*/ 90 h 126"/>
                      <a:gd name="T24" fmla="*/ 187 w 224"/>
                      <a:gd name="T25" fmla="*/ 53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24" h="126">
                        <a:moveTo>
                          <a:pt x="187" y="53"/>
                        </a:moveTo>
                        <a:cubicBezTo>
                          <a:pt x="186" y="53"/>
                          <a:pt x="184" y="53"/>
                          <a:pt x="183" y="53"/>
                        </a:cubicBezTo>
                        <a:cubicBezTo>
                          <a:pt x="185" y="48"/>
                          <a:pt x="187" y="42"/>
                          <a:pt x="187" y="37"/>
                        </a:cubicBezTo>
                        <a:cubicBezTo>
                          <a:pt x="187" y="16"/>
                          <a:pt x="170" y="0"/>
                          <a:pt x="150" y="0"/>
                        </a:cubicBezTo>
                        <a:cubicBezTo>
                          <a:pt x="131" y="0"/>
                          <a:pt x="116" y="14"/>
                          <a:pt x="114" y="32"/>
                        </a:cubicBezTo>
                        <a:cubicBezTo>
                          <a:pt x="107" y="25"/>
                          <a:pt x="97" y="20"/>
                          <a:pt x="86" y="20"/>
                        </a:cubicBezTo>
                        <a:cubicBezTo>
                          <a:pt x="67" y="20"/>
                          <a:pt x="50" y="36"/>
                          <a:pt x="49" y="55"/>
                        </a:cubicBezTo>
                        <a:cubicBezTo>
                          <a:pt x="45" y="54"/>
                          <a:pt x="41" y="53"/>
                          <a:pt x="37" y="53"/>
                        </a:cubicBezTo>
                        <a:cubicBezTo>
                          <a:pt x="16" y="53"/>
                          <a:pt x="0" y="69"/>
                          <a:pt x="0" y="90"/>
                        </a:cubicBezTo>
                        <a:cubicBezTo>
                          <a:pt x="0" y="110"/>
                          <a:pt x="16" y="126"/>
                          <a:pt x="37" y="126"/>
                        </a:cubicBezTo>
                        <a:cubicBezTo>
                          <a:pt x="187" y="126"/>
                          <a:pt x="187" y="126"/>
                          <a:pt x="187" y="126"/>
                        </a:cubicBezTo>
                        <a:cubicBezTo>
                          <a:pt x="207" y="126"/>
                          <a:pt x="224" y="110"/>
                          <a:pt x="224" y="90"/>
                        </a:cubicBezTo>
                        <a:cubicBezTo>
                          <a:pt x="224" y="69"/>
                          <a:pt x="207" y="53"/>
                          <a:pt x="187" y="5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350">
                    <a:solidFill>
                      <a:schemeClr val="accent2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75"/>
                    <a:endParaRPr lang="en-US" sz="1324">
                      <a:solidFill>
                        <a:srgbClr val="1A1A1A"/>
                      </a:solidFill>
                      <a:latin typeface="Segoe UI"/>
                    </a:endParaRPr>
                  </a:p>
                </p:txBody>
              </p:sp>
              <p:grpSp>
                <p:nvGrpSpPr>
                  <p:cNvPr id="82" name="Group 132">
                    <a:extLst>
                      <a:ext uri="{FF2B5EF4-FFF2-40B4-BE49-F238E27FC236}">
                        <a16:creationId xmlns:a16="http://schemas.microsoft.com/office/drawing/2014/main" id="{0314BD4A-44B8-480E-9033-438E1EE3744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91416" y="2179639"/>
                    <a:ext cx="254233" cy="292973"/>
                    <a:chOff x="3812" y="2082"/>
                    <a:chExt cx="210" cy="242"/>
                  </a:xfrm>
                </p:grpSpPr>
                <p:sp>
                  <p:nvSpPr>
                    <p:cNvPr id="83" name="Freeform 133">
                      <a:extLst>
                        <a:ext uri="{FF2B5EF4-FFF2-40B4-BE49-F238E27FC236}">
                          <a16:creationId xmlns:a16="http://schemas.microsoft.com/office/drawing/2014/main" id="{6FB369E9-0B44-4F0A-9778-DC998E84EF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12" y="2082"/>
                      <a:ext cx="210" cy="242"/>
                    </a:xfrm>
                    <a:custGeom>
                      <a:avLst/>
                      <a:gdLst>
                        <a:gd name="T0" fmla="*/ 54 w 288"/>
                        <a:gd name="T1" fmla="*/ 334 h 334"/>
                        <a:gd name="T2" fmla="*/ 237 w 288"/>
                        <a:gd name="T3" fmla="*/ 334 h 334"/>
                        <a:gd name="T4" fmla="*/ 288 w 288"/>
                        <a:gd name="T5" fmla="*/ 283 h 334"/>
                        <a:gd name="T6" fmla="*/ 102 w 288"/>
                        <a:gd name="T7" fmla="*/ 283 h 334"/>
                        <a:gd name="T8" fmla="*/ 51 w 288"/>
                        <a:gd name="T9" fmla="*/ 334 h 334"/>
                        <a:gd name="T10" fmla="*/ 0 w 288"/>
                        <a:gd name="T11" fmla="*/ 283 h 334"/>
                        <a:gd name="T12" fmla="*/ 0 w 288"/>
                        <a:gd name="T13" fmla="*/ 0 h 334"/>
                        <a:gd name="T14" fmla="*/ 256 w 288"/>
                        <a:gd name="T15" fmla="*/ 0 h 334"/>
                        <a:gd name="T16" fmla="*/ 256 w 288"/>
                        <a:gd name="T17" fmla="*/ 281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54" y="334"/>
                          </a:moveTo>
                          <a:cubicBezTo>
                            <a:pt x="237" y="334"/>
                            <a:pt x="237" y="334"/>
                            <a:pt x="237" y="334"/>
                          </a:cubicBezTo>
                          <a:cubicBezTo>
                            <a:pt x="265" y="334"/>
                            <a:pt x="288" y="311"/>
                            <a:pt x="288" y="283"/>
                          </a:cubicBezTo>
                          <a:cubicBezTo>
                            <a:pt x="102" y="283"/>
                            <a:pt x="102" y="283"/>
                            <a:pt x="102" y="283"/>
                          </a:cubicBezTo>
                          <a:cubicBezTo>
                            <a:pt x="102" y="311"/>
                            <a:pt x="79" y="334"/>
                            <a:pt x="51" y="334"/>
                          </a:cubicBezTo>
                          <a:cubicBezTo>
                            <a:pt x="23" y="334"/>
                            <a:pt x="0" y="311"/>
                            <a:pt x="0" y="283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56" y="0"/>
                            <a:pt x="256" y="0"/>
                            <a:pt x="256" y="0"/>
                          </a:cubicBezTo>
                          <a:cubicBezTo>
                            <a:pt x="256" y="281"/>
                            <a:pt x="256" y="281"/>
                            <a:pt x="256" y="281"/>
                          </a:cubicBezTo>
                        </a:path>
                      </a:pathLst>
                    </a:cu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84" name="Line 134">
                      <a:extLst>
                        <a:ext uri="{FF2B5EF4-FFF2-40B4-BE49-F238E27FC236}">
                          <a16:creationId xmlns:a16="http://schemas.microsoft.com/office/drawing/2014/main" id="{EB9E1F4C-DD07-4A1D-9855-D6E8191D363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78" y="2137"/>
                      <a:ext cx="94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85" name="Line 135">
                      <a:extLst>
                        <a:ext uri="{FF2B5EF4-FFF2-40B4-BE49-F238E27FC236}">
                          <a16:creationId xmlns:a16="http://schemas.microsoft.com/office/drawing/2014/main" id="{AA60455E-7505-4C13-94B7-49D25CF0CF4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40" y="2137"/>
                      <a:ext cx="19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86" name="Line 136">
                      <a:extLst>
                        <a:ext uri="{FF2B5EF4-FFF2-40B4-BE49-F238E27FC236}">
                          <a16:creationId xmlns:a16="http://schemas.microsoft.com/office/drawing/2014/main" id="{90732D8F-A5D0-4239-9E70-E71E55CF235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78" y="2192"/>
                      <a:ext cx="94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87" name="Line 137">
                      <a:extLst>
                        <a:ext uri="{FF2B5EF4-FFF2-40B4-BE49-F238E27FC236}">
                          <a16:creationId xmlns:a16="http://schemas.microsoft.com/office/drawing/2014/main" id="{A46E0471-CDF0-46C8-B0CD-092FAE95E6D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40" y="2192"/>
                      <a:ext cx="19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88" name="Line 138">
                      <a:extLst>
                        <a:ext uri="{FF2B5EF4-FFF2-40B4-BE49-F238E27FC236}">
                          <a16:creationId xmlns:a16="http://schemas.microsoft.com/office/drawing/2014/main" id="{65735D0A-2E69-4D8A-B908-E056BE41BD76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78" y="2248"/>
                      <a:ext cx="94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89" name="Line 139">
                      <a:extLst>
                        <a:ext uri="{FF2B5EF4-FFF2-40B4-BE49-F238E27FC236}">
                          <a16:creationId xmlns:a16="http://schemas.microsoft.com/office/drawing/2014/main" id="{7AB84ACB-90E3-4B05-839F-B1F92B2D016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40" y="2248"/>
                      <a:ext cx="19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</p:grpSp>
            </p:grp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63795FB3-609F-49CF-A058-D3A28454EC0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6194" y="3996932"/>
                <a:ext cx="1241687" cy="706842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1324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4" name="Laptop_E770">
                <a:extLst>
                  <a:ext uri="{FF2B5EF4-FFF2-40B4-BE49-F238E27FC236}">
                    <a16:creationId xmlns:a16="http://schemas.microsoft.com/office/drawing/2014/main" id="{1F93D1FA-F409-4A32-97BD-50F3FA1759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47128" y="5343945"/>
                <a:ext cx="457200" cy="305079"/>
              </a:xfrm>
              <a:custGeom>
                <a:avLst/>
                <a:gdLst>
                  <a:gd name="T0" fmla="*/ 3250 w 3750"/>
                  <a:gd name="T1" fmla="*/ 1750 h 2500"/>
                  <a:gd name="T2" fmla="*/ 500 w 3750"/>
                  <a:gd name="T3" fmla="*/ 1750 h 2500"/>
                  <a:gd name="T4" fmla="*/ 500 w 3750"/>
                  <a:gd name="T5" fmla="*/ 0 h 2500"/>
                  <a:gd name="T6" fmla="*/ 3250 w 3750"/>
                  <a:gd name="T7" fmla="*/ 0 h 2500"/>
                  <a:gd name="T8" fmla="*/ 3250 w 3750"/>
                  <a:gd name="T9" fmla="*/ 1750 h 2500"/>
                  <a:gd name="T10" fmla="*/ 0 w 3750"/>
                  <a:gd name="T11" fmla="*/ 2375 h 2500"/>
                  <a:gd name="T12" fmla="*/ 125 w 3750"/>
                  <a:gd name="T13" fmla="*/ 2500 h 2500"/>
                  <a:gd name="T14" fmla="*/ 3625 w 3750"/>
                  <a:gd name="T15" fmla="*/ 2500 h 2500"/>
                  <a:gd name="T16" fmla="*/ 3750 w 3750"/>
                  <a:gd name="T17" fmla="*/ 2375 h 2500"/>
                  <a:gd name="T18" fmla="*/ 3688 w 3750"/>
                  <a:gd name="T19" fmla="*/ 2187 h 2500"/>
                  <a:gd name="T20" fmla="*/ 3250 w 3750"/>
                  <a:gd name="T21" fmla="*/ 1750 h 2500"/>
                  <a:gd name="T22" fmla="*/ 500 w 3750"/>
                  <a:gd name="T23" fmla="*/ 1750 h 2500"/>
                  <a:gd name="T24" fmla="*/ 63 w 3750"/>
                  <a:gd name="T25" fmla="*/ 2187 h 2500"/>
                  <a:gd name="T26" fmla="*/ 0 w 3750"/>
                  <a:gd name="T27" fmla="*/ 2375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0" h="2500">
                    <a:moveTo>
                      <a:pt x="3250" y="1750"/>
                    </a:move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500" y="0"/>
                      <a:pt x="500" y="0"/>
                      <a:pt x="500" y="0"/>
                    </a:cubicBezTo>
                    <a:cubicBezTo>
                      <a:pt x="3250" y="0"/>
                      <a:pt x="3250" y="0"/>
                      <a:pt x="3250" y="0"/>
                    </a:cubicBezTo>
                    <a:lnTo>
                      <a:pt x="3250" y="1750"/>
                    </a:lnTo>
                    <a:close/>
                    <a:moveTo>
                      <a:pt x="0" y="2375"/>
                    </a:moveTo>
                    <a:cubicBezTo>
                      <a:pt x="0" y="2444"/>
                      <a:pt x="56" y="2500"/>
                      <a:pt x="125" y="2500"/>
                    </a:cubicBezTo>
                    <a:cubicBezTo>
                      <a:pt x="3625" y="2500"/>
                      <a:pt x="3625" y="2500"/>
                      <a:pt x="3625" y="2500"/>
                    </a:cubicBezTo>
                    <a:cubicBezTo>
                      <a:pt x="3694" y="2500"/>
                      <a:pt x="3750" y="2444"/>
                      <a:pt x="3750" y="2375"/>
                    </a:cubicBezTo>
                    <a:cubicBezTo>
                      <a:pt x="3750" y="2302"/>
                      <a:pt x="3726" y="2235"/>
                      <a:pt x="3688" y="2187"/>
                    </a:cubicBezTo>
                    <a:cubicBezTo>
                      <a:pt x="3250" y="1750"/>
                      <a:pt x="3250" y="1750"/>
                      <a:pt x="3250" y="1750"/>
                    </a:cubicBezTo>
                    <a:cubicBezTo>
                      <a:pt x="500" y="1750"/>
                      <a:pt x="500" y="1750"/>
                      <a:pt x="500" y="1750"/>
                    </a:cubicBezTo>
                    <a:cubicBezTo>
                      <a:pt x="63" y="2187"/>
                      <a:pt x="63" y="2187"/>
                      <a:pt x="63" y="2187"/>
                    </a:cubicBezTo>
                    <a:cubicBezTo>
                      <a:pt x="24" y="2235"/>
                      <a:pt x="0" y="2302"/>
                      <a:pt x="0" y="2375"/>
                    </a:cubicBezTo>
                    <a:close/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67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5" name="UniversalApp_E8CC">
                <a:extLst>
                  <a:ext uri="{FF2B5EF4-FFF2-40B4-BE49-F238E27FC236}">
                    <a16:creationId xmlns:a16="http://schemas.microsoft.com/office/drawing/2014/main" id="{E7692C20-D836-49DD-AD05-C6546C79F9F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54117" y="5437436"/>
                <a:ext cx="498435" cy="365760"/>
              </a:xfrm>
              <a:custGeom>
                <a:avLst/>
                <a:gdLst>
                  <a:gd name="T0" fmla="*/ 1250 w 3750"/>
                  <a:gd name="T1" fmla="*/ 2750 h 2750"/>
                  <a:gd name="T2" fmla="*/ 0 w 3750"/>
                  <a:gd name="T3" fmla="*/ 2750 h 2750"/>
                  <a:gd name="T4" fmla="*/ 0 w 3750"/>
                  <a:gd name="T5" fmla="*/ 750 h 2750"/>
                  <a:gd name="T6" fmla="*/ 1250 w 3750"/>
                  <a:gd name="T7" fmla="*/ 750 h 2750"/>
                  <a:gd name="T8" fmla="*/ 1250 w 3750"/>
                  <a:gd name="T9" fmla="*/ 2750 h 2750"/>
                  <a:gd name="T10" fmla="*/ 375 w 3750"/>
                  <a:gd name="T11" fmla="*/ 2250 h 2750"/>
                  <a:gd name="T12" fmla="*/ 875 w 3750"/>
                  <a:gd name="T13" fmla="*/ 2250 h 2750"/>
                  <a:gd name="T14" fmla="*/ 1875 w 3750"/>
                  <a:gd name="T15" fmla="*/ 1750 h 2750"/>
                  <a:gd name="T16" fmla="*/ 2375 w 3750"/>
                  <a:gd name="T17" fmla="*/ 1750 h 2750"/>
                  <a:gd name="T18" fmla="*/ 1250 w 3750"/>
                  <a:gd name="T19" fmla="*/ 2250 h 2750"/>
                  <a:gd name="T20" fmla="*/ 3625 w 3750"/>
                  <a:gd name="T21" fmla="*/ 2250 h 2750"/>
                  <a:gd name="T22" fmla="*/ 3750 w 3750"/>
                  <a:gd name="T23" fmla="*/ 2125 h 2750"/>
                  <a:gd name="T24" fmla="*/ 3750 w 3750"/>
                  <a:gd name="T25" fmla="*/ 125 h 2750"/>
                  <a:gd name="T26" fmla="*/ 3625 w 3750"/>
                  <a:gd name="T27" fmla="*/ 0 h 2750"/>
                  <a:gd name="T28" fmla="*/ 625 w 3750"/>
                  <a:gd name="T29" fmla="*/ 0 h 2750"/>
                  <a:gd name="T30" fmla="*/ 500 w 3750"/>
                  <a:gd name="T31" fmla="*/ 125 h 2750"/>
                  <a:gd name="T32" fmla="*/ 500 w 3750"/>
                  <a:gd name="T33" fmla="*/ 750 h 2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50" h="2750">
                    <a:moveTo>
                      <a:pt x="1250" y="2750"/>
                    </a:moveTo>
                    <a:cubicBezTo>
                      <a:pt x="0" y="2750"/>
                      <a:pt x="0" y="2750"/>
                      <a:pt x="0" y="2750"/>
                    </a:cubicBezTo>
                    <a:cubicBezTo>
                      <a:pt x="0" y="750"/>
                      <a:pt x="0" y="750"/>
                      <a:pt x="0" y="750"/>
                    </a:cubicBezTo>
                    <a:cubicBezTo>
                      <a:pt x="1250" y="750"/>
                      <a:pt x="1250" y="750"/>
                      <a:pt x="1250" y="750"/>
                    </a:cubicBezTo>
                    <a:lnTo>
                      <a:pt x="1250" y="2750"/>
                    </a:lnTo>
                    <a:close/>
                    <a:moveTo>
                      <a:pt x="375" y="2250"/>
                    </a:moveTo>
                    <a:cubicBezTo>
                      <a:pt x="875" y="2250"/>
                      <a:pt x="875" y="2250"/>
                      <a:pt x="875" y="2250"/>
                    </a:cubicBezTo>
                    <a:moveTo>
                      <a:pt x="1875" y="1750"/>
                    </a:moveTo>
                    <a:cubicBezTo>
                      <a:pt x="2375" y="1750"/>
                      <a:pt x="2375" y="1750"/>
                      <a:pt x="2375" y="1750"/>
                    </a:cubicBezTo>
                    <a:moveTo>
                      <a:pt x="1250" y="2250"/>
                    </a:moveTo>
                    <a:cubicBezTo>
                      <a:pt x="3625" y="2250"/>
                      <a:pt x="3625" y="2250"/>
                      <a:pt x="3625" y="2250"/>
                    </a:cubicBezTo>
                    <a:cubicBezTo>
                      <a:pt x="3694" y="2250"/>
                      <a:pt x="3750" y="2194"/>
                      <a:pt x="3750" y="2125"/>
                    </a:cubicBezTo>
                    <a:cubicBezTo>
                      <a:pt x="3750" y="125"/>
                      <a:pt x="3750" y="125"/>
                      <a:pt x="3750" y="125"/>
                    </a:cubicBezTo>
                    <a:cubicBezTo>
                      <a:pt x="3750" y="56"/>
                      <a:pt x="3694" y="0"/>
                      <a:pt x="3625" y="0"/>
                    </a:cubicBezTo>
                    <a:cubicBezTo>
                      <a:pt x="625" y="0"/>
                      <a:pt x="625" y="0"/>
                      <a:pt x="625" y="0"/>
                    </a:cubicBezTo>
                    <a:cubicBezTo>
                      <a:pt x="556" y="0"/>
                      <a:pt x="500" y="56"/>
                      <a:pt x="500" y="125"/>
                    </a:cubicBezTo>
                    <a:cubicBezTo>
                      <a:pt x="500" y="750"/>
                      <a:pt x="500" y="750"/>
                      <a:pt x="500" y="750"/>
                    </a:cubicBez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67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6" name="Tablet_E70A">
                <a:extLst>
                  <a:ext uri="{FF2B5EF4-FFF2-40B4-BE49-F238E27FC236}">
                    <a16:creationId xmlns:a16="http://schemas.microsoft.com/office/drawing/2014/main" id="{97673439-E1BD-44D2-88B5-73462DA1B94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44286" y="5448129"/>
                <a:ext cx="411480" cy="302065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67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" name="CellPhone_E8EA">
                <a:extLst>
                  <a:ext uri="{FF2B5EF4-FFF2-40B4-BE49-F238E27FC236}">
                    <a16:creationId xmlns:a16="http://schemas.microsoft.com/office/drawing/2014/main" id="{483F8F00-5E97-4A8D-A772-4359151899E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99222" y="5463273"/>
                <a:ext cx="132076" cy="22009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67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8" name="magnify">
                <a:extLst>
                  <a:ext uri="{FF2B5EF4-FFF2-40B4-BE49-F238E27FC236}">
                    <a16:creationId xmlns:a16="http://schemas.microsoft.com/office/drawing/2014/main" id="{FAF97BF1-E0D3-4206-BBD6-97CE139FB0E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 flipH="1">
                <a:off x="2667606" y="5170886"/>
                <a:ext cx="268169" cy="263044"/>
              </a:xfrm>
              <a:custGeom>
                <a:avLst/>
                <a:gdLst>
                  <a:gd name="T0" fmla="*/ 112 w 343"/>
                  <a:gd name="T1" fmla="*/ 223 h 338"/>
                  <a:gd name="T2" fmla="*/ 0 w 343"/>
                  <a:gd name="T3" fmla="*/ 111 h 338"/>
                  <a:gd name="T4" fmla="*/ 112 w 343"/>
                  <a:gd name="T5" fmla="*/ 0 h 338"/>
                  <a:gd name="T6" fmla="*/ 223 w 343"/>
                  <a:gd name="T7" fmla="*/ 111 h 338"/>
                  <a:gd name="T8" fmla="*/ 112 w 343"/>
                  <a:gd name="T9" fmla="*/ 223 h 338"/>
                  <a:gd name="T10" fmla="*/ 343 w 343"/>
                  <a:gd name="T11" fmla="*/ 338 h 338"/>
                  <a:gd name="T12" fmla="*/ 191 w 343"/>
                  <a:gd name="T13" fmla="*/ 18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" h="338">
                    <a:moveTo>
                      <a:pt x="112" y="223"/>
                    </a:moveTo>
                    <a:cubicBezTo>
                      <a:pt x="50" y="223"/>
                      <a:pt x="0" y="173"/>
                      <a:pt x="0" y="111"/>
                    </a:cubicBezTo>
                    <a:cubicBezTo>
                      <a:pt x="0" y="50"/>
                      <a:pt x="50" y="0"/>
                      <a:pt x="112" y="0"/>
                    </a:cubicBezTo>
                    <a:cubicBezTo>
                      <a:pt x="173" y="0"/>
                      <a:pt x="223" y="50"/>
                      <a:pt x="223" y="111"/>
                    </a:cubicBezTo>
                    <a:cubicBezTo>
                      <a:pt x="223" y="173"/>
                      <a:pt x="173" y="223"/>
                      <a:pt x="112" y="223"/>
                    </a:cubicBezTo>
                    <a:close/>
                    <a:moveTo>
                      <a:pt x="343" y="338"/>
                    </a:moveTo>
                    <a:cubicBezTo>
                      <a:pt x="191" y="189"/>
                      <a:pt x="191" y="189"/>
                      <a:pt x="191" y="189"/>
                    </a:cubicBezTo>
                  </a:path>
                </a:pathLst>
              </a:custGeom>
              <a:noFill/>
              <a:ln w="63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1324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851331CB-8B60-47DF-96B1-30EA3574740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33893" y="4996958"/>
                <a:ext cx="370940" cy="211161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1324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2724A018-2AE2-4550-A58B-69108902D0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8110" y="4996959"/>
                <a:ext cx="402511" cy="229133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1324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E46E09C4-1FAA-4C19-AE59-093E7590FB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41375" y="4903376"/>
                <a:ext cx="402511" cy="229133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1324">
                  <a:solidFill>
                    <a:srgbClr val="1A1A1A"/>
                  </a:solidFill>
                  <a:latin typeface="Segoe UI"/>
                </a:endParaRPr>
              </a:p>
            </p:txBody>
          </p:sp>
          <p:grpSp>
            <p:nvGrpSpPr>
              <p:cNvPr id="32" name="Group 33">
                <a:extLst>
                  <a:ext uri="{FF2B5EF4-FFF2-40B4-BE49-F238E27FC236}">
                    <a16:creationId xmlns:a16="http://schemas.microsoft.com/office/drawing/2014/main" id="{2C84E2C1-9E34-43FA-A8E6-E390ACD02023}"/>
                  </a:ext>
                </a:extLst>
              </p:cNvPr>
              <p:cNvGrpSpPr/>
              <p:nvPr/>
            </p:nvGrpSpPr>
            <p:grpSpPr>
              <a:xfrm>
                <a:off x="901538" y="4916251"/>
                <a:ext cx="542647" cy="308907"/>
                <a:chOff x="1071694" y="1986936"/>
                <a:chExt cx="970255" cy="552327"/>
              </a:xfrm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DB911139-DFC6-49D2-A264-5D14D3240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071694" y="1986936"/>
                  <a:ext cx="970255" cy="552327"/>
                </a:xfrm>
                <a:custGeom>
                  <a:avLst/>
                  <a:gdLst>
                    <a:gd name="T0" fmla="*/ 187 w 224"/>
                    <a:gd name="T1" fmla="*/ 53 h 126"/>
                    <a:gd name="T2" fmla="*/ 183 w 224"/>
                    <a:gd name="T3" fmla="*/ 53 h 126"/>
                    <a:gd name="T4" fmla="*/ 187 w 224"/>
                    <a:gd name="T5" fmla="*/ 37 h 126"/>
                    <a:gd name="T6" fmla="*/ 150 w 224"/>
                    <a:gd name="T7" fmla="*/ 0 h 126"/>
                    <a:gd name="T8" fmla="*/ 114 w 224"/>
                    <a:gd name="T9" fmla="*/ 32 h 126"/>
                    <a:gd name="T10" fmla="*/ 86 w 224"/>
                    <a:gd name="T11" fmla="*/ 20 h 126"/>
                    <a:gd name="T12" fmla="*/ 49 w 224"/>
                    <a:gd name="T13" fmla="*/ 55 h 126"/>
                    <a:gd name="T14" fmla="*/ 37 w 224"/>
                    <a:gd name="T15" fmla="*/ 53 h 126"/>
                    <a:gd name="T16" fmla="*/ 0 w 224"/>
                    <a:gd name="T17" fmla="*/ 90 h 126"/>
                    <a:gd name="T18" fmla="*/ 37 w 224"/>
                    <a:gd name="T19" fmla="*/ 126 h 126"/>
                    <a:gd name="T20" fmla="*/ 187 w 224"/>
                    <a:gd name="T21" fmla="*/ 126 h 126"/>
                    <a:gd name="T22" fmla="*/ 224 w 224"/>
                    <a:gd name="T23" fmla="*/ 90 h 126"/>
                    <a:gd name="T24" fmla="*/ 187 w 224"/>
                    <a:gd name="T25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4" h="126">
                      <a:moveTo>
                        <a:pt x="187" y="53"/>
                      </a:moveTo>
                      <a:cubicBezTo>
                        <a:pt x="186" y="53"/>
                        <a:pt x="184" y="53"/>
                        <a:pt x="183" y="53"/>
                      </a:cubicBezTo>
                      <a:cubicBezTo>
                        <a:pt x="185" y="48"/>
                        <a:pt x="187" y="42"/>
                        <a:pt x="187" y="37"/>
                      </a:cubicBezTo>
                      <a:cubicBezTo>
                        <a:pt x="187" y="16"/>
                        <a:pt x="170" y="0"/>
                        <a:pt x="150" y="0"/>
                      </a:cubicBezTo>
                      <a:cubicBezTo>
                        <a:pt x="131" y="0"/>
                        <a:pt x="116" y="14"/>
                        <a:pt x="114" y="32"/>
                      </a:cubicBezTo>
                      <a:cubicBezTo>
                        <a:pt x="107" y="25"/>
                        <a:pt x="97" y="20"/>
                        <a:pt x="86" y="20"/>
                      </a:cubicBezTo>
                      <a:cubicBezTo>
                        <a:pt x="67" y="20"/>
                        <a:pt x="50" y="36"/>
                        <a:pt x="49" y="55"/>
                      </a:cubicBezTo>
                      <a:cubicBezTo>
                        <a:pt x="45" y="54"/>
                        <a:pt x="41" y="53"/>
                        <a:pt x="37" y="53"/>
                      </a:cubicBezTo>
                      <a:cubicBezTo>
                        <a:pt x="16" y="53"/>
                        <a:pt x="0" y="69"/>
                        <a:pt x="0" y="90"/>
                      </a:cubicBezTo>
                      <a:cubicBezTo>
                        <a:pt x="0" y="110"/>
                        <a:pt x="16" y="126"/>
                        <a:pt x="37" y="126"/>
                      </a:cubicBezTo>
                      <a:cubicBezTo>
                        <a:pt x="187" y="126"/>
                        <a:pt x="187" y="126"/>
                        <a:pt x="187" y="126"/>
                      </a:cubicBezTo>
                      <a:cubicBezTo>
                        <a:pt x="207" y="126"/>
                        <a:pt x="224" y="110"/>
                        <a:pt x="224" y="90"/>
                      </a:cubicBezTo>
                      <a:cubicBezTo>
                        <a:pt x="224" y="69"/>
                        <a:pt x="207" y="53"/>
                        <a:pt x="187" y="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grpSp>
              <p:nvGrpSpPr>
                <p:cNvPr id="69" name="Group 132">
                  <a:extLst>
                    <a:ext uri="{FF2B5EF4-FFF2-40B4-BE49-F238E27FC236}">
                      <a16:creationId xmlns:a16="http://schemas.microsoft.com/office/drawing/2014/main" id="{327E76DA-A38B-49E2-999F-2BDBBB79655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91416" y="2179639"/>
                  <a:ext cx="254233" cy="292973"/>
                  <a:chOff x="3812" y="2082"/>
                  <a:chExt cx="210" cy="242"/>
                </a:xfrm>
              </p:grpSpPr>
              <p:sp>
                <p:nvSpPr>
                  <p:cNvPr id="70" name="Freeform 133">
                    <a:extLst>
                      <a:ext uri="{FF2B5EF4-FFF2-40B4-BE49-F238E27FC236}">
                        <a16:creationId xmlns:a16="http://schemas.microsoft.com/office/drawing/2014/main" id="{B24033E0-C969-4671-8E34-89984113BC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2" y="2082"/>
                    <a:ext cx="210" cy="242"/>
                  </a:xfrm>
                  <a:custGeom>
                    <a:avLst/>
                    <a:gdLst>
                      <a:gd name="T0" fmla="*/ 54 w 288"/>
                      <a:gd name="T1" fmla="*/ 334 h 334"/>
                      <a:gd name="T2" fmla="*/ 237 w 288"/>
                      <a:gd name="T3" fmla="*/ 334 h 334"/>
                      <a:gd name="T4" fmla="*/ 288 w 288"/>
                      <a:gd name="T5" fmla="*/ 283 h 334"/>
                      <a:gd name="T6" fmla="*/ 102 w 288"/>
                      <a:gd name="T7" fmla="*/ 283 h 334"/>
                      <a:gd name="T8" fmla="*/ 51 w 288"/>
                      <a:gd name="T9" fmla="*/ 334 h 334"/>
                      <a:gd name="T10" fmla="*/ 0 w 288"/>
                      <a:gd name="T11" fmla="*/ 283 h 334"/>
                      <a:gd name="T12" fmla="*/ 0 w 288"/>
                      <a:gd name="T13" fmla="*/ 0 h 334"/>
                      <a:gd name="T14" fmla="*/ 256 w 288"/>
                      <a:gd name="T15" fmla="*/ 0 h 334"/>
                      <a:gd name="T16" fmla="*/ 256 w 288"/>
                      <a:gd name="T17" fmla="*/ 281 h 3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88" h="334">
                        <a:moveTo>
                          <a:pt x="54" y="334"/>
                        </a:moveTo>
                        <a:cubicBezTo>
                          <a:pt x="237" y="334"/>
                          <a:pt x="237" y="334"/>
                          <a:pt x="237" y="334"/>
                        </a:cubicBezTo>
                        <a:cubicBezTo>
                          <a:pt x="265" y="334"/>
                          <a:pt x="288" y="311"/>
                          <a:pt x="288" y="283"/>
                        </a:cubicBezTo>
                        <a:cubicBezTo>
                          <a:pt x="102" y="283"/>
                          <a:pt x="102" y="283"/>
                          <a:pt x="102" y="283"/>
                        </a:cubicBezTo>
                        <a:cubicBezTo>
                          <a:pt x="102" y="311"/>
                          <a:pt x="79" y="334"/>
                          <a:pt x="51" y="334"/>
                        </a:cubicBezTo>
                        <a:cubicBezTo>
                          <a:pt x="23" y="334"/>
                          <a:pt x="0" y="311"/>
                          <a:pt x="0" y="28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56" y="0"/>
                          <a:pt x="256" y="0"/>
                          <a:pt x="256" y="0"/>
                        </a:cubicBezTo>
                        <a:cubicBezTo>
                          <a:pt x="256" y="281"/>
                          <a:pt x="256" y="281"/>
                          <a:pt x="256" y="281"/>
                        </a:cubicBezTo>
                      </a:path>
                    </a:pathLst>
                  </a:cu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71" name="Line 134">
                    <a:extLst>
                      <a:ext uri="{FF2B5EF4-FFF2-40B4-BE49-F238E27FC236}">
                        <a16:creationId xmlns:a16="http://schemas.microsoft.com/office/drawing/2014/main" id="{32F58D31-FB58-4978-89CB-89EA7638F3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8" y="2137"/>
                    <a:ext cx="94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72" name="Line 135">
                    <a:extLst>
                      <a:ext uri="{FF2B5EF4-FFF2-40B4-BE49-F238E27FC236}">
                        <a16:creationId xmlns:a16="http://schemas.microsoft.com/office/drawing/2014/main" id="{76555AC5-05AF-4653-9EF4-F4514CB64A1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40" y="2137"/>
                    <a:ext cx="19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73" name="Line 136">
                    <a:extLst>
                      <a:ext uri="{FF2B5EF4-FFF2-40B4-BE49-F238E27FC236}">
                        <a16:creationId xmlns:a16="http://schemas.microsoft.com/office/drawing/2014/main" id="{A8A05402-5CCE-44D7-8356-10E8061696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8" y="2192"/>
                    <a:ext cx="94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74" name="Line 137">
                    <a:extLst>
                      <a:ext uri="{FF2B5EF4-FFF2-40B4-BE49-F238E27FC236}">
                        <a16:creationId xmlns:a16="http://schemas.microsoft.com/office/drawing/2014/main" id="{36E860ED-763F-4061-BBC2-2F5C54D0BB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40" y="2192"/>
                    <a:ext cx="19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75" name="Line 138">
                    <a:extLst>
                      <a:ext uri="{FF2B5EF4-FFF2-40B4-BE49-F238E27FC236}">
                        <a16:creationId xmlns:a16="http://schemas.microsoft.com/office/drawing/2014/main" id="{B93ACC9E-81B2-4EAA-ADBD-37A93DB322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8" y="2248"/>
                    <a:ext cx="94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76" name="Line 139">
                    <a:extLst>
                      <a:ext uri="{FF2B5EF4-FFF2-40B4-BE49-F238E27FC236}">
                        <a16:creationId xmlns:a16="http://schemas.microsoft.com/office/drawing/2014/main" id="{87930258-BA6F-48F4-A355-84DF118DCDF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40" y="2248"/>
                    <a:ext cx="19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</p:grpSp>
          </p:grpSp>
          <p:grpSp>
            <p:nvGrpSpPr>
              <p:cNvPr id="33" name="Group 34">
                <a:extLst>
                  <a:ext uri="{FF2B5EF4-FFF2-40B4-BE49-F238E27FC236}">
                    <a16:creationId xmlns:a16="http://schemas.microsoft.com/office/drawing/2014/main" id="{453FE0ED-A257-482C-A263-E4DE44509D77}"/>
                  </a:ext>
                </a:extLst>
              </p:cNvPr>
              <p:cNvGrpSpPr/>
              <p:nvPr/>
            </p:nvGrpSpPr>
            <p:grpSpPr>
              <a:xfrm>
                <a:off x="488615" y="3104732"/>
                <a:ext cx="2193110" cy="1488626"/>
                <a:chOff x="488615" y="3104732"/>
                <a:chExt cx="2193110" cy="1488626"/>
              </a:xfrm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D8C8FE17-9555-496F-8C88-058846AABC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488615" y="3104732"/>
                  <a:ext cx="1922155" cy="1094205"/>
                </a:xfrm>
                <a:custGeom>
                  <a:avLst/>
                  <a:gdLst>
                    <a:gd name="T0" fmla="*/ 187 w 224"/>
                    <a:gd name="T1" fmla="*/ 53 h 126"/>
                    <a:gd name="T2" fmla="*/ 183 w 224"/>
                    <a:gd name="T3" fmla="*/ 53 h 126"/>
                    <a:gd name="T4" fmla="*/ 187 w 224"/>
                    <a:gd name="T5" fmla="*/ 37 h 126"/>
                    <a:gd name="T6" fmla="*/ 150 w 224"/>
                    <a:gd name="T7" fmla="*/ 0 h 126"/>
                    <a:gd name="T8" fmla="*/ 114 w 224"/>
                    <a:gd name="T9" fmla="*/ 32 h 126"/>
                    <a:gd name="T10" fmla="*/ 86 w 224"/>
                    <a:gd name="T11" fmla="*/ 20 h 126"/>
                    <a:gd name="T12" fmla="*/ 49 w 224"/>
                    <a:gd name="T13" fmla="*/ 55 h 126"/>
                    <a:gd name="T14" fmla="*/ 37 w 224"/>
                    <a:gd name="T15" fmla="*/ 53 h 126"/>
                    <a:gd name="T16" fmla="*/ 0 w 224"/>
                    <a:gd name="T17" fmla="*/ 90 h 126"/>
                    <a:gd name="T18" fmla="*/ 37 w 224"/>
                    <a:gd name="T19" fmla="*/ 126 h 126"/>
                    <a:gd name="T20" fmla="*/ 187 w 224"/>
                    <a:gd name="T21" fmla="*/ 126 h 126"/>
                    <a:gd name="T22" fmla="*/ 224 w 224"/>
                    <a:gd name="T23" fmla="*/ 90 h 126"/>
                    <a:gd name="T24" fmla="*/ 187 w 224"/>
                    <a:gd name="T25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4" h="126">
                      <a:moveTo>
                        <a:pt x="187" y="53"/>
                      </a:moveTo>
                      <a:cubicBezTo>
                        <a:pt x="186" y="53"/>
                        <a:pt x="184" y="53"/>
                        <a:pt x="183" y="53"/>
                      </a:cubicBezTo>
                      <a:cubicBezTo>
                        <a:pt x="185" y="48"/>
                        <a:pt x="187" y="42"/>
                        <a:pt x="187" y="37"/>
                      </a:cubicBezTo>
                      <a:cubicBezTo>
                        <a:pt x="187" y="16"/>
                        <a:pt x="170" y="0"/>
                        <a:pt x="150" y="0"/>
                      </a:cubicBezTo>
                      <a:cubicBezTo>
                        <a:pt x="131" y="0"/>
                        <a:pt x="116" y="14"/>
                        <a:pt x="114" y="32"/>
                      </a:cubicBezTo>
                      <a:cubicBezTo>
                        <a:pt x="107" y="25"/>
                        <a:pt x="97" y="20"/>
                        <a:pt x="86" y="20"/>
                      </a:cubicBezTo>
                      <a:cubicBezTo>
                        <a:pt x="67" y="20"/>
                        <a:pt x="50" y="36"/>
                        <a:pt x="49" y="55"/>
                      </a:cubicBezTo>
                      <a:cubicBezTo>
                        <a:pt x="45" y="54"/>
                        <a:pt x="41" y="53"/>
                        <a:pt x="37" y="53"/>
                      </a:cubicBezTo>
                      <a:cubicBezTo>
                        <a:pt x="16" y="53"/>
                        <a:pt x="0" y="69"/>
                        <a:pt x="0" y="90"/>
                      </a:cubicBezTo>
                      <a:cubicBezTo>
                        <a:pt x="0" y="110"/>
                        <a:pt x="16" y="126"/>
                        <a:pt x="37" y="126"/>
                      </a:cubicBezTo>
                      <a:cubicBezTo>
                        <a:pt x="187" y="126"/>
                        <a:pt x="187" y="126"/>
                        <a:pt x="187" y="126"/>
                      </a:cubicBezTo>
                      <a:cubicBezTo>
                        <a:pt x="207" y="126"/>
                        <a:pt x="224" y="110"/>
                        <a:pt x="224" y="90"/>
                      </a:cubicBezTo>
                      <a:cubicBezTo>
                        <a:pt x="224" y="69"/>
                        <a:pt x="207" y="53"/>
                        <a:pt x="187" y="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" name="object 190">
                  <a:extLst>
                    <a:ext uri="{FF2B5EF4-FFF2-40B4-BE49-F238E27FC236}">
                      <a16:creationId xmlns:a16="http://schemas.microsoft.com/office/drawing/2014/main" id="{47E08575-1EA2-4FDE-B817-FC40396547AA}"/>
                    </a:ext>
                  </a:extLst>
                </p:cNvPr>
                <p:cNvSpPr/>
                <p:nvPr/>
              </p:nvSpPr>
              <p:spPr>
                <a:xfrm>
                  <a:off x="1335246" y="3690248"/>
                  <a:ext cx="368839" cy="258456"/>
                </a:xfrm>
                <a:prstGeom prst="rect">
                  <a:avLst/>
                </a:prstGeom>
                <a:blipFill>
                  <a:blip r:embed="rId3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defTabSz="468470"/>
                  <a:endParaRPr sz="923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grpSp>
              <p:nvGrpSpPr>
                <p:cNvPr id="47" name="Group 48">
                  <a:extLst>
                    <a:ext uri="{FF2B5EF4-FFF2-40B4-BE49-F238E27FC236}">
                      <a16:creationId xmlns:a16="http://schemas.microsoft.com/office/drawing/2014/main" id="{18750BF7-FE2C-4FED-975F-6A5C0DE9086B}"/>
                    </a:ext>
                  </a:extLst>
                </p:cNvPr>
                <p:cNvGrpSpPr/>
                <p:nvPr/>
              </p:nvGrpSpPr>
              <p:grpSpPr>
                <a:xfrm>
                  <a:off x="1500948" y="3390159"/>
                  <a:ext cx="232292" cy="236668"/>
                  <a:chOff x="735349" y="3581659"/>
                  <a:chExt cx="232292" cy="236668"/>
                </a:xfrm>
              </p:grpSpPr>
              <p:sp>
                <p:nvSpPr>
                  <p:cNvPr id="64" name="object 200">
                    <a:extLst>
                      <a:ext uri="{FF2B5EF4-FFF2-40B4-BE49-F238E27FC236}">
                        <a16:creationId xmlns:a16="http://schemas.microsoft.com/office/drawing/2014/main" id="{684120A0-1ADB-4228-9231-27C5E2E4C646}"/>
                      </a:ext>
                    </a:extLst>
                  </p:cNvPr>
                  <p:cNvSpPr/>
                  <p:nvPr/>
                </p:nvSpPr>
                <p:spPr>
                  <a:xfrm>
                    <a:off x="747768" y="3581659"/>
                    <a:ext cx="185222" cy="94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144" h="139064">
                        <a:moveTo>
                          <a:pt x="171975" y="0"/>
                        </a:moveTo>
                        <a:lnTo>
                          <a:pt x="96966" y="9192"/>
                        </a:lnTo>
                        <a:lnTo>
                          <a:pt x="34022" y="48503"/>
                        </a:lnTo>
                        <a:lnTo>
                          <a:pt x="9194" y="78855"/>
                        </a:lnTo>
                        <a:lnTo>
                          <a:pt x="0" y="95212"/>
                        </a:lnTo>
                        <a:lnTo>
                          <a:pt x="11899" y="104229"/>
                        </a:lnTo>
                        <a:lnTo>
                          <a:pt x="56705" y="138951"/>
                        </a:lnTo>
                        <a:lnTo>
                          <a:pt x="56997" y="138240"/>
                        </a:lnTo>
                        <a:lnTo>
                          <a:pt x="57340" y="137529"/>
                        </a:lnTo>
                        <a:lnTo>
                          <a:pt x="57607" y="136792"/>
                        </a:lnTo>
                        <a:lnTo>
                          <a:pt x="88050" y="92445"/>
                        </a:lnTo>
                        <a:lnTo>
                          <a:pt x="132149" y="69792"/>
                        </a:lnTo>
                        <a:lnTo>
                          <a:pt x="163379" y="67453"/>
                        </a:lnTo>
                        <a:lnTo>
                          <a:pt x="248144" y="67453"/>
                        </a:lnTo>
                        <a:lnTo>
                          <a:pt x="270675" y="45009"/>
                        </a:lnTo>
                        <a:lnTo>
                          <a:pt x="270700" y="44260"/>
                        </a:lnTo>
                        <a:lnTo>
                          <a:pt x="268947" y="42698"/>
                        </a:lnTo>
                        <a:lnTo>
                          <a:pt x="238969" y="20967"/>
                        </a:lnTo>
                        <a:lnTo>
                          <a:pt x="206613" y="6747"/>
                        </a:lnTo>
                        <a:lnTo>
                          <a:pt x="171975" y="0"/>
                        </a:lnTo>
                        <a:close/>
                      </a:path>
                      <a:path w="271144" h="139064">
                        <a:moveTo>
                          <a:pt x="248144" y="67453"/>
                        </a:moveTo>
                        <a:lnTo>
                          <a:pt x="163379" y="67453"/>
                        </a:lnTo>
                        <a:lnTo>
                          <a:pt x="193836" y="74844"/>
                        </a:lnTo>
                        <a:lnTo>
                          <a:pt x="220675" y="92202"/>
                        </a:lnTo>
                        <a:lnTo>
                          <a:pt x="222173" y="93599"/>
                        </a:lnTo>
                        <a:lnTo>
                          <a:pt x="222783" y="92837"/>
                        </a:lnTo>
                        <a:lnTo>
                          <a:pt x="223748" y="91847"/>
                        </a:lnTo>
                        <a:lnTo>
                          <a:pt x="248144" y="67453"/>
                        </a:lnTo>
                        <a:close/>
                      </a:path>
                    </a:pathLst>
                  </a:custGeom>
                  <a:solidFill>
                    <a:srgbClr val="E13D2B"/>
                  </a:solidFill>
                </p:spPr>
                <p:txBody>
                  <a:bodyPr wrap="square" lIns="0" tIns="0" rIns="0" bIns="0" rtlCol="0"/>
                  <a:lstStyle/>
                  <a:p>
                    <a:pPr defTabSz="468470"/>
                    <a:endParaRPr sz="923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5" name="object 201">
                    <a:extLst>
                      <a:ext uri="{FF2B5EF4-FFF2-40B4-BE49-F238E27FC236}">
                        <a16:creationId xmlns:a16="http://schemas.microsoft.com/office/drawing/2014/main" id="{0738A7F4-CB15-4077-8EBA-AE692ADB3D2B}"/>
                      </a:ext>
                    </a:extLst>
                  </p:cNvPr>
                  <p:cNvSpPr/>
                  <p:nvPr/>
                </p:nvSpPr>
                <p:spPr>
                  <a:xfrm>
                    <a:off x="747777" y="3722896"/>
                    <a:ext cx="184355" cy="95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875" h="139700">
                        <a:moveTo>
                          <a:pt x="56641" y="0"/>
                        </a:moveTo>
                        <a:lnTo>
                          <a:pt x="0" y="43916"/>
                        </a:lnTo>
                        <a:lnTo>
                          <a:pt x="241" y="44475"/>
                        </a:lnTo>
                        <a:lnTo>
                          <a:pt x="431" y="45046"/>
                        </a:lnTo>
                        <a:lnTo>
                          <a:pt x="40122" y="96251"/>
                        </a:lnTo>
                        <a:lnTo>
                          <a:pt x="95288" y="129006"/>
                        </a:lnTo>
                        <a:lnTo>
                          <a:pt x="135604" y="138569"/>
                        </a:lnTo>
                        <a:lnTo>
                          <a:pt x="156206" y="139611"/>
                        </a:lnTo>
                        <a:lnTo>
                          <a:pt x="177063" y="138379"/>
                        </a:lnTo>
                        <a:lnTo>
                          <a:pt x="229159" y="124484"/>
                        </a:lnTo>
                        <a:lnTo>
                          <a:pt x="264113" y="102731"/>
                        </a:lnTo>
                        <a:lnTo>
                          <a:pt x="269786" y="97497"/>
                        </a:lnTo>
                        <a:lnTo>
                          <a:pt x="235198" y="70777"/>
                        </a:lnTo>
                        <a:lnTo>
                          <a:pt x="170802" y="70777"/>
                        </a:lnTo>
                        <a:lnTo>
                          <a:pt x="141149" y="70754"/>
                        </a:lnTo>
                        <a:lnTo>
                          <a:pt x="91194" y="49077"/>
                        </a:lnTo>
                        <a:lnTo>
                          <a:pt x="62798" y="14262"/>
                        </a:lnTo>
                        <a:lnTo>
                          <a:pt x="59541" y="7225"/>
                        </a:lnTo>
                        <a:lnTo>
                          <a:pt x="56641" y="0"/>
                        </a:lnTo>
                        <a:close/>
                      </a:path>
                      <a:path w="269875" h="139700">
                        <a:moveTo>
                          <a:pt x="214883" y="54927"/>
                        </a:moveTo>
                        <a:lnTo>
                          <a:pt x="204545" y="60802"/>
                        </a:lnTo>
                        <a:lnTo>
                          <a:pt x="193757" y="65419"/>
                        </a:lnTo>
                        <a:lnTo>
                          <a:pt x="182512" y="68752"/>
                        </a:lnTo>
                        <a:lnTo>
                          <a:pt x="170802" y="70777"/>
                        </a:lnTo>
                        <a:lnTo>
                          <a:pt x="235198" y="70777"/>
                        </a:lnTo>
                        <a:lnTo>
                          <a:pt x="214883" y="54927"/>
                        </a:lnTo>
                        <a:close/>
                      </a:path>
                    </a:pathLst>
                  </a:custGeom>
                  <a:solidFill>
                    <a:srgbClr val="2CA04B"/>
                  </a:solidFill>
                </p:spPr>
                <p:txBody>
                  <a:bodyPr wrap="square" lIns="0" tIns="0" rIns="0" bIns="0" rtlCol="0"/>
                  <a:lstStyle/>
                  <a:p>
                    <a:pPr defTabSz="468470"/>
                    <a:endParaRPr sz="923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" name="object 202">
                    <a:extLst>
                      <a:ext uri="{FF2B5EF4-FFF2-40B4-BE49-F238E27FC236}">
                        <a16:creationId xmlns:a16="http://schemas.microsoft.com/office/drawing/2014/main" id="{9BE18FC4-1DE6-435A-82AE-D2C8E1B8834A}"/>
                      </a:ext>
                    </a:extLst>
                  </p:cNvPr>
                  <p:cNvSpPr/>
                  <p:nvPr/>
                </p:nvSpPr>
                <p:spPr>
                  <a:xfrm>
                    <a:off x="853558" y="3677506"/>
                    <a:ext cx="114083" cy="112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005" h="164464">
                        <a:moveTo>
                          <a:pt x="164147" y="67614"/>
                        </a:moveTo>
                        <a:lnTo>
                          <a:pt x="94170" y="67614"/>
                        </a:lnTo>
                        <a:lnTo>
                          <a:pt x="94640" y="68122"/>
                        </a:lnTo>
                        <a:lnTo>
                          <a:pt x="94094" y="70535"/>
                        </a:lnTo>
                        <a:lnTo>
                          <a:pt x="77011" y="105839"/>
                        </a:lnTo>
                        <a:lnTo>
                          <a:pt x="60032" y="121373"/>
                        </a:lnTo>
                        <a:lnTo>
                          <a:pt x="114935" y="163944"/>
                        </a:lnTo>
                        <a:lnTo>
                          <a:pt x="115608" y="163398"/>
                        </a:lnTo>
                        <a:lnTo>
                          <a:pt x="116319" y="162902"/>
                        </a:lnTo>
                        <a:lnTo>
                          <a:pt x="116941" y="162305"/>
                        </a:lnTo>
                        <a:lnTo>
                          <a:pt x="146189" y="123443"/>
                        </a:lnTo>
                        <a:lnTo>
                          <a:pt x="158173" y="94403"/>
                        </a:lnTo>
                        <a:lnTo>
                          <a:pt x="164147" y="67614"/>
                        </a:lnTo>
                        <a:close/>
                      </a:path>
                      <a:path w="167005" h="164464">
                        <a:moveTo>
                          <a:pt x="673" y="0"/>
                        </a:moveTo>
                        <a:lnTo>
                          <a:pt x="115" y="368"/>
                        </a:lnTo>
                        <a:lnTo>
                          <a:pt x="0" y="67678"/>
                        </a:lnTo>
                        <a:lnTo>
                          <a:pt x="164147" y="67614"/>
                        </a:lnTo>
                        <a:lnTo>
                          <a:pt x="164825" y="64573"/>
                        </a:lnTo>
                        <a:lnTo>
                          <a:pt x="166569" y="34018"/>
                        </a:lnTo>
                        <a:lnTo>
                          <a:pt x="163830" y="2806"/>
                        </a:lnTo>
                        <a:lnTo>
                          <a:pt x="163449" y="368"/>
                        </a:lnTo>
                        <a:lnTo>
                          <a:pt x="162519" y="42"/>
                        </a:lnTo>
                        <a:lnTo>
                          <a:pt x="673" y="0"/>
                        </a:lnTo>
                        <a:close/>
                      </a:path>
                      <a:path w="167005" h="164464">
                        <a:moveTo>
                          <a:pt x="162433" y="12"/>
                        </a:moveTo>
                        <a:lnTo>
                          <a:pt x="120970" y="42"/>
                        </a:lnTo>
                        <a:lnTo>
                          <a:pt x="162519" y="42"/>
                        </a:lnTo>
                        <a:close/>
                      </a:path>
                    </a:pathLst>
                  </a:custGeom>
                  <a:solidFill>
                    <a:srgbClr val="397BEB"/>
                  </a:solidFill>
                </p:spPr>
                <p:txBody>
                  <a:bodyPr wrap="square" lIns="0" tIns="0" rIns="0" bIns="0" rtlCol="0"/>
                  <a:lstStyle/>
                  <a:p>
                    <a:pPr defTabSz="468470"/>
                    <a:endParaRPr sz="923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7" name="object 203">
                    <a:extLst>
                      <a:ext uri="{FF2B5EF4-FFF2-40B4-BE49-F238E27FC236}">
                        <a16:creationId xmlns:a16="http://schemas.microsoft.com/office/drawing/2014/main" id="{70E3FFD8-377C-4BD8-AD7F-3AE61C3E87C5}"/>
                      </a:ext>
                    </a:extLst>
                  </p:cNvPr>
                  <p:cNvSpPr/>
                  <p:nvPr/>
                </p:nvSpPr>
                <p:spPr>
                  <a:xfrm>
                    <a:off x="735349" y="3646702"/>
                    <a:ext cx="51186" cy="106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30" h="155575">
                        <a:moveTo>
                          <a:pt x="18178" y="0"/>
                        </a:moveTo>
                        <a:lnTo>
                          <a:pt x="17784" y="660"/>
                        </a:lnTo>
                        <a:lnTo>
                          <a:pt x="17327" y="1282"/>
                        </a:lnTo>
                        <a:lnTo>
                          <a:pt x="16984" y="1981"/>
                        </a:lnTo>
                        <a:lnTo>
                          <a:pt x="6106" y="30598"/>
                        </a:lnTo>
                        <a:lnTo>
                          <a:pt x="445" y="59756"/>
                        </a:lnTo>
                        <a:lnTo>
                          <a:pt x="0" y="89452"/>
                        </a:lnTo>
                        <a:lnTo>
                          <a:pt x="4766" y="119684"/>
                        </a:lnTo>
                        <a:lnTo>
                          <a:pt x="7287" y="128925"/>
                        </a:lnTo>
                        <a:lnTo>
                          <a:pt x="10340" y="137982"/>
                        </a:lnTo>
                        <a:lnTo>
                          <a:pt x="13962" y="146834"/>
                        </a:lnTo>
                        <a:lnTo>
                          <a:pt x="18190" y="155460"/>
                        </a:lnTo>
                        <a:lnTo>
                          <a:pt x="74832" y="111544"/>
                        </a:lnTo>
                        <a:lnTo>
                          <a:pt x="74566" y="110540"/>
                        </a:lnTo>
                        <a:lnTo>
                          <a:pt x="74350" y="109524"/>
                        </a:lnTo>
                        <a:lnTo>
                          <a:pt x="74045" y="108534"/>
                        </a:lnTo>
                        <a:lnTo>
                          <a:pt x="71485" y="98463"/>
                        </a:lnTo>
                        <a:lnTo>
                          <a:pt x="69946" y="88290"/>
                        </a:lnTo>
                        <a:lnTo>
                          <a:pt x="69412" y="78012"/>
                        </a:lnTo>
                        <a:lnTo>
                          <a:pt x="69867" y="67627"/>
                        </a:lnTo>
                        <a:lnTo>
                          <a:pt x="70616" y="59461"/>
                        </a:lnTo>
                        <a:lnTo>
                          <a:pt x="72546" y="51562"/>
                        </a:lnTo>
                        <a:lnTo>
                          <a:pt x="74883" y="43738"/>
                        </a:lnTo>
                        <a:lnTo>
                          <a:pt x="30077" y="9017"/>
                        </a:lnTo>
                        <a:lnTo>
                          <a:pt x="18178" y="0"/>
                        </a:lnTo>
                        <a:close/>
                      </a:path>
                    </a:pathLst>
                  </a:custGeom>
                  <a:solidFill>
                    <a:srgbClr val="EFB401"/>
                  </a:solidFill>
                </p:spPr>
                <p:txBody>
                  <a:bodyPr wrap="square" lIns="0" tIns="0" rIns="0" bIns="0" rtlCol="0"/>
                  <a:lstStyle/>
                  <a:p>
                    <a:pPr defTabSz="468470"/>
                    <a:endParaRPr sz="923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48" name="object 204">
                  <a:extLst>
                    <a:ext uri="{FF2B5EF4-FFF2-40B4-BE49-F238E27FC236}">
                      <a16:creationId xmlns:a16="http://schemas.microsoft.com/office/drawing/2014/main" id="{C965BECF-2AF3-49F9-9FC4-02B8E6E56BC7}"/>
                    </a:ext>
                  </a:extLst>
                </p:cNvPr>
                <p:cNvSpPr/>
                <p:nvPr/>
              </p:nvSpPr>
              <p:spPr>
                <a:xfrm>
                  <a:off x="992975" y="3194050"/>
                  <a:ext cx="351283" cy="562996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defTabSz="468470"/>
                  <a:endParaRPr sz="923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49" name="object 205">
                  <a:extLst>
                    <a:ext uri="{FF2B5EF4-FFF2-40B4-BE49-F238E27FC236}">
                      <a16:creationId xmlns:a16="http://schemas.microsoft.com/office/drawing/2014/main" id="{CC21663C-ABFB-4F78-BBDF-F06C7E5B5ACC}"/>
                    </a:ext>
                  </a:extLst>
                </p:cNvPr>
                <p:cNvSpPr/>
                <p:nvPr/>
              </p:nvSpPr>
              <p:spPr>
                <a:xfrm>
                  <a:off x="668077" y="3686662"/>
                  <a:ext cx="408808" cy="225563"/>
                </a:xfrm>
                <a:prstGeom prst="rect">
                  <a:avLst/>
                </a:prstGeom>
                <a:blipFill>
                  <a:blip r:embed="rId5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>
                  <a:pPr defTabSz="468470"/>
                  <a:endParaRPr sz="923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0" name="object 206">
                  <a:extLst>
                    <a:ext uri="{FF2B5EF4-FFF2-40B4-BE49-F238E27FC236}">
                      <a16:creationId xmlns:a16="http://schemas.microsoft.com/office/drawing/2014/main" id="{E75DDADA-C650-4FFA-A5D2-895D61AD9E51}"/>
                    </a:ext>
                  </a:extLst>
                </p:cNvPr>
                <p:cNvSpPr/>
                <p:nvPr/>
              </p:nvSpPr>
              <p:spPr>
                <a:xfrm>
                  <a:off x="724452" y="3959017"/>
                  <a:ext cx="958438" cy="264206"/>
                </a:xfrm>
                <a:prstGeom prst="rect">
                  <a:avLst/>
                </a:prstGeom>
                <a:blipFill>
                  <a:blip r:embed="rId6" cstate="print"/>
                  <a:stretch>
                    <a:fillRect t="-90449"/>
                  </a:stretch>
                </a:blipFill>
              </p:spPr>
              <p:txBody>
                <a:bodyPr wrap="square" lIns="0" tIns="0" rIns="0" bIns="0" rtlCol="0"/>
                <a:lstStyle/>
                <a:p>
                  <a:pPr defTabSz="468470"/>
                  <a:endParaRPr sz="923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8EB6F3A-6FFB-4649-9BC6-840758C298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440038" y="3854854"/>
                  <a:ext cx="1241687" cy="706842"/>
                </a:xfrm>
                <a:custGeom>
                  <a:avLst/>
                  <a:gdLst>
                    <a:gd name="T0" fmla="*/ 187 w 224"/>
                    <a:gd name="T1" fmla="*/ 53 h 126"/>
                    <a:gd name="T2" fmla="*/ 183 w 224"/>
                    <a:gd name="T3" fmla="*/ 53 h 126"/>
                    <a:gd name="T4" fmla="*/ 187 w 224"/>
                    <a:gd name="T5" fmla="*/ 37 h 126"/>
                    <a:gd name="T6" fmla="*/ 150 w 224"/>
                    <a:gd name="T7" fmla="*/ 0 h 126"/>
                    <a:gd name="T8" fmla="*/ 114 w 224"/>
                    <a:gd name="T9" fmla="*/ 32 h 126"/>
                    <a:gd name="T10" fmla="*/ 86 w 224"/>
                    <a:gd name="T11" fmla="*/ 20 h 126"/>
                    <a:gd name="T12" fmla="*/ 49 w 224"/>
                    <a:gd name="T13" fmla="*/ 55 h 126"/>
                    <a:gd name="T14" fmla="*/ 37 w 224"/>
                    <a:gd name="T15" fmla="*/ 53 h 126"/>
                    <a:gd name="T16" fmla="*/ 0 w 224"/>
                    <a:gd name="T17" fmla="*/ 90 h 126"/>
                    <a:gd name="T18" fmla="*/ 37 w 224"/>
                    <a:gd name="T19" fmla="*/ 126 h 126"/>
                    <a:gd name="T20" fmla="*/ 187 w 224"/>
                    <a:gd name="T21" fmla="*/ 126 h 126"/>
                    <a:gd name="T22" fmla="*/ 224 w 224"/>
                    <a:gd name="T23" fmla="*/ 90 h 126"/>
                    <a:gd name="T24" fmla="*/ 187 w 224"/>
                    <a:gd name="T25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4" h="126">
                      <a:moveTo>
                        <a:pt x="187" y="53"/>
                      </a:moveTo>
                      <a:cubicBezTo>
                        <a:pt x="186" y="53"/>
                        <a:pt x="184" y="53"/>
                        <a:pt x="183" y="53"/>
                      </a:cubicBezTo>
                      <a:cubicBezTo>
                        <a:pt x="185" y="48"/>
                        <a:pt x="187" y="42"/>
                        <a:pt x="187" y="37"/>
                      </a:cubicBezTo>
                      <a:cubicBezTo>
                        <a:pt x="187" y="16"/>
                        <a:pt x="170" y="0"/>
                        <a:pt x="150" y="0"/>
                      </a:cubicBezTo>
                      <a:cubicBezTo>
                        <a:pt x="131" y="0"/>
                        <a:pt x="116" y="14"/>
                        <a:pt x="114" y="32"/>
                      </a:cubicBezTo>
                      <a:cubicBezTo>
                        <a:pt x="107" y="25"/>
                        <a:pt x="97" y="20"/>
                        <a:pt x="86" y="20"/>
                      </a:cubicBezTo>
                      <a:cubicBezTo>
                        <a:pt x="67" y="20"/>
                        <a:pt x="50" y="36"/>
                        <a:pt x="49" y="55"/>
                      </a:cubicBezTo>
                      <a:cubicBezTo>
                        <a:pt x="45" y="54"/>
                        <a:pt x="41" y="53"/>
                        <a:pt x="37" y="53"/>
                      </a:cubicBezTo>
                      <a:cubicBezTo>
                        <a:pt x="16" y="53"/>
                        <a:pt x="0" y="69"/>
                        <a:pt x="0" y="90"/>
                      </a:cubicBezTo>
                      <a:cubicBezTo>
                        <a:pt x="0" y="110"/>
                        <a:pt x="16" y="126"/>
                        <a:pt x="37" y="126"/>
                      </a:cubicBezTo>
                      <a:cubicBezTo>
                        <a:pt x="187" y="126"/>
                        <a:pt x="187" y="126"/>
                        <a:pt x="187" y="126"/>
                      </a:cubicBezTo>
                      <a:cubicBezTo>
                        <a:pt x="207" y="126"/>
                        <a:pt x="224" y="110"/>
                        <a:pt x="224" y="90"/>
                      </a:cubicBezTo>
                      <a:cubicBezTo>
                        <a:pt x="224" y="69"/>
                        <a:pt x="207" y="53"/>
                        <a:pt x="187" y="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" name="Oval 53">
                  <a:extLst>
                    <a:ext uri="{FF2B5EF4-FFF2-40B4-BE49-F238E27FC236}">
                      <a16:creationId xmlns:a16="http://schemas.microsoft.com/office/drawing/2014/main" id="{D5FD3C70-5362-4CBA-8A0A-F46F73AC7EA1}"/>
                    </a:ext>
                  </a:extLst>
                </p:cNvPr>
                <p:cNvSpPr/>
                <p:nvPr/>
              </p:nvSpPr>
              <p:spPr bwMode="auto">
                <a:xfrm>
                  <a:off x="1837765" y="3210898"/>
                  <a:ext cx="411882" cy="41188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978" rIns="0" bIns="3497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grpSp>
              <p:nvGrpSpPr>
                <p:cNvPr id="53" name="Group 54">
                  <a:extLst>
                    <a:ext uri="{FF2B5EF4-FFF2-40B4-BE49-F238E27FC236}">
                      <a16:creationId xmlns:a16="http://schemas.microsoft.com/office/drawing/2014/main" id="{F7E02B42-9CA5-40CD-B505-FDBB1568AF34}"/>
                    </a:ext>
                  </a:extLst>
                </p:cNvPr>
                <p:cNvGrpSpPr/>
                <p:nvPr/>
              </p:nvGrpSpPr>
              <p:grpSpPr>
                <a:xfrm>
                  <a:off x="1114926" y="4123774"/>
                  <a:ext cx="824904" cy="469584"/>
                  <a:chOff x="1071694" y="1986936"/>
                  <a:chExt cx="970255" cy="552327"/>
                </a:xfrm>
              </p:grpSpPr>
              <p:sp>
                <p:nvSpPr>
                  <p:cNvPr id="55" name="Freeform 11">
                    <a:extLst>
                      <a:ext uri="{FF2B5EF4-FFF2-40B4-BE49-F238E27FC236}">
                        <a16:creationId xmlns:a16="http://schemas.microsoft.com/office/drawing/2014/main" id="{8FBAF43D-AD0F-4AB1-95C6-D6C38A3A45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H="1">
                    <a:off x="1071694" y="1986936"/>
                    <a:ext cx="970255" cy="552327"/>
                  </a:xfrm>
                  <a:custGeom>
                    <a:avLst/>
                    <a:gdLst>
                      <a:gd name="T0" fmla="*/ 187 w 224"/>
                      <a:gd name="T1" fmla="*/ 53 h 126"/>
                      <a:gd name="T2" fmla="*/ 183 w 224"/>
                      <a:gd name="T3" fmla="*/ 53 h 126"/>
                      <a:gd name="T4" fmla="*/ 187 w 224"/>
                      <a:gd name="T5" fmla="*/ 37 h 126"/>
                      <a:gd name="T6" fmla="*/ 150 w 224"/>
                      <a:gd name="T7" fmla="*/ 0 h 126"/>
                      <a:gd name="T8" fmla="*/ 114 w 224"/>
                      <a:gd name="T9" fmla="*/ 32 h 126"/>
                      <a:gd name="T10" fmla="*/ 86 w 224"/>
                      <a:gd name="T11" fmla="*/ 20 h 126"/>
                      <a:gd name="T12" fmla="*/ 49 w 224"/>
                      <a:gd name="T13" fmla="*/ 55 h 126"/>
                      <a:gd name="T14" fmla="*/ 37 w 224"/>
                      <a:gd name="T15" fmla="*/ 53 h 126"/>
                      <a:gd name="T16" fmla="*/ 0 w 224"/>
                      <a:gd name="T17" fmla="*/ 90 h 126"/>
                      <a:gd name="T18" fmla="*/ 37 w 224"/>
                      <a:gd name="T19" fmla="*/ 126 h 126"/>
                      <a:gd name="T20" fmla="*/ 187 w 224"/>
                      <a:gd name="T21" fmla="*/ 126 h 126"/>
                      <a:gd name="T22" fmla="*/ 224 w 224"/>
                      <a:gd name="T23" fmla="*/ 90 h 126"/>
                      <a:gd name="T24" fmla="*/ 187 w 224"/>
                      <a:gd name="T25" fmla="*/ 53 h 1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24" h="126">
                        <a:moveTo>
                          <a:pt x="187" y="53"/>
                        </a:moveTo>
                        <a:cubicBezTo>
                          <a:pt x="186" y="53"/>
                          <a:pt x="184" y="53"/>
                          <a:pt x="183" y="53"/>
                        </a:cubicBezTo>
                        <a:cubicBezTo>
                          <a:pt x="185" y="48"/>
                          <a:pt x="187" y="42"/>
                          <a:pt x="187" y="37"/>
                        </a:cubicBezTo>
                        <a:cubicBezTo>
                          <a:pt x="187" y="16"/>
                          <a:pt x="170" y="0"/>
                          <a:pt x="150" y="0"/>
                        </a:cubicBezTo>
                        <a:cubicBezTo>
                          <a:pt x="131" y="0"/>
                          <a:pt x="116" y="14"/>
                          <a:pt x="114" y="32"/>
                        </a:cubicBezTo>
                        <a:cubicBezTo>
                          <a:pt x="107" y="25"/>
                          <a:pt x="97" y="20"/>
                          <a:pt x="86" y="20"/>
                        </a:cubicBezTo>
                        <a:cubicBezTo>
                          <a:pt x="67" y="20"/>
                          <a:pt x="50" y="36"/>
                          <a:pt x="49" y="55"/>
                        </a:cubicBezTo>
                        <a:cubicBezTo>
                          <a:pt x="45" y="54"/>
                          <a:pt x="41" y="53"/>
                          <a:pt x="37" y="53"/>
                        </a:cubicBezTo>
                        <a:cubicBezTo>
                          <a:pt x="16" y="53"/>
                          <a:pt x="0" y="69"/>
                          <a:pt x="0" y="90"/>
                        </a:cubicBezTo>
                        <a:cubicBezTo>
                          <a:pt x="0" y="110"/>
                          <a:pt x="16" y="126"/>
                          <a:pt x="37" y="126"/>
                        </a:cubicBezTo>
                        <a:cubicBezTo>
                          <a:pt x="187" y="126"/>
                          <a:pt x="187" y="126"/>
                          <a:pt x="187" y="126"/>
                        </a:cubicBezTo>
                        <a:cubicBezTo>
                          <a:pt x="207" y="126"/>
                          <a:pt x="224" y="110"/>
                          <a:pt x="224" y="90"/>
                        </a:cubicBezTo>
                        <a:cubicBezTo>
                          <a:pt x="224" y="69"/>
                          <a:pt x="207" y="53"/>
                          <a:pt x="187" y="5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350">
                    <a:solidFill>
                      <a:schemeClr val="accent2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775"/>
                    <a:endParaRPr lang="en-US" sz="1324">
                      <a:solidFill>
                        <a:srgbClr val="1A1A1A"/>
                      </a:solidFill>
                      <a:latin typeface="Segoe UI"/>
                    </a:endParaRPr>
                  </a:p>
                </p:txBody>
              </p:sp>
              <p:grpSp>
                <p:nvGrpSpPr>
                  <p:cNvPr id="56" name="Group 132">
                    <a:extLst>
                      <a:ext uri="{FF2B5EF4-FFF2-40B4-BE49-F238E27FC236}">
                        <a16:creationId xmlns:a16="http://schemas.microsoft.com/office/drawing/2014/main" id="{B0399432-0B13-488D-A849-01E1B464371F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391416" y="2179639"/>
                    <a:ext cx="254233" cy="292973"/>
                    <a:chOff x="3812" y="2082"/>
                    <a:chExt cx="210" cy="242"/>
                  </a:xfrm>
                </p:grpSpPr>
                <p:sp>
                  <p:nvSpPr>
                    <p:cNvPr id="57" name="Freeform 133">
                      <a:extLst>
                        <a:ext uri="{FF2B5EF4-FFF2-40B4-BE49-F238E27FC236}">
                          <a16:creationId xmlns:a16="http://schemas.microsoft.com/office/drawing/2014/main" id="{1D03AB5E-5E9E-4735-A83C-AEF904C899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12" y="2082"/>
                      <a:ext cx="210" cy="242"/>
                    </a:xfrm>
                    <a:custGeom>
                      <a:avLst/>
                      <a:gdLst>
                        <a:gd name="T0" fmla="*/ 54 w 288"/>
                        <a:gd name="T1" fmla="*/ 334 h 334"/>
                        <a:gd name="T2" fmla="*/ 237 w 288"/>
                        <a:gd name="T3" fmla="*/ 334 h 334"/>
                        <a:gd name="T4" fmla="*/ 288 w 288"/>
                        <a:gd name="T5" fmla="*/ 283 h 334"/>
                        <a:gd name="T6" fmla="*/ 102 w 288"/>
                        <a:gd name="T7" fmla="*/ 283 h 334"/>
                        <a:gd name="T8" fmla="*/ 51 w 288"/>
                        <a:gd name="T9" fmla="*/ 334 h 334"/>
                        <a:gd name="T10" fmla="*/ 0 w 288"/>
                        <a:gd name="T11" fmla="*/ 283 h 334"/>
                        <a:gd name="T12" fmla="*/ 0 w 288"/>
                        <a:gd name="T13" fmla="*/ 0 h 334"/>
                        <a:gd name="T14" fmla="*/ 256 w 288"/>
                        <a:gd name="T15" fmla="*/ 0 h 334"/>
                        <a:gd name="T16" fmla="*/ 256 w 288"/>
                        <a:gd name="T17" fmla="*/ 281 h 3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334">
                          <a:moveTo>
                            <a:pt x="54" y="334"/>
                          </a:moveTo>
                          <a:cubicBezTo>
                            <a:pt x="237" y="334"/>
                            <a:pt x="237" y="334"/>
                            <a:pt x="237" y="334"/>
                          </a:cubicBezTo>
                          <a:cubicBezTo>
                            <a:pt x="265" y="334"/>
                            <a:pt x="288" y="311"/>
                            <a:pt x="288" y="283"/>
                          </a:cubicBezTo>
                          <a:cubicBezTo>
                            <a:pt x="102" y="283"/>
                            <a:pt x="102" y="283"/>
                            <a:pt x="102" y="283"/>
                          </a:cubicBezTo>
                          <a:cubicBezTo>
                            <a:pt x="102" y="311"/>
                            <a:pt x="79" y="334"/>
                            <a:pt x="51" y="334"/>
                          </a:cubicBezTo>
                          <a:cubicBezTo>
                            <a:pt x="23" y="334"/>
                            <a:pt x="0" y="311"/>
                            <a:pt x="0" y="283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256" y="0"/>
                            <a:pt x="256" y="0"/>
                            <a:pt x="256" y="0"/>
                          </a:cubicBezTo>
                          <a:cubicBezTo>
                            <a:pt x="256" y="281"/>
                            <a:pt x="256" y="281"/>
                            <a:pt x="256" y="281"/>
                          </a:cubicBezTo>
                        </a:path>
                      </a:pathLst>
                    </a:cu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58" name="Line 134">
                      <a:extLst>
                        <a:ext uri="{FF2B5EF4-FFF2-40B4-BE49-F238E27FC236}">
                          <a16:creationId xmlns:a16="http://schemas.microsoft.com/office/drawing/2014/main" id="{14557A99-C85B-4A3C-AF46-95E5B1BD693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78" y="2137"/>
                      <a:ext cx="94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59" name="Line 135">
                      <a:extLst>
                        <a:ext uri="{FF2B5EF4-FFF2-40B4-BE49-F238E27FC236}">
                          <a16:creationId xmlns:a16="http://schemas.microsoft.com/office/drawing/2014/main" id="{9CAF94C4-E02E-4BAD-8419-F8C4559F4BA8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40" y="2137"/>
                      <a:ext cx="19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60" name="Line 136">
                      <a:extLst>
                        <a:ext uri="{FF2B5EF4-FFF2-40B4-BE49-F238E27FC236}">
                          <a16:creationId xmlns:a16="http://schemas.microsoft.com/office/drawing/2014/main" id="{15EE3607-72C3-421C-8863-8E1DB336809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78" y="2192"/>
                      <a:ext cx="94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61" name="Line 137">
                      <a:extLst>
                        <a:ext uri="{FF2B5EF4-FFF2-40B4-BE49-F238E27FC236}">
                          <a16:creationId xmlns:a16="http://schemas.microsoft.com/office/drawing/2014/main" id="{1F8B59D3-0A07-44E7-B22F-2E1B04D8B25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40" y="2192"/>
                      <a:ext cx="19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62" name="Line 138">
                      <a:extLst>
                        <a:ext uri="{FF2B5EF4-FFF2-40B4-BE49-F238E27FC236}">
                          <a16:creationId xmlns:a16="http://schemas.microsoft.com/office/drawing/2014/main" id="{2B1869F6-67D2-416B-9CF6-B3089FC2981E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78" y="2248"/>
                      <a:ext cx="94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63" name="Line 139">
                      <a:extLst>
                        <a:ext uri="{FF2B5EF4-FFF2-40B4-BE49-F238E27FC236}">
                          <a16:creationId xmlns:a16="http://schemas.microsoft.com/office/drawing/2014/main" id="{7205870A-CF70-4E19-92E3-2DDFD67679C7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840" y="2248"/>
                      <a:ext cx="19" cy="0"/>
                    </a:xfrm>
                    <a:prstGeom prst="line">
                      <a:avLst/>
                    </a:prstGeom>
                    <a:noFill/>
                    <a:ln w="6350" cap="flat" cmpd="sng" algn="ctr">
                      <a:solidFill>
                        <a:srgbClr val="0078D7"/>
                      </a:solidFill>
                      <a:prstDash val="solid"/>
                      <a:miter lim="800000"/>
                      <a:headEnd type="none"/>
                      <a:tailEnd type="none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80" tIns="34290" rIns="68580" bIns="3429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85800">
                        <a:defRPr/>
                      </a:pPr>
                      <a:endParaRPr lang="en-US" sz="1350" kern="0">
                        <a:solidFill>
                          <a:sysClr val="windowText" lastClr="000000"/>
                        </a:solidFill>
                        <a:latin typeface="Segoe UI Semilight"/>
                      </a:endParaRPr>
                    </a:p>
                  </p:txBody>
                </p:sp>
              </p:grpSp>
            </p:grpSp>
            <p:sp>
              <p:nvSpPr>
                <p:cNvPr id="54" name="Lock">
                  <a:extLst>
                    <a:ext uri="{FF2B5EF4-FFF2-40B4-BE49-F238E27FC236}">
                      <a16:creationId xmlns:a16="http://schemas.microsoft.com/office/drawing/2014/main" id="{EA98C035-B9DA-46DA-B8D6-E5E06AF6C87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966434" y="3308840"/>
                  <a:ext cx="154544" cy="215998"/>
                </a:xfrm>
                <a:custGeom>
                  <a:avLst/>
                  <a:gdLst>
                    <a:gd name="T0" fmla="*/ 239 w 239"/>
                    <a:gd name="T1" fmla="*/ 335 h 335"/>
                    <a:gd name="T2" fmla="*/ 0 w 239"/>
                    <a:gd name="T3" fmla="*/ 335 h 335"/>
                    <a:gd name="T4" fmla="*/ 0 w 239"/>
                    <a:gd name="T5" fmla="*/ 157 h 335"/>
                    <a:gd name="T6" fmla="*/ 239 w 239"/>
                    <a:gd name="T7" fmla="*/ 157 h 335"/>
                    <a:gd name="T8" fmla="*/ 239 w 239"/>
                    <a:gd name="T9" fmla="*/ 335 h 335"/>
                    <a:gd name="T10" fmla="*/ 196 w 239"/>
                    <a:gd name="T11" fmla="*/ 157 h 335"/>
                    <a:gd name="T12" fmla="*/ 196 w 239"/>
                    <a:gd name="T13" fmla="*/ 75 h 335"/>
                    <a:gd name="T14" fmla="*/ 121 w 239"/>
                    <a:gd name="T15" fmla="*/ 0 h 335"/>
                    <a:gd name="T16" fmla="*/ 46 w 239"/>
                    <a:gd name="T17" fmla="*/ 75 h 335"/>
                    <a:gd name="T18" fmla="*/ 46 w 239"/>
                    <a:gd name="T19" fmla="*/ 157 h 3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9" h="335">
                      <a:moveTo>
                        <a:pt x="239" y="335"/>
                      </a:moveTo>
                      <a:cubicBezTo>
                        <a:pt x="0" y="335"/>
                        <a:pt x="0" y="335"/>
                        <a:pt x="0" y="335"/>
                      </a:cubicBezTo>
                      <a:cubicBezTo>
                        <a:pt x="0" y="157"/>
                        <a:pt x="0" y="157"/>
                        <a:pt x="0" y="157"/>
                      </a:cubicBezTo>
                      <a:cubicBezTo>
                        <a:pt x="239" y="157"/>
                        <a:pt x="239" y="157"/>
                        <a:pt x="239" y="157"/>
                      </a:cubicBezTo>
                      <a:lnTo>
                        <a:pt x="239" y="335"/>
                      </a:lnTo>
                      <a:close/>
                      <a:moveTo>
                        <a:pt x="196" y="157"/>
                      </a:moveTo>
                      <a:cubicBezTo>
                        <a:pt x="196" y="75"/>
                        <a:pt x="196" y="75"/>
                        <a:pt x="196" y="75"/>
                      </a:cubicBezTo>
                      <a:cubicBezTo>
                        <a:pt x="196" y="34"/>
                        <a:pt x="163" y="0"/>
                        <a:pt x="121" y="0"/>
                      </a:cubicBezTo>
                      <a:cubicBezTo>
                        <a:pt x="79" y="0"/>
                        <a:pt x="46" y="34"/>
                        <a:pt x="46" y="75"/>
                      </a:cubicBezTo>
                      <a:cubicBezTo>
                        <a:pt x="46" y="157"/>
                        <a:pt x="46" y="157"/>
                        <a:pt x="46" y="157"/>
                      </a:cubicBezTo>
                    </a:path>
                  </a:pathLst>
                </a:custGeom>
                <a:noFill/>
                <a:ln w="6350" cap="sq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34" name="Group 35">
                <a:extLst>
                  <a:ext uri="{FF2B5EF4-FFF2-40B4-BE49-F238E27FC236}">
                    <a16:creationId xmlns:a16="http://schemas.microsoft.com/office/drawing/2014/main" id="{A7D325FF-8188-4E53-AB3B-89FBE2B92922}"/>
                  </a:ext>
                </a:extLst>
              </p:cNvPr>
              <p:cNvGrpSpPr/>
              <p:nvPr/>
            </p:nvGrpSpPr>
            <p:grpSpPr>
              <a:xfrm>
                <a:off x="1609478" y="4640704"/>
                <a:ext cx="542647" cy="308907"/>
                <a:chOff x="1071694" y="1986936"/>
                <a:chExt cx="970255" cy="552327"/>
              </a:xfrm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FCFFCF74-BA3A-4361-978B-9296D51791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1071694" y="1986936"/>
                  <a:ext cx="970255" cy="552327"/>
                </a:xfrm>
                <a:custGeom>
                  <a:avLst/>
                  <a:gdLst>
                    <a:gd name="T0" fmla="*/ 187 w 224"/>
                    <a:gd name="T1" fmla="*/ 53 h 126"/>
                    <a:gd name="T2" fmla="*/ 183 w 224"/>
                    <a:gd name="T3" fmla="*/ 53 h 126"/>
                    <a:gd name="T4" fmla="*/ 187 w 224"/>
                    <a:gd name="T5" fmla="*/ 37 h 126"/>
                    <a:gd name="T6" fmla="*/ 150 w 224"/>
                    <a:gd name="T7" fmla="*/ 0 h 126"/>
                    <a:gd name="T8" fmla="*/ 114 w 224"/>
                    <a:gd name="T9" fmla="*/ 32 h 126"/>
                    <a:gd name="T10" fmla="*/ 86 w 224"/>
                    <a:gd name="T11" fmla="*/ 20 h 126"/>
                    <a:gd name="T12" fmla="*/ 49 w 224"/>
                    <a:gd name="T13" fmla="*/ 55 h 126"/>
                    <a:gd name="T14" fmla="*/ 37 w 224"/>
                    <a:gd name="T15" fmla="*/ 53 h 126"/>
                    <a:gd name="T16" fmla="*/ 0 w 224"/>
                    <a:gd name="T17" fmla="*/ 90 h 126"/>
                    <a:gd name="T18" fmla="*/ 37 w 224"/>
                    <a:gd name="T19" fmla="*/ 126 h 126"/>
                    <a:gd name="T20" fmla="*/ 187 w 224"/>
                    <a:gd name="T21" fmla="*/ 126 h 126"/>
                    <a:gd name="T22" fmla="*/ 224 w 224"/>
                    <a:gd name="T23" fmla="*/ 90 h 126"/>
                    <a:gd name="T24" fmla="*/ 187 w 224"/>
                    <a:gd name="T25" fmla="*/ 53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24" h="126">
                      <a:moveTo>
                        <a:pt x="187" y="53"/>
                      </a:moveTo>
                      <a:cubicBezTo>
                        <a:pt x="186" y="53"/>
                        <a:pt x="184" y="53"/>
                        <a:pt x="183" y="53"/>
                      </a:cubicBezTo>
                      <a:cubicBezTo>
                        <a:pt x="185" y="48"/>
                        <a:pt x="187" y="42"/>
                        <a:pt x="187" y="37"/>
                      </a:cubicBezTo>
                      <a:cubicBezTo>
                        <a:pt x="187" y="16"/>
                        <a:pt x="170" y="0"/>
                        <a:pt x="150" y="0"/>
                      </a:cubicBezTo>
                      <a:cubicBezTo>
                        <a:pt x="131" y="0"/>
                        <a:pt x="116" y="14"/>
                        <a:pt x="114" y="32"/>
                      </a:cubicBezTo>
                      <a:cubicBezTo>
                        <a:pt x="107" y="25"/>
                        <a:pt x="97" y="20"/>
                        <a:pt x="86" y="20"/>
                      </a:cubicBezTo>
                      <a:cubicBezTo>
                        <a:pt x="67" y="20"/>
                        <a:pt x="50" y="36"/>
                        <a:pt x="49" y="55"/>
                      </a:cubicBezTo>
                      <a:cubicBezTo>
                        <a:pt x="45" y="54"/>
                        <a:pt x="41" y="53"/>
                        <a:pt x="37" y="53"/>
                      </a:cubicBezTo>
                      <a:cubicBezTo>
                        <a:pt x="16" y="53"/>
                        <a:pt x="0" y="69"/>
                        <a:pt x="0" y="90"/>
                      </a:cubicBezTo>
                      <a:cubicBezTo>
                        <a:pt x="0" y="110"/>
                        <a:pt x="16" y="126"/>
                        <a:pt x="37" y="126"/>
                      </a:cubicBezTo>
                      <a:cubicBezTo>
                        <a:pt x="187" y="126"/>
                        <a:pt x="187" y="126"/>
                        <a:pt x="187" y="126"/>
                      </a:cubicBezTo>
                      <a:cubicBezTo>
                        <a:pt x="207" y="126"/>
                        <a:pt x="224" y="110"/>
                        <a:pt x="224" y="90"/>
                      </a:cubicBezTo>
                      <a:cubicBezTo>
                        <a:pt x="224" y="69"/>
                        <a:pt x="207" y="53"/>
                        <a:pt x="187" y="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/>
                  <a:endParaRPr lang="en-US" sz="1324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grpSp>
              <p:nvGrpSpPr>
                <p:cNvPr id="37" name="Group 132">
                  <a:extLst>
                    <a:ext uri="{FF2B5EF4-FFF2-40B4-BE49-F238E27FC236}">
                      <a16:creationId xmlns:a16="http://schemas.microsoft.com/office/drawing/2014/main" id="{553DAD04-2918-4112-98AA-BE43FF8B25C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391416" y="2179639"/>
                  <a:ext cx="254233" cy="292973"/>
                  <a:chOff x="3812" y="2082"/>
                  <a:chExt cx="210" cy="242"/>
                </a:xfrm>
              </p:grpSpPr>
              <p:sp>
                <p:nvSpPr>
                  <p:cNvPr id="38" name="Freeform 133">
                    <a:extLst>
                      <a:ext uri="{FF2B5EF4-FFF2-40B4-BE49-F238E27FC236}">
                        <a16:creationId xmlns:a16="http://schemas.microsoft.com/office/drawing/2014/main" id="{34EAFBAB-88B4-4E46-8740-F7C9F3503B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12" y="2082"/>
                    <a:ext cx="210" cy="242"/>
                  </a:xfrm>
                  <a:custGeom>
                    <a:avLst/>
                    <a:gdLst>
                      <a:gd name="T0" fmla="*/ 54 w 288"/>
                      <a:gd name="T1" fmla="*/ 334 h 334"/>
                      <a:gd name="T2" fmla="*/ 237 w 288"/>
                      <a:gd name="T3" fmla="*/ 334 h 334"/>
                      <a:gd name="T4" fmla="*/ 288 w 288"/>
                      <a:gd name="T5" fmla="*/ 283 h 334"/>
                      <a:gd name="T6" fmla="*/ 102 w 288"/>
                      <a:gd name="T7" fmla="*/ 283 h 334"/>
                      <a:gd name="T8" fmla="*/ 51 w 288"/>
                      <a:gd name="T9" fmla="*/ 334 h 334"/>
                      <a:gd name="T10" fmla="*/ 0 w 288"/>
                      <a:gd name="T11" fmla="*/ 283 h 334"/>
                      <a:gd name="T12" fmla="*/ 0 w 288"/>
                      <a:gd name="T13" fmla="*/ 0 h 334"/>
                      <a:gd name="T14" fmla="*/ 256 w 288"/>
                      <a:gd name="T15" fmla="*/ 0 h 334"/>
                      <a:gd name="T16" fmla="*/ 256 w 288"/>
                      <a:gd name="T17" fmla="*/ 281 h 3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88" h="334">
                        <a:moveTo>
                          <a:pt x="54" y="334"/>
                        </a:moveTo>
                        <a:cubicBezTo>
                          <a:pt x="237" y="334"/>
                          <a:pt x="237" y="334"/>
                          <a:pt x="237" y="334"/>
                        </a:cubicBezTo>
                        <a:cubicBezTo>
                          <a:pt x="265" y="334"/>
                          <a:pt x="288" y="311"/>
                          <a:pt x="288" y="283"/>
                        </a:cubicBezTo>
                        <a:cubicBezTo>
                          <a:pt x="102" y="283"/>
                          <a:pt x="102" y="283"/>
                          <a:pt x="102" y="283"/>
                        </a:cubicBezTo>
                        <a:cubicBezTo>
                          <a:pt x="102" y="311"/>
                          <a:pt x="79" y="334"/>
                          <a:pt x="51" y="334"/>
                        </a:cubicBezTo>
                        <a:cubicBezTo>
                          <a:pt x="23" y="334"/>
                          <a:pt x="0" y="311"/>
                          <a:pt x="0" y="28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56" y="0"/>
                          <a:pt x="256" y="0"/>
                          <a:pt x="256" y="0"/>
                        </a:cubicBezTo>
                        <a:cubicBezTo>
                          <a:pt x="256" y="281"/>
                          <a:pt x="256" y="281"/>
                          <a:pt x="256" y="281"/>
                        </a:cubicBezTo>
                      </a:path>
                    </a:pathLst>
                  </a:cu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39" name="Line 134">
                    <a:extLst>
                      <a:ext uri="{FF2B5EF4-FFF2-40B4-BE49-F238E27FC236}">
                        <a16:creationId xmlns:a16="http://schemas.microsoft.com/office/drawing/2014/main" id="{C8591737-EE76-4958-A58A-8A88787C2B9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8" y="2137"/>
                    <a:ext cx="94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0" name="Line 135">
                    <a:extLst>
                      <a:ext uri="{FF2B5EF4-FFF2-40B4-BE49-F238E27FC236}">
                        <a16:creationId xmlns:a16="http://schemas.microsoft.com/office/drawing/2014/main" id="{1F3C1EFA-C72E-414A-9459-6400987F91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40" y="2137"/>
                    <a:ext cx="19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1" name="Line 136">
                    <a:extLst>
                      <a:ext uri="{FF2B5EF4-FFF2-40B4-BE49-F238E27FC236}">
                        <a16:creationId xmlns:a16="http://schemas.microsoft.com/office/drawing/2014/main" id="{78916B66-F01E-4990-9845-DEBBC18AA3B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8" y="2192"/>
                    <a:ext cx="94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2" name="Line 137">
                    <a:extLst>
                      <a:ext uri="{FF2B5EF4-FFF2-40B4-BE49-F238E27FC236}">
                        <a16:creationId xmlns:a16="http://schemas.microsoft.com/office/drawing/2014/main" id="{2D8A3E73-AA5E-4CDB-91DC-7A081BD8BB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40" y="2192"/>
                    <a:ext cx="19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3" name="Line 138">
                    <a:extLst>
                      <a:ext uri="{FF2B5EF4-FFF2-40B4-BE49-F238E27FC236}">
                        <a16:creationId xmlns:a16="http://schemas.microsoft.com/office/drawing/2014/main" id="{4A2A9D2C-B401-4910-8ACA-E37D74E7B28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78" y="2248"/>
                    <a:ext cx="94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44" name="Line 139">
                    <a:extLst>
                      <a:ext uri="{FF2B5EF4-FFF2-40B4-BE49-F238E27FC236}">
                        <a16:creationId xmlns:a16="http://schemas.microsoft.com/office/drawing/2014/main" id="{484D8DCA-FBA3-4AAE-B5A2-B6D593D217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840" y="2248"/>
                    <a:ext cx="19" cy="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78D7"/>
                    </a:solidFill>
                    <a:prstDash val="solid"/>
                    <a:miter lim="800000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350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</p:grpSp>
          </p:grpSp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D77D39AC-6D8D-40CB-8F88-502CF84B64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605781" y="5002503"/>
                <a:ext cx="269140" cy="153210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/>
                <a:endParaRPr lang="en-US" sz="1324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65100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5886264" y="3788276"/>
            <a:ext cx="2329961" cy="728167"/>
            <a:chOff x="2276059" y="2794959"/>
            <a:chExt cx="3107056" cy="971027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2635056" y="2794959"/>
              <a:ext cx="2748059" cy="971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1" name="Right Triangle 120"/>
            <p:cNvSpPr/>
            <p:nvPr/>
          </p:nvSpPr>
          <p:spPr bwMode="auto">
            <a:xfrm rot="16200000">
              <a:off x="2276059" y="3048439"/>
              <a:ext cx="389197" cy="389197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2635056" y="2795838"/>
              <a:ext cx="2748059" cy="25901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836578" y="3789620"/>
            <a:ext cx="2382284" cy="754045"/>
            <a:chOff x="2635056" y="2794958"/>
            <a:chExt cx="3117104" cy="971027"/>
          </a:xfrm>
        </p:grpSpPr>
        <p:sp>
          <p:nvSpPr>
            <p:cNvPr id="112" name="Rectangle 111"/>
            <p:cNvSpPr/>
            <p:nvPr/>
          </p:nvSpPr>
          <p:spPr bwMode="auto">
            <a:xfrm>
              <a:off x="2635056" y="2794958"/>
              <a:ext cx="2748059" cy="971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13" name="Right Triangle 112"/>
            <p:cNvSpPr/>
            <p:nvPr/>
          </p:nvSpPr>
          <p:spPr bwMode="auto">
            <a:xfrm rot="16200000" flipV="1">
              <a:off x="5362963" y="3057787"/>
              <a:ext cx="389197" cy="389197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ln w="0"/>
                <a:solidFill>
                  <a:srgbClr val="D83B0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Semilight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635056" y="2795838"/>
              <a:ext cx="2748059" cy="25901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713812" y="2593326"/>
            <a:ext cx="2062808" cy="1014479"/>
            <a:chOff x="2632314" y="2794959"/>
            <a:chExt cx="2750801" cy="1352831"/>
          </a:xfrm>
        </p:grpSpPr>
        <p:sp>
          <p:nvSpPr>
            <p:cNvPr id="100" name="Rectangle 99"/>
            <p:cNvSpPr/>
            <p:nvPr/>
          </p:nvSpPr>
          <p:spPr bwMode="auto">
            <a:xfrm>
              <a:off x="2635056" y="2794959"/>
              <a:ext cx="2748059" cy="971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1" name="Right Triangle 100"/>
            <p:cNvSpPr/>
            <p:nvPr/>
          </p:nvSpPr>
          <p:spPr bwMode="auto">
            <a:xfrm rot="10800000" flipH="1">
              <a:off x="2632314" y="3758593"/>
              <a:ext cx="389197" cy="389197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2635056" y="2795838"/>
              <a:ext cx="2748059" cy="25901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26660" y="2643996"/>
            <a:ext cx="2061181" cy="1015128"/>
            <a:chOff x="2635056" y="2794959"/>
            <a:chExt cx="2748631" cy="1353696"/>
          </a:xfrm>
        </p:grpSpPr>
        <p:sp>
          <p:nvSpPr>
            <p:cNvPr id="5" name="Rectangle 4"/>
            <p:cNvSpPr/>
            <p:nvPr/>
          </p:nvSpPr>
          <p:spPr bwMode="auto">
            <a:xfrm>
              <a:off x="2635056" y="2794959"/>
              <a:ext cx="2748059" cy="971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7" name="Right Triangle 6"/>
            <p:cNvSpPr/>
            <p:nvPr/>
          </p:nvSpPr>
          <p:spPr bwMode="auto">
            <a:xfrm rot="10800000">
              <a:off x="4994490" y="3759458"/>
              <a:ext cx="389197" cy="389197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2635056" y="2795838"/>
              <a:ext cx="2748059" cy="25901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2" rIns="0" bIns="34972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9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5819458" y="2733235"/>
            <a:ext cx="1868207" cy="685605"/>
          </a:xfrm>
          <a:prstGeom prst="roundRect">
            <a:avLst>
              <a:gd name="adj" fmla="val 0"/>
            </a:avLst>
          </a:prstGeom>
          <a:noFill/>
          <a:ln w="28575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 defTabSz="672334">
              <a:spcAft>
                <a:spcPts val="441"/>
              </a:spcAft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light"/>
                <a:cs typeface="Arial" panose="020B0604020202020204" pitchFamily="34" charset="0"/>
              </a:rPr>
              <a:t>Office 365 is rolled out. </a:t>
            </a:r>
            <a:br>
              <a:rPr lang="en-US" sz="1050" kern="0" dirty="0">
                <a:solidFill>
                  <a:srgbClr val="505050"/>
                </a:solidFill>
                <a:latin typeface="Segoe UI Semilight"/>
                <a:cs typeface="Arial" panose="020B0604020202020204" pitchFamily="34" charset="0"/>
              </a:rPr>
            </a:br>
            <a:r>
              <a:rPr lang="en-US" sz="1050" kern="0" dirty="0">
                <a:solidFill>
                  <a:srgbClr val="505050"/>
                </a:solidFill>
                <a:latin typeface="Segoe UI Semilight"/>
                <a:cs typeface="Arial" panose="020B0604020202020204" pitchFamily="34" charset="0"/>
              </a:rPr>
              <a:t>How do I know which groups are using other apps?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06067" y="2571750"/>
            <a:ext cx="158831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4">
              <a:defRPr/>
            </a:pPr>
            <a:r>
              <a:rPr lang="en-US" sz="975" kern="0" dirty="0">
                <a:solidFill>
                  <a:srgbClr val="FFFFFF"/>
                </a:solidFill>
                <a:latin typeface="Segoe UI Semilight"/>
              </a:rPr>
              <a:t>Shadow IT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23" y="231876"/>
            <a:ext cx="8740068" cy="674653"/>
          </a:xfrm>
        </p:spPr>
        <p:txBody>
          <a:bodyPr/>
          <a:lstStyle/>
          <a:p>
            <a:r>
              <a:rPr lang="en-US"/>
              <a:t>Questions to answer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1938752" y="2805439"/>
            <a:ext cx="2185035" cy="685605"/>
          </a:xfrm>
          <a:prstGeom prst="roundRect">
            <a:avLst>
              <a:gd name="adj" fmla="val 0"/>
            </a:avLst>
          </a:prstGeom>
          <a:noFill/>
          <a:ln w="28575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 defTabSz="685714">
              <a:spcAft>
                <a:spcPts val="450"/>
              </a:spcAft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light"/>
                <a:cs typeface="Arial" panose="020B0604020202020204" pitchFamily="34" charset="0"/>
              </a:rPr>
              <a:t>Employee downloads customer details from an airport kiosk. </a:t>
            </a:r>
          </a:p>
          <a:p>
            <a:pPr marL="0" lvl="1" algn="ctr" defTabSz="685714">
              <a:spcAft>
                <a:spcPts val="450"/>
              </a:spcAft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light"/>
                <a:cs typeface="Arial" panose="020B0604020202020204" pitchFamily="34" charset="0"/>
              </a:rPr>
              <a:t>How can I detect and limit access?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270317" y="2627777"/>
            <a:ext cx="158831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4">
              <a:defRPr/>
            </a:pPr>
            <a:r>
              <a:rPr lang="en-US" sz="975" kern="0" dirty="0">
                <a:solidFill>
                  <a:srgbClr val="FFFFFF"/>
                </a:solidFill>
                <a:latin typeface="Segoe UI Semilight"/>
              </a:rPr>
              <a:t>Access control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215207" y="3944729"/>
            <a:ext cx="1886465" cy="685605"/>
          </a:xfrm>
          <a:prstGeom prst="roundRect">
            <a:avLst>
              <a:gd name="adj" fmla="val 0"/>
            </a:avLst>
          </a:prstGeom>
          <a:noFill/>
          <a:ln w="28575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 defTabSz="672334"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light"/>
                <a:cs typeface="Arial" panose="020B0604020202020204" pitchFamily="34" charset="0"/>
              </a:rPr>
              <a:t>An employee publicly shares a sensitive file in the cloud.</a:t>
            </a:r>
          </a:p>
          <a:p>
            <a:pPr algn="ctr" defTabSz="672334"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light"/>
                <a:cs typeface="Arial" panose="020B0604020202020204" pitchFamily="34" charset="0"/>
              </a:rPr>
              <a:t>How can I detect that?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28511" y="3761092"/>
            <a:ext cx="158831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4">
              <a:defRPr/>
            </a:pPr>
            <a:r>
              <a:rPr lang="en-US" sz="975" kern="0" dirty="0">
                <a:solidFill>
                  <a:srgbClr val="FFFFFF"/>
                </a:solidFill>
                <a:latin typeface="Segoe UI Semilight"/>
              </a:rPr>
              <a:t>Data protection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24660" y="3774745"/>
            <a:ext cx="158831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14">
              <a:defRPr/>
            </a:pPr>
            <a:r>
              <a:rPr lang="en-US" sz="975" kern="0" dirty="0">
                <a:solidFill>
                  <a:srgbClr val="FFFFFF"/>
                </a:solidFill>
                <a:latin typeface="Segoe UI Semilight"/>
              </a:rPr>
              <a:t>Threat prevention</a:t>
            </a:r>
          </a:p>
          <a:p>
            <a:pPr algn="ctr" defTabSz="685714">
              <a:defRPr/>
            </a:pPr>
            <a:endParaRPr lang="en-US" sz="975" kern="0" dirty="0">
              <a:solidFill>
                <a:srgbClr val="FFFFFF"/>
              </a:solidFill>
              <a:latin typeface="Segoe UI Semilight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89629" y="3900628"/>
            <a:ext cx="1714013" cy="685605"/>
          </a:xfrm>
          <a:prstGeom prst="roundRect">
            <a:avLst>
              <a:gd name="adj" fmla="val 0"/>
            </a:avLst>
          </a:prstGeom>
          <a:noFill/>
          <a:ln w="28575" cap="rnd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0" lvl="1" algn="ctr" defTabSz="685714">
              <a:defRPr/>
            </a:pPr>
            <a:r>
              <a:rPr lang="en-US" sz="1050" kern="0" dirty="0">
                <a:solidFill>
                  <a:srgbClr val="505050"/>
                </a:solidFill>
                <a:latin typeface="Segoe UI Semilight"/>
                <a:cs typeface="Arial" panose="020B0604020202020204" pitchFamily="34" charset="0"/>
              </a:rPr>
              <a:t>How do I know if my users have been breached?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3819470" y="2951340"/>
            <a:ext cx="1542444" cy="2191795"/>
            <a:chOff x="4410437" y="5171160"/>
            <a:chExt cx="871461" cy="1238332"/>
          </a:xfrm>
        </p:grpSpPr>
        <p:sp>
          <p:nvSpPr>
            <p:cNvPr id="129" name="Rectangle 14"/>
            <p:cNvSpPr>
              <a:spLocks noChangeArrowheads="1"/>
            </p:cNvSpPr>
            <p:nvPr/>
          </p:nvSpPr>
          <p:spPr bwMode="auto">
            <a:xfrm>
              <a:off x="4741878" y="5239734"/>
              <a:ext cx="540020" cy="116975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0" name="Freeform 12"/>
            <p:cNvSpPr>
              <a:spLocks noEditPoints="1"/>
            </p:cNvSpPr>
            <p:nvPr/>
          </p:nvSpPr>
          <p:spPr bwMode="auto">
            <a:xfrm>
              <a:off x="4942457" y="5171160"/>
              <a:ext cx="26858" cy="68574"/>
            </a:xfrm>
            <a:custGeom>
              <a:avLst/>
              <a:gdLst>
                <a:gd name="T0" fmla="*/ 20 w 20"/>
                <a:gd name="T1" fmla="*/ 0 h 51"/>
                <a:gd name="T2" fmla="*/ 0 w 20"/>
                <a:gd name="T3" fmla="*/ 51 h 51"/>
                <a:gd name="T4" fmla="*/ 0 w 20"/>
                <a:gd name="T5" fmla="*/ 51 h 51"/>
                <a:gd name="T6" fmla="*/ 1 w 20"/>
                <a:gd name="T7" fmla="*/ 46 h 51"/>
                <a:gd name="T8" fmla="*/ 2 w 20"/>
                <a:gd name="T9" fmla="*/ 43 h 51"/>
                <a:gd name="T10" fmla="*/ 4 w 20"/>
                <a:gd name="T11" fmla="*/ 36 h 51"/>
                <a:gd name="T12" fmla="*/ 4 w 20"/>
                <a:gd name="T13" fmla="*/ 34 h 51"/>
                <a:gd name="T14" fmla="*/ 7 w 20"/>
                <a:gd name="T15" fmla="*/ 27 h 51"/>
                <a:gd name="T16" fmla="*/ 7 w 20"/>
                <a:gd name="T17" fmla="*/ 25 h 51"/>
                <a:gd name="T18" fmla="*/ 11 w 20"/>
                <a:gd name="T19" fmla="*/ 18 h 51"/>
                <a:gd name="T20" fmla="*/ 11 w 20"/>
                <a:gd name="T21" fmla="*/ 17 h 51"/>
                <a:gd name="T22" fmla="*/ 15 w 20"/>
                <a:gd name="T23" fmla="*/ 8 h 51"/>
                <a:gd name="T24" fmla="*/ 15 w 20"/>
                <a:gd name="T25" fmla="*/ 8 h 51"/>
                <a:gd name="T26" fmla="*/ 20 w 20"/>
                <a:gd name="T27" fmla="*/ 0 h 51"/>
                <a:gd name="T28" fmla="*/ 20 w 20"/>
                <a:gd name="T29" fmla="*/ 0 h 51"/>
                <a:gd name="T30" fmla="*/ 20 w 20"/>
                <a:gd name="T31" fmla="*/ 0 h 51"/>
                <a:gd name="T32" fmla="*/ 20 w 20"/>
                <a:gd name="T3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51">
                  <a:moveTo>
                    <a:pt x="20" y="0"/>
                  </a:moveTo>
                  <a:cubicBezTo>
                    <a:pt x="10" y="16"/>
                    <a:pt x="4" y="33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49"/>
                    <a:pt x="1" y="48"/>
                    <a:pt x="1" y="46"/>
                  </a:cubicBezTo>
                  <a:cubicBezTo>
                    <a:pt x="2" y="45"/>
                    <a:pt x="2" y="44"/>
                    <a:pt x="2" y="43"/>
                  </a:cubicBezTo>
                  <a:cubicBezTo>
                    <a:pt x="3" y="41"/>
                    <a:pt x="3" y="39"/>
                    <a:pt x="4" y="36"/>
                  </a:cubicBezTo>
                  <a:cubicBezTo>
                    <a:pt x="4" y="36"/>
                    <a:pt x="4" y="35"/>
                    <a:pt x="4" y="34"/>
                  </a:cubicBezTo>
                  <a:cubicBezTo>
                    <a:pt x="5" y="32"/>
                    <a:pt x="6" y="29"/>
                    <a:pt x="7" y="27"/>
                  </a:cubicBezTo>
                  <a:cubicBezTo>
                    <a:pt x="7" y="26"/>
                    <a:pt x="7" y="26"/>
                    <a:pt x="7" y="25"/>
                  </a:cubicBezTo>
                  <a:cubicBezTo>
                    <a:pt x="8" y="23"/>
                    <a:pt x="9" y="20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4"/>
                    <a:pt x="14" y="11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5"/>
                    <a:pt x="18" y="3"/>
                    <a:pt x="20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solidFill>
              <a:srgbClr val="7F8F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1" name="Rectangle 15"/>
            <p:cNvSpPr>
              <a:spLocks noChangeArrowheads="1"/>
            </p:cNvSpPr>
            <p:nvPr/>
          </p:nvSpPr>
          <p:spPr bwMode="auto">
            <a:xfrm>
              <a:off x="4741878" y="5239734"/>
              <a:ext cx="540020" cy="1169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2" name="Rectangle 16"/>
            <p:cNvSpPr>
              <a:spLocks noChangeArrowheads="1"/>
            </p:cNvSpPr>
            <p:nvPr/>
          </p:nvSpPr>
          <p:spPr bwMode="auto">
            <a:xfrm>
              <a:off x="4796166" y="5796326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3" name="Rectangle 17"/>
            <p:cNvSpPr>
              <a:spLocks noChangeArrowheads="1"/>
            </p:cNvSpPr>
            <p:nvPr/>
          </p:nvSpPr>
          <p:spPr bwMode="auto">
            <a:xfrm>
              <a:off x="4796166" y="5796326"/>
              <a:ext cx="434302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4" name="Rectangle 18"/>
            <p:cNvSpPr>
              <a:spLocks noChangeArrowheads="1"/>
            </p:cNvSpPr>
            <p:nvPr/>
          </p:nvSpPr>
          <p:spPr bwMode="auto">
            <a:xfrm>
              <a:off x="4796166" y="5918045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5" name="Rectangle 19"/>
            <p:cNvSpPr>
              <a:spLocks noChangeArrowheads="1"/>
            </p:cNvSpPr>
            <p:nvPr/>
          </p:nvSpPr>
          <p:spPr bwMode="auto">
            <a:xfrm>
              <a:off x="4796166" y="5918045"/>
              <a:ext cx="434302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6" name="Rectangle 20"/>
            <p:cNvSpPr>
              <a:spLocks noChangeArrowheads="1"/>
            </p:cNvSpPr>
            <p:nvPr/>
          </p:nvSpPr>
          <p:spPr bwMode="auto">
            <a:xfrm>
              <a:off x="4796166" y="6038621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7" name="Rectangle 21"/>
            <p:cNvSpPr>
              <a:spLocks noChangeArrowheads="1"/>
            </p:cNvSpPr>
            <p:nvPr/>
          </p:nvSpPr>
          <p:spPr bwMode="auto">
            <a:xfrm>
              <a:off x="4796166" y="6038621"/>
              <a:ext cx="434302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8" name="Rectangle 22"/>
            <p:cNvSpPr>
              <a:spLocks noChangeArrowheads="1"/>
            </p:cNvSpPr>
            <p:nvPr/>
          </p:nvSpPr>
          <p:spPr bwMode="auto">
            <a:xfrm>
              <a:off x="4796166" y="6158625"/>
              <a:ext cx="434302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39" name="Rectangle 23"/>
            <p:cNvSpPr>
              <a:spLocks noChangeArrowheads="1"/>
            </p:cNvSpPr>
            <p:nvPr/>
          </p:nvSpPr>
          <p:spPr bwMode="auto">
            <a:xfrm>
              <a:off x="4796166" y="6158625"/>
              <a:ext cx="434302" cy="7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0" name="Rectangle 24"/>
            <p:cNvSpPr>
              <a:spLocks noChangeArrowheads="1"/>
            </p:cNvSpPr>
            <p:nvPr/>
          </p:nvSpPr>
          <p:spPr bwMode="auto">
            <a:xfrm>
              <a:off x="4796166" y="5433455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1" name="Rectangle 25"/>
            <p:cNvSpPr>
              <a:spLocks noChangeArrowheads="1"/>
            </p:cNvSpPr>
            <p:nvPr/>
          </p:nvSpPr>
          <p:spPr bwMode="auto">
            <a:xfrm>
              <a:off x="4796166" y="5554031"/>
              <a:ext cx="434302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2" name="Rectangle 26"/>
            <p:cNvSpPr>
              <a:spLocks noChangeArrowheads="1"/>
            </p:cNvSpPr>
            <p:nvPr/>
          </p:nvSpPr>
          <p:spPr bwMode="auto">
            <a:xfrm>
              <a:off x="4796166" y="5675750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3" name="Rectangle 27"/>
            <p:cNvSpPr>
              <a:spLocks noChangeArrowheads="1"/>
            </p:cNvSpPr>
            <p:nvPr/>
          </p:nvSpPr>
          <p:spPr bwMode="auto">
            <a:xfrm>
              <a:off x="4796166" y="5675750"/>
              <a:ext cx="434302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4" name="Rectangle 28"/>
            <p:cNvSpPr>
              <a:spLocks noChangeArrowheads="1"/>
            </p:cNvSpPr>
            <p:nvPr/>
          </p:nvSpPr>
          <p:spPr bwMode="auto">
            <a:xfrm>
              <a:off x="4796166" y="5312880"/>
              <a:ext cx="434302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5" name="Freeform 29"/>
            <p:cNvSpPr>
              <a:spLocks/>
            </p:cNvSpPr>
            <p:nvPr/>
          </p:nvSpPr>
          <p:spPr bwMode="auto">
            <a:xfrm>
              <a:off x="4741878" y="5675750"/>
              <a:ext cx="296583" cy="733742"/>
            </a:xfrm>
            <a:custGeom>
              <a:avLst/>
              <a:gdLst>
                <a:gd name="T0" fmla="*/ 519 w 519"/>
                <a:gd name="T1" fmla="*/ 0 h 1284"/>
                <a:gd name="T2" fmla="*/ 0 w 519"/>
                <a:gd name="T3" fmla="*/ 0 h 1284"/>
                <a:gd name="T4" fmla="*/ 0 w 519"/>
                <a:gd name="T5" fmla="*/ 1284 h 1284"/>
                <a:gd name="T6" fmla="*/ 519 w 519"/>
                <a:gd name="T7" fmla="*/ 1284 h 1284"/>
                <a:gd name="T8" fmla="*/ 519 w 519"/>
                <a:gd name="T9" fmla="*/ 969 h 1284"/>
                <a:gd name="T10" fmla="*/ 95 w 519"/>
                <a:gd name="T11" fmla="*/ 969 h 1284"/>
                <a:gd name="T12" fmla="*/ 95 w 519"/>
                <a:gd name="T13" fmla="*/ 845 h 1284"/>
                <a:gd name="T14" fmla="*/ 519 w 519"/>
                <a:gd name="T15" fmla="*/ 845 h 1284"/>
                <a:gd name="T16" fmla="*/ 519 w 519"/>
                <a:gd name="T17" fmla="*/ 758 h 1284"/>
                <a:gd name="T18" fmla="*/ 95 w 519"/>
                <a:gd name="T19" fmla="*/ 758 h 1284"/>
                <a:gd name="T20" fmla="*/ 95 w 519"/>
                <a:gd name="T21" fmla="*/ 635 h 1284"/>
                <a:gd name="T22" fmla="*/ 519 w 519"/>
                <a:gd name="T23" fmla="*/ 635 h 1284"/>
                <a:gd name="T24" fmla="*/ 519 w 519"/>
                <a:gd name="T25" fmla="*/ 545 h 1284"/>
                <a:gd name="T26" fmla="*/ 95 w 519"/>
                <a:gd name="T27" fmla="*/ 545 h 1284"/>
                <a:gd name="T28" fmla="*/ 95 w 519"/>
                <a:gd name="T29" fmla="*/ 424 h 1284"/>
                <a:gd name="T30" fmla="*/ 519 w 519"/>
                <a:gd name="T31" fmla="*/ 424 h 1284"/>
                <a:gd name="T32" fmla="*/ 519 w 519"/>
                <a:gd name="T33" fmla="*/ 334 h 1284"/>
                <a:gd name="T34" fmla="*/ 95 w 519"/>
                <a:gd name="T35" fmla="*/ 334 h 1284"/>
                <a:gd name="T36" fmla="*/ 95 w 519"/>
                <a:gd name="T37" fmla="*/ 211 h 1284"/>
                <a:gd name="T38" fmla="*/ 519 w 519"/>
                <a:gd name="T39" fmla="*/ 211 h 1284"/>
                <a:gd name="T40" fmla="*/ 519 w 519"/>
                <a:gd name="T41" fmla="*/ 121 h 1284"/>
                <a:gd name="T42" fmla="*/ 95 w 519"/>
                <a:gd name="T43" fmla="*/ 121 h 1284"/>
                <a:gd name="T44" fmla="*/ 95 w 519"/>
                <a:gd name="T45" fmla="*/ 0 h 1284"/>
                <a:gd name="T46" fmla="*/ 519 w 519"/>
                <a:gd name="T4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1284">
                  <a:moveTo>
                    <a:pt x="519" y="0"/>
                  </a:moveTo>
                  <a:lnTo>
                    <a:pt x="0" y="0"/>
                  </a:lnTo>
                  <a:lnTo>
                    <a:pt x="0" y="1284"/>
                  </a:lnTo>
                  <a:lnTo>
                    <a:pt x="519" y="1284"/>
                  </a:lnTo>
                  <a:lnTo>
                    <a:pt x="519" y="969"/>
                  </a:lnTo>
                  <a:lnTo>
                    <a:pt x="95" y="969"/>
                  </a:lnTo>
                  <a:lnTo>
                    <a:pt x="95" y="845"/>
                  </a:lnTo>
                  <a:lnTo>
                    <a:pt x="519" y="845"/>
                  </a:lnTo>
                  <a:lnTo>
                    <a:pt x="519" y="758"/>
                  </a:lnTo>
                  <a:lnTo>
                    <a:pt x="95" y="758"/>
                  </a:lnTo>
                  <a:lnTo>
                    <a:pt x="95" y="635"/>
                  </a:lnTo>
                  <a:lnTo>
                    <a:pt x="519" y="635"/>
                  </a:lnTo>
                  <a:lnTo>
                    <a:pt x="519" y="545"/>
                  </a:lnTo>
                  <a:lnTo>
                    <a:pt x="95" y="545"/>
                  </a:lnTo>
                  <a:lnTo>
                    <a:pt x="95" y="424"/>
                  </a:lnTo>
                  <a:lnTo>
                    <a:pt x="519" y="424"/>
                  </a:lnTo>
                  <a:lnTo>
                    <a:pt x="519" y="334"/>
                  </a:lnTo>
                  <a:lnTo>
                    <a:pt x="95" y="334"/>
                  </a:lnTo>
                  <a:lnTo>
                    <a:pt x="95" y="211"/>
                  </a:lnTo>
                  <a:lnTo>
                    <a:pt x="519" y="211"/>
                  </a:lnTo>
                  <a:lnTo>
                    <a:pt x="519" y="121"/>
                  </a:lnTo>
                  <a:lnTo>
                    <a:pt x="95" y="121"/>
                  </a:lnTo>
                  <a:lnTo>
                    <a:pt x="95" y="0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00498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6" name="Freeform 30"/>
            <p:cNvSpPr>
              <a:spLocks/>
            </p:cNvSpPr>
            <p:nvPr/>
          </p:nvSpPr>
          <p:spPr bwMode="auto">
            <a:xfrm>
              <a:off x="4741878" y="5675750"/>
              <a:ext cx="296583" cy="733742"/>
            </a:xfrm>
            <a:custGeom>
              <a:avLst/>
              <a:gdLst>
                <a:gd name="T0" fmla="*/ 519 w 519"/>
                <a:gd name="T1" fmla="*/ 0 h 1284"/>
                <a:gd name="T2" fmla="*/ 0 w 519"/>
                <a:gd name="T3" fmla="*/ 0 h 1284"/>
                <a:gd name="T4" fmla="*/ 0 w 519"/>
                <a:gd name="T5" fmla="*/ 1284 h 1284"/>
                <a:gd name="T6" fmla="*/ 519 w 519"/>
                <a:gd name="T7" fmla="*/ 1284 h 1284"/>
                <a:gd name="T8" fmla="*/ 519 w 519"/>
                <a:gd name="T9" fmla="*/ 969 h 1284"/>
                <a:gd name="T10" fmla="*/ 95 w 519"/>
                <a:gd name="T11" fmla="*/ 969 h 1284"/>
                <a:gd name="T12" fmla="*/ 95 w 519"/>
                <a:gd name="T13" fmla="*/ 845 h 1284"/>
                <a:gd name="T14" fmla="*/ 519 w 519"/>
                <a:gd name="T15" fmla="*/ 845 h 1284"/>
                <a:gd name="T16" fmla="*/ 519 w 519"/>
                <a:gd name="T17" fmla="*/ 758 h 1284"/>
                <a:gd name="T18" fmla="*/ 95 w 519"/>
                <a:gd name="T19" fmla="*/ 758 h 1284"/>
                <a:gd name="T20" fmla="*/ 95 w 519"/>
                <a:gd name="T21" fmla="*/ 635 h 1284"/>
                <a:gd name="T22" fmla="*/ 519 w 519"/>
                <a:gd name="T23" fmla="*/ 635 h 1284"/>
                <a:gd name="T24" fmla="*/ 519 w 519"/>
                <a:gd name="T25" fmla="*/ 545 h 1284"/>
                <a:gd name="T26" fmla="*/ 95 w 519"/>
                <a:gd name="T27" fmla="*/ 545 h 1284"/>
                <a:gd name="T28" fmla="*/ 95 w 519"/>
                <a:gd name="T29" fmla="*/ 424 h 1284"/>
                <a:gd name="T30" fmla="*/ 519 w 519"/>
                <a:gd name="T31" fmla="*/ 424 h 1284"/>
                <a:gd name="T32" fmla="*/ 519 w 519"/>
                <a:gd name="T33" fmla="*/ 334 h 1284"/>
                <a:gd name="T34" fmla="*/ 95 w 519"/>
                <a:gd name="T35" fmla="*/ 334 h 1284"/>
                <a:gd name="T36" fmla="*/ 95 w 519"/>
                <a:gd name="T37" fmla="*/ 211 h 1284"/>
                <a:gd name="T38" fmla="*/ 519 w 519"/>
                <a:gd name="T39" fmla="*/ 211 h 1284"/>
                <a:gd name="T40" fmla="*/ 519 w 519"/>
                <a:gd name="T41" fmla="*/ 121 h 1284"/>
                <a:gd name="T42" fmla="*/ 95 w 519"/>
                <a:gd name="T43" fmla="*/ 121 h 1284"/>
                <a:gd name="T44" fmla="*/ 95 w 519"/>
                <a:gd name="T45" fmla="*/ 0 h 1284"/>
                <a:gd name="T46" fmla="*/ 519 w 519"/>
                <a:gd name="T47" fmla="*/ 0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9" h="1284">
                  <a:moveTo>
                    <a:pt x="519" y="0"/>
                  </a:moveTo>
                  <a:lnTo>
                    <a:pt x="0" y="0"/>
                  </a:lnTo>
                  <a:lnTo>
                    <a:pt x="0" y="1284"/>
                  </a:lnTo>
                  <a:lnTo>
                    <a:pt x="519" y="1284"/>
                  </a:lnTo>
                  <a:lnTo>
                    <a:pt x="519" y="969"/>
                  </a:lnTo>
                  <a:lnTo>
                    <a:pt x="95" y="969"/>
                  </a:lnTo>
                  <a:lnTo>
                    <a:pt x="95" y="845"/>
                  </a:lnTo>
                  <a:lnTo>
                    <a:pt x="519" y="845"/>
                  </a:lnTo>
                  <a:lnTo>
                    <a:pt x="519" y="758"/>
                  </a:lnTo>
                  <a:lnTo>
                    <a:pt x="95" y="758"/>
                  </a:lnTo>
                  <a:lnTo>
                    <a:pt x="95" y="635"/>
                  </a:lnTo>
                  <a:lnTo>
                    <a:pt x="519" y="635"/>
                  </a:lnTo>
                  <a:lnTo>
                    <a:pt x="519" y="545"/>
                  </a:lnTo>
                  <a:lnTo>
                    <a:pt x="95" y="545"/>
                  </a:lnTo>
                  <a:lnTo>
                    <a:pt x="95" y="424"/>
                  </a:lnTo>
                  <a:lnTo>
                    <a:pt x="519" y="424"/>
                  </a:lnTo>
                  <a:lnTo>
                    <a:pt x="519" y="334"/>
                  </a:lnTo>
                  <a:lnTo>
                    <a:pt x="95" y="334"/>
                  </a:lnTo>
                  <a:lnTo>
                    <a:pt x="95" y="211"/>
                  </a:lnTo>
                  <a:lnTo>
                    <a:pt x="519" y="211"/>
                  </a:lnTo>
                  <a:lnTo>
                    <a:pt x="519" y="121"/>
                  </a:lnTo>
                  <a:lnTo>
                    <a:pt x="95" y="121"/>
                  </a:lnTo>
                  <a:lnTo>
                    <a:pt x="95" y="0"/>
                  </a:lnTo>
                  <a:lnTo>
                    <a:pt x="5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7" name="Rectangle 31"/>
            <p:cNvSpPr>
              <a:spLocks noChangeArrowheads="1"/>
            </p:cNvSpPr>
            <p:nvPr/>
          </p:nvSpPr>
          <p:spPr bwMode="auto">
            <a:xfrm>
              <a:off x="4796166" y="5796326"/>
              <a:ext cx="242295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8" name="Rectangle 32"/>
            <p:cNvSpPr>
              <a:spLocks noChangeArrowheads="1"/>
            </p:cNvSpPr>
            <p:nvPr/>
          </p:nvSpPr>
          <p:spPr bwMode="auto">
            <a:xfrm>
              <a:off x="4796166" y="5796326"/>
              <a:ext cx="242295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49" name="Rectangle 33"/>
            <p:cNvSpPr>
              <a:spLocks noChangeArrowheads="1"/>
            </p:cNvSpPr>
            <p:nvPr/>
          </p:nvSpPr>
          <p:spPr bwMode="auto">
            <a:xfrm>
              <a:off x="4796166" y="5918045"/>
              <a:ext cx="242295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0" name="Rectangle 34"/>
            <p:cNvSpPr>
              <a:spLocks noChangeArrowheads="1"/>
            </p:cNvSpPr>
            <p:nvPr/>
          </p:nvSpPr>
          <p:spPr bwMode="auto">
            <a:xfrm>
              <a:off x="4796166" y="5918045"/>
              <a:ext cx="242295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1" name="Rectangle 35"/>
            <p:cNvSpPr>
              <a:spLocks noChangeArrowheads="1"/>
            </p:cNvSpPr>
            <p:nvPr/>
          </p:nvSpPr>
          <p:spPr bwMode="auto">
            <a:xfrm>
              <a:off x="4796166" y="6038621"/>
              <a:ext cx="242295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2" name="Rectangle 36"/>
            <p:cNvSpPr>
              <a:spLocks noChangeArrowheads="1"/>
            </p:cNvSpPr>
            <p:nvPr/>
          </p:nvSpPr>
          <p:spPr bwMode="auto">
            <a:xfrm>
              <a:off x="4796166" y="6038621"/>
              <a:ext cx="242295" cy="70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3" name="Rectangle 37"/>
            <p:cNvSpPr>
              <a:spLocks noChangeArrowheads="1"/>
            </p:cNvSpPr>
            <p:nvPr/>
          </p:nvSpPr>
          <p:spPr bwMode="auto">
            <a:xfrm>
              <a:off x="4796166" y="6158625"/>
              <a:ext cx="242295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4" name="Rectangle 38"/>
            <p:cNvSpPr>
              <a:spLocks noChangeArrowheads="1"/>
            </p:cNvSpPr>
            <p:nvPr/>
          </p:nvSpPr>
          <p:spPr bwMode="auto">
            <a:xfrm>
              <a:off x="4796166" y="6158625"/>
              <a:ext cx="242295" cy="70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5" name="Rectangle 39"/>
            <p:cNvSpPr>
              <a:spLocks noChangeArrowheads="1"/>
            </p:cNvSpPr>
            <p:nvPr/>
          </p:nvSpPr>
          <p:spPr bwMode="auto">
            <a:xfrm>
              <a:off x="4796166" y="5675750"/>
              <a:ext cx="242295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6" name="Rectangle 40"/>
            <p:cNvSpPr>
              <a:spLocks noChangeArrowheads="1"/>
            </p:cNvSpPr>
            <p:nvPr/>
          </p:nvSpPr>
          <p:spPr bwMode="auto">
            <a:xfrm>
              <a:off x="4796166" y="5675750"/>
              <a:ext cx="242295" cy="6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7" name="Rectangle 41"/>
            <p:cNvSpPr>
              <a:spLocks noChangeArrowheads="1"/>
            </p:cNvSpPr>
            <p:nvPr/>
          </p:nvSpPr>
          <p:spPr bwMode="auto">
            <a:xfrm>
              <a:off x="4410437" y="5735181"/>
              <a:ext cx="540020" cy="674311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8" name="Rectangle 42"/>
            <p:cNvSpPr>
              <a:spLocks noChangeArrowheads="1"/>
            </p:cNvSpPr>
            <p:nvPr/>
          </p:nvSpPr>
          <p:spPr bwMode="auto">
            <a:xfrm>
              <a:off x="4707020" y="6272344"/>
              <a:ext cx="70289" cy="13714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59" name="Rectangle 43"/>
            <p:cNvSpPr>
              <a:spLocks noChangeArrowheads="1"/>
            </p:cNvSpPr>
            <p:nvPr/>
          </p:nvSpPr>
          <p:spPr bwMode="auto">
            <a:xfrm>
              <a:off x="4586444" y="6272344"/>
              <a:ext cx="68574" cy="137148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60" name="Rectangle 44"/>
            <p:cNvSpPr>
              <a:spLocks noChangeArrowheads="1"/>
            </p:cNvSpPr>
            <p:nvPr/>
          </p:nvSpPr>
          <p:spPr bwMode="auto">
            <a:xfrm>
              <a:off x="4464153" y="5796326"/>
              <a:ext cx="434873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61" name="Rectangle 45"/>
            <p:cNvSpPr>
              <a:spLocks noChangeArrowheads="1"/>
            </p:cNvSpPr>
            <p:nvPr/>
          </p:nvSpPr>
          <p:spPr bwMode="auto">
            <a:xfrm>
              <a:off x="4464153" y="5918045"/>
              <a:ext cx="434873" cy="6914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62" name="Rectangle 46"/>
            <p:cNvSpPr>
              <a:spLocks noChangeArrowheads="1"/>
            </p:cNvSpPr>
            <p:nvPr/>
          </p:nvSpPr>
          <p:spPr bwMode="auto">
            <a:xfrm>
              <a:off x="4464153" y="6038621"/>
              <a:ext cx="434873" cy="70289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63" name="Rectangle 47"/>
            <p:cNvSpPr>
              <a:spLocks noChangeArrowheads="1"/>
            </p:cNvSpPr>
            <p:nvPr/>
          </p:nvSpPr>
          <p:spPr bwMode="auto">
            <a:xfrm>
              <a:off x="4464153" y="6158625"/>
              <a:ext cx="434873" cy="7086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2" tIns="33611" rIns="67222" bIns="33611" numCol="1" anchor="t" anchorCtr="0" compatLnSpc="1">
              <a:prstTxWarp prst="textNoShape">
                <a:avLst/>
              </a:prstTxWarp>
            </a:bodyPr>
            <a:lstStyle/>
            <a:p>
              <a:pPr defTabSz="685714">
                <a:defRPr/>
              </a:pPr>
              <a:endParaRPr lang="en-US" sz="1324" kern="0" dirty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60640" y="686581"/>
            <a:ext cx="4267575" cy="1779467"/>
            <a:chOff x="3142484" y="794039"/>
            <a:chExt cx="5941734" cy="2477548"/>
          </a:xfrm>
        </p:grpSpPr>
        <p:grpSp>
          <p:nvGrpSpPr>
            <p:cNvPr id="4" name="Group 3"/>
            <p:cNvGrpSpPr/>
            <p:nvPr/>
          </p:nvGrpSpPr>
          <p:grpSpPr>
            <a:xfrm>
              <a:off x="3142484" y="794039"/>
              <a:ext cx="5941734" cy="2477548"/>
              <a:chOff x="-6807488" y="-2327208"/>
              <a:chExt cx="11295805" cy="4710057"/>
            </a:xfrm>
          </p:grpSpPr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808774" y="-2327208"/>
                <a:ext cx="4234954" cy="2857159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365" y="-1518850"/>
                <a:ext cx="4234952" cy="2857159"/>
              </a:xfrm>
              <a:prstGeom prst="rect">
                <a:avLst/>
              </a:prstGeom>
            </p:spPr>
          </p:pic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91867" y="-2326286"/>
                <a:ext cx="4234953" cy="2857159"/>
              </a:xfrm>
              <a:prstGeom prst="rect">
                <a:avLst/>
              </a:prstGeom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07488" y="-877687"/>
                <a:ext cx="4234952" cy="2857159"/>
              </a:xfrm>
              <a:prstGeom prst="rect">
                <a:avLst/>
              </a:prstGeom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66131" y="-474310"/>
                <a:ext cx="4234953" cy="2857159"/>
              </a:xfrm>
              <a:prstGeom prst="rect">
                <a:avLst/>
              </a:prstGeom>
            </p:spPr>
          </p:pic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354353" y="-474310"/>
                <a:ext cx="4234954" cy="2857159"/>
              </a:xfrm>
              <a:prstGeom prst="rect">
                <a:avLst/>
              </a:prstGeom>
            </p:spPr>
          </p:pic>
        </p:grp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9272" y="2437735"/>
              <a:ext cx="378249" cy="378249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124" y="1203767"/>
              <a:ext cx="459896" cy="427448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447" y="2450057"/>
              <a:ext cx="591750" cy="414431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055" y="1160715"/>
              <a:ext cx="418686" cy="418686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521" y="2110753"/>
              <a:ext cx="339471" cy="406900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389" y="1795887"/>
              <a:ext cx="475826" cy="469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730162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04R">
            <a:extLst>
              <a:ext uri="{FF2B5EF4-FFF2-40B4-BE49-F238E27FC236}">
                <a16:creationId xmlns:a16="http://schemas.microsoft.com/office/drawing/2014/main" id="{A43638FF-F60B-42D5-A956-1F18051892AB}"/>
              </a:ext>
            </a:extLst>
          </p:cNvPr>
          <p:cNvSpPr/>
          <p:nvPr/>
        </p:nvSpPr>
        <p:spPr bwMode="auto">
          <a:xfrm>
            <a:off x="3331294" y="1345487"/>
            <a:ext cx="2481413" cy="2481413"/>
          </a:xfrm>
          <a:prstGeom prst="ellipse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37160" rIns="134464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0" cap="none" spc="-23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highlight>
                <a:srgbClr val="FE8E26"/>
              </a:highlight>
              <a:uLnTx/>
              <a:uFillTx/>
              <a:latin typeface="Segoe UI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0107" y="324473"/>
            <a:ext cx="8627928" cy="369332"/>
          </a:xfrm>
        </p:spPr>
        <p:txBody>
          <a:bodyPr/>
          <a:lstStyle/>
          <a:p>
            <a:r>
              <a:rPr lang="en-US" sz="2400"/>
              <a:t>PROTECTING FROM CLOUD THREATS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3365762-2CDE-406F-B63A-FCF404BEDDC9}"/>
              </a:ext>
            </a:extLst>
          </p:cNvPr>
          <p:cNvSpPr/>
          <p:nvPr/>
        </p:nvSpPr>
        <p:spPr bwMode="auto">
          <a:xfrm>
            <a:off x="2173684" y="2601203"/>
            <a:ext cx="52271" cy="5982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3AB3EB-1E1F-4576-B0D6-A9A744B5CE8A}"/>
              </a:ext>
            </a:extLst>
          </p:cNvPr>
          <p:cNvGrpSpPr/>
          <p:nvPr/>
        </p:nvGrpSpPr>
        <p:grpSpPr>
          <a:xfrm>
            <a:off x="2388139" y="1458250"/>
            <a:ext cx="666391" cy="737411"/>
            <a:chOff x="4040342" y="1516879"/>
            <a:chExt cx="888521" cy="9832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7EDF4C4-D0B9-4A7E-B512-42BFA5327E7A}"/>
                </a:ext>
              </a:extLst>
            </p:cNvPr>
            <p:cNvGrpSpPr/>
            <p:nvPr/>
          </p:nvGrpSpPr>
          <p:grpSpPr>
            <a:xfrm>
              <a:off x="4154005" y="1516879"/>
              <a:ext cx="661194" cy="786169"/>
              <a:chOff x="887189" y="3687514"/>
              <a:chExt cx="405952" cy="482682"/>
            </a:xfrm>
          </p:grpSpPr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8006B72E-E9AF-4A02-BC3C-8E2840523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189" y="3972083"/>
                <a:ext cx="405952" cy="198113"/>
              </a:xfrm>
              <a:custGeom>
                <a:avLst/>
                <a:gdLst>
                  <a:gd name="T0" fmla="*/ 56 w 56"/>
                  <a:gd name="T1" fmla="*/ 28 h 28"/>
                  <a:gd name="T2" fmla="*/ 28 w 56"/>
                  <a:gd name="T3" fmla="*/ 0 h 28"/>
                  <a:gd name="T4" fmla="*/ 0 w 56"/>
                  <a:gd name="T5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8">
                    <a:moveTo>
                      <a:pt x="56" y="28"/>
                    </a:moveTo>
                    <a:cubicBezTo>
                      <a:pt x="56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8"/>
                    </a:cubicBezTo>
                  </a:path>
                </a:pathLst>
              </a:custGeom>
              <a:noFill/>
              <a:ln w="15240" cap="flat">
                <a:solidFill>
                  <a:srgbClr val="30155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" name="Oval 8">
                <a:extLst>
                  <a:ext uri="{FF2B5EF4-FFF2-40B4-BE49-F238E27FC236}">
                    <a16:creationId xmlns:a16="http://schemas.microsoft.com/office/drawing/2014/main" id="{5E638DC8-2207-4EB0-8801-BBA0C680E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244" y="3687514"/>
                <a:ext cx="287857" cy="284563"/>
              </a:xfrm>
              <a:prstGeom prst="ellipse">
                <a:avLst/>
              </a:prstGeom>
              <a:noFill/>
              <a:ln w="15240" cap="flat">
                <a:solidFill>
                  <a:srgbClr val="30155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14BF77-C70C-4A7D-8044-83DB0E1CE7EB}"/>
                </a:ext>
              </a:extLst>
            </p:cNvPr>
            <p:cNvSpPr txBox="1"/>
            <p:nvPr/>
          </p:nvSpPr>
          <p:spPr>
            <a:xfrm>
              <a:off x="4040342" y="2333893"/>
              <a:ext cx="888521" cy="16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B9A8CA4-D462-4CA2-945B-96DBD987D670}"/>
              </a:ext>
            </a:extLst>
          </p:cNvPr>
          <p:cNvGrpSpPr/>
          <p:nvPr/>
        </p:nvGrpSpPr>
        <p:grpSpPr>
          <a:xfrm>
            <a:off x="5881512" y="1458251"/>
            <a:ext cx="666391" cy="732692"/>
            <a:chOff x="648122" y="2799568"/>
            <a:chExt cx="888521" cy="9769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A7D76D-052D-4E90-8513-671B41D58D31}"/>
                </a:ext>
              </a:extLst>
            </p:cNvPr>
            <p:cNvGrpSpPr/>
            <p:nvPr/>
          </p:nvGrpSpPr>
          <p:grpSpPr>
            <a:xfrm>
              <a:off x="803542" y="2799568"/>
              <a:ext cx="577681" cy="765269"/>
              <a:chOff x="7063209" y="2163774"/>
              <a:chExt cx="658103" cy="834116"/>
            </a:xfrm>
          </p:grpSpPr>
          <p:sp>
            <p:nvSpPr>
              <p:cNvPr id="21" name="Freeform 29">
                <a:extLst>
                  <a:ext uri="{FF2B5EF4-FFF2-40B4-BE49-F238E27FC236}">
                    <a16:creationId xmlns:a16="http://schemas.microsoft.com/office/drawing/2014/main" id="{C00D119E-6A62-405A-815B-44387AE5B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3209" y="2163774"/>
                <a:ext cx="658103" cy="834116"/>
              </a:xfrm>
              <a:custGeom>
                <a:avLst/>
                <a:gdLst>
                  <a:gd name="T0" fmla="*/ 13 w 172"/>
                  <a:gd name="T1" fmla="*/ 0 h 228"/>
                  <a:gd name="T2" fmla="*/ 0 w 172"/>
                  <a:gd name="T3" fmla="*/ 12 h 228"/>
                  <a:gd name="T4" fmla="*/ 0 w 172"/>
                  <a:gd name="T5" fmla="*/ 216 h 228"/>
                  <a:gd name="T6" fmla="*/ 13 w 172"/>
                  <a:gd name="T7" fmla="*/ 228 h 228"/>
                  <a:gd name="T8" fmla="*/ 159 w 172"/>
                  <a:gd name="T9" fmla="*/ 228 h 228"/>
                  <a:gd name="T10" fmla="*/ 172 w 172"/>
                  <a:gd name="T11" fmla="*/ 216 h 228"/>
                  <a:gd name="T12" fmla="*/ 172 w 172"/>
                  <a:gd name="T13" fmla="*/ 59 h 228"/>
                  <a:gd name="T14" fmla="*/ 110 w 172"/>
                  <a:gd name="T15" fmla="*/ 0 h 228"/>
                  <a:gd name="T16" fmla="*/ 13 w 172"/>
                  <a:gd name="T17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228">
                    <a:moveTo>
                      <a:pt x="13" y="0"/>
                    </a:moveTo>
                    <a:cubicBezTo>
                      <a:pt x="6" y="0"/>
                      <a:pt x="0" y="5"/>
                      <a:pt x="0" y="12"/>
                    </a:cubicBezTo>
                    <a:cubicBezTo>
                      <a:pt x="0" y="216"/>
                      <a:pt x="0" y="216"/>
                      <a:pt x="0" y="216"/>
                    </a:cubicBezTo>
                    <a:cubicBezTo>
                      <a:pt x="0" y="223"/>
                      <a:pt x="6" y="228"/>
                      <a:pt x="13" y="228"/>
                    </a:cubicBezTo>
                    <a:cubicBezTo>
                      <a:pt x="159" y="228"/>
                      <a:pt x="159" y="228"/>
                      <a:pt x="159" y="228"/>
                    </a:cubicBezTo>
                    <a:cubicBezTo>
                      <a:pt x="166" y="228"/>
                      <a:pt x="172" y="223"/>
                      <a:pt x="172" y="216"/>
                    </a:cubicBezTo>
                    <a:cubicBezTo>
                      <a:pt x="172" y="59"/>
                      <a:pt x="172" y="59"/>
                      <a:pt x="172" y="59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Freeform 30">
                <a:extLst>
                  <a:ext uri="{FF2B5EF4-FFF2-40B4-BE49-F238E27FC236}">
                    <a16:creationId xmlns:a16="http://schemas.microsoft.com/office/drawing/2014/main" id="{2E6FB1C7-2192-4739-B6FF-8DCFABF210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4904" y="2163776"/>
                <a:ext cx="225224" cy="213129"/>
              </a:xfrm>
              <a:custGeom>
                <a:avLst/>
                <a:gdLst>
                  <a:gd name="T0" fmla="*/ 59 w 59"/>
                  <a:gd name="T1" fmla="*/ 58 h 58"/>
                  <a:gd name="T2" fmla="*/ 13 w 59"/>
                  <a:gd name="T3" fmla="*/ 58 h 58"/>
                  <a:gd name="T4" fmla="*/ 0 w 59"/>
                  <a:gd name="T5" fmla="*/ 45 h 58"/>
                  <a:gd name="T6" fmla="*/ 0 w 59"/>
                  <a:gd name="T7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58">
                    <a:moveTo>
                      <a:pt x="59" y="58"/>
                    </a:moveTo>
                    <a:cubicBezTo>
                      <a:pt x="13" y="58"/>
                      <a:pt x="13" y="58"/>
                      <a:pt x="13" y="58"/>
                    </a:cubicBezTo>
                    <a:cubicBezTo>
                      <a:pt x="6" y="58"/>
                      <a:pt x="0" y="52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Rectangle 31">
                <a:extLst>
                  <a:ext uri="{FF2B5EF4-FFF2-40B4-BE49-F238E27FC236}">
                    <a16:creationId xmlns:a16="http://schemas.microsoft.com/office/drawing/2014/main" id="{5E1FB16B-3860-4D11-9EDF-FC29CC958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5849" y="2376905"/>
                <a:ext cx="102229" cy="243795"/>
              </a:xfrm>
              <a:prstGeom prst="rect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ectangle 32">
                <a:extLst>
                  <a:ext uri="{FF2B5EF4-FFF2-40B4-BE49-F238E27FC236}">
                    <a16:creationId xmlns:a16="http://schemas.microsoft.com/office/drawing/2014/main" id="{CE8F47CC-1D85-416D-92E8-0C7618CDD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2388" y="2448970"/>
                <a:ext cx="76671" cy="171731"/>
              </a:xfrm>
              <a:prstGeom prst="rect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Rectangle 33">
                <a:extLst>
                  <a:ext uri="{FF2B5EF4-FFF2-40B4-BE49-F238E27FC236}">
                    <a16:creationId xmlns:a16="http://schemas.microsoft.com/office/drawing/2014/main" id="{72FA40EB-6F0F-403A-9CF7-4A4743429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1772" y="2501103"/>
                <a:ext cx="65491" cy="119599"/>
              </a:xfrm>
              <a:prstGeom prst="rect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34">
                <a:extLst>
                  <a:ext uri="{FF2B5EF4-FFF2-40B4-BE49-F238E27FC236}">
                    <a16:creationId xmlns:a16="http://schemas.microsoft.com/office/drawing/2014/main" id="{25EE2418-349E-4D3A-9B4E-03CDE25D98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9976" y="2573168"/>
                <a:ext cx="62297" cy="47533"/>
              </a:xfrm>
              <a:custGeom>
                <a:avLst/>
                <a:gdLst>
                  <a:gd name="T0" fmla="*/ 36 w 39"/>
                  <a:gd name="T1" fmla="*/ 0 h 31"/>
                  <a:gd name="T2" fmla="*/ 39 w 39"/>
                  <a:gd name="T3" fmla="*/ 0 h 31"/>
                  <a:gd name="T4" fmla="*/ 39 w 39"/>
                  <a:gd name="T5" fmla="*/ 31 h 31"/>
                  <a:gd name="T6" fmla="*/ 0 w 39"/>
                  <a:gd name="T7" fmla="*/ 31 h 31"/>
                  <a:gd name="T8" fmla="*/ 0 w 39"/>
                  <a:gd name="T9" fmla="*/ 0 h 31"/>
                  <a:gd name="T10" fmla="*/ 36 w 39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1">
                    <a:moveTo>
                      <a:pt x="36" y="0"/>
                    </a:moveTo>
                    <a:lnTo>
                      <a:pt x="39" y="0"/>
                    </a:lnTo>
                    <a:lnTo>
                      <a:pt x="39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36" y="0"/>
                    </a:lnTo>
                    <a:close/>
                  </a:path>
                </a:pathLst>
              </a:cu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Line 35">
                <a:extLst>
                  <a:ext uri="{FF2B5EF4-FFF2-40B4-BE49-F238E27FC236}">
                    <a16:creationId xmlns:a16="http://schemas.microsoft.com/office/drawing/2014/main" id="{F4AC55B2-9652-4C6E-98F9-A02B2A6EA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55849" y="2709631"/>
                <a:ext cx="17570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Line 36">
                <a:extLst>
                  <a:ext uri="{FF2B5EF4-FFF2-40B4-BE49-F238E27FC236}">
                    <a16:creationId xmlns:a16="http://schemas.microsoft.com/office/drawing/2014/main" id="{AC515FB4-0501-4038-99DA-96CDB1E52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55849" y="2800098"/>
                <a:ext cx="132579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Line 37">
                <a:extLst>
                  <a:ext uri="{FF2B5EF4-FFF2-40B4-BE49-F238E27FC236}">
                    <a16:creationId xmlns:a16="http://schemas.microsoft.com/office/drawing/2014/main" id="{B56B17D1-C1AA-4B0F-A3C8-3AE03E00F9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155849" y="2884430"/>
                <a:ext cx="17570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Line 38">
                <a:extLst>
                  <a:ext uri="{FF2B5EF4-FFF2-40B4-BE49-F238E27FC236}">
                    <a16:creationId xmlns:a16="http://schemas.microsoft.com/office/drawing/2014/main" id="{1467BAD6-3D66-4A30-8183-4414D7892E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49759" y="2709631"/>
                <a:ext cx="17570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Line 39">
                <a:extLst>
                  <a:ext uri="{FF2B5EF4-FFF2-40B4-BE49-F238E27FC236}">
                    <a16:creationId xmlns:a16="http://schemas.microsoft.com/office/drawing/2014/main" id="{F81822FE-A948-47C4-8C40-D5325B9F71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49759" y="2800098"/>
                <a:ext cx="134177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Line 40">
                <a:extLst>
                  <a:ext uri="{FF2B5EF4-FFF2-40B4-BE49-F238E27FC236}">
                    <a16:creationId xmlns:a16="http://schemas.microsoft.com/office/drawing/2014/main" id="{FE84EB04-729D-4DA9-83AF-F35EB4C33D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449759" y="2884430"/>
                <a:ext cx="175708" cy="0"/>
              </a:xfrm>
              <a:prstGeom prst="line">
                <a:avLst/>
              </a:prstGeom>
              <a:noFill/>
              <a:ln w="1524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16530A6-4438-4082-AAE9-86037E36E13B}"/>
                </a:ext>
              </a:extLst>
            </p:cNvPr>
            <p:cNvSpPr txBox="1"/>
            <p:nvPr/>
          </p:nvSpPr>
          <p:spPr>
            <a:xfrm>
              <a:off x="648122" y="3610290"/>
              <a:ext cx="888521" cy="1662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D581A8A-78E3-423B-9738-C7E4CE23DC6E}"/>
              </a:ext>
            </a:extLst>
          </p:cNvPr>
          <p:cNvGrpSpPr/>
          <p:nvPr/>
        </p:nvGrpSpPr>
        <p:grpSpPr>
          <a:xfrm>
            <a:off x="2400897" y="2788772"/>
            <a:ext cx="706562" cy="716469"/>
            <a:chOff x="642272" y="4061357"/>
            <a:chExt cx="900221" cy="91284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A33909E-361B-447F-9711-269CAEC69980}"/>
                </a:ext>
              </a:extLst>
            </p:cNvPr>
            <p:cNvGrpSpPr/>
            <p:nvPr/>
          </p:nvGrpSpPr>
          <p:grpSpPr>
            <a:xfrm>
              <a:off x="642272" y="4061357"/>
              <a:ext cx="900221" cy="673547"/>
              <a:chOff x="7440612" y="900113"/>
              <a:chExt cx="882650" cy="660400"/>
            </a:xfrm>
            <a:solidFill>
              <a:schemeClr val="accent2"/>
            </a:solidFill>
          </p:grpSpPr>
          <p:sp>
            <p:nvSpPr>
              <p:cNvPr id="44" name="Freeform 211">
                <a:extLst>
                  <a:ext uri="{FF2B5EF4-FFF2-40B4-BE49-F238E27FC236}">
                    <a16:creationId xmlns:a16="http://schemas.microsoft.com/office/drawing/2014/main" id="{80D69E53-1BA3-41A9-AF8B-71B336EF2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18412" y="1133476"/>
                <a:ext cx="527050" cy="328613"/>
              </a:xfrm>
              <a:custGeom>
                <a:avLst/>
                <a:gdLst>
                  <a:gd name="T0" fmla="*/ 26 w 1920"/>
                  <a:gd name="T1" fmla="*/ 1171 h 1198"/>
                  <a:gd name="T2" fmla="*/ 26 w 1920"/>
                  <a:gd name="T3" fmla="*/ 1171 h 1198"/>
                  <a:gd name="T4" fmla="*/ 26 w 1920"/>
                  <a:gd name="T5" fmla="*/ 27 h 1198"/>
                  <a:gd name="T6" fmla="*/ 97 w 1920"/>
                  <a:gd name="T7" fmla="*/ 27 h 1198"/>
                  <a:gd name="T8" fmla="*/ 97 w 1920"/>
                  <a:gd name="T9" fmla="*/ 0 h 1198"/>
                  <a:gd name="T10" fmla="*/ 0 w 1920"/>
                  <a:gd name="T11" fmla="*/ 0 h 1198"/>
                  <a:gd name="T12" fmla="*/ 0 w 1920"/>
                  <a:gd name="T13" fmla="*/ 1198 h 1198"/>
                  <a:gd name="T14" fmla="*/ 1920 w 1920"/>
                  <a:gd name="T15" fmla="*/ 1198 h 1198"/>
                  <a:gd name="T16" fmla="*/ 1920 w 1920"/>
                  <a:gd name="T17" fmla="*/ 0 h 1198"/>
                  <a:gd name="T18" fmla="*/ 1823 w 1920"/>
                  <a:gd name="T19" fmla="*/ 0 h 1198"/>
                  <a:gd name="T20" fmla="*/ 1823 w 1920"/>
                  <a:gd name="T21" fmla="*/ 27 h 1198"/>
                  <a:gd name="T22" fmla="*/ 1894 w 1920"/>
                  <a:gd name="T23" fmla="*/ 27 h 1198"/>
                  <a:gd name="T24" fmla="*/ 1894 w 1920"/>
                  <a:gd name="T25" fmla="*/ 1171 h 1198"/>
                  <a:gd name="T26" fmla="*/ 26 w 1920"/>
                  <a:gd name="T27" fmla="*/ 1171 h 1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20" h="1198">
                    <a:moveTo>
                      <a:pt x="26" y="1171"/>
                    </a:moveTo>
                    <a:lnTo>
                      <a:pt x="26" y="1171"/>
                    </a:lnTo>
                    <a:lnTo>
                      <a:pt x="26" y="27"/>
                    </a:lnTo>
                    <a:lnTo>
                      <a:pt x="97" y="27"/>
                    </a:lnTo>
                    <a:lnTo>
                      <a:pt x="97" y="0"/>
                    </a:lnTo>
                    <a:lnTo>
                      <a:pt x="0" y="0"/>
                    </a:lnTo>
                    <a:lnTo>
                      <a:pt x="0" y="1198"/>
                    </a:lnTo>
                    <a:lnTo>
                      <a:pt x="1920" y="1198"/>
                    </a:lnTo>
                    <a:lnTo>
                      <a:pt x="1920" y="0"/>
                    </a:lnTo>
                    <a:lnTo>
                      <a:pt x="1823" y="0"/>
                    </a:lnTo>
                    <a:lnTo>
                      <a:pt x="1823" y="27"/>
                    </a:lnTo>
                    <a:lnTo>
                      <a:pt x="1894" y="27"/>
                    </a:lnTo>
                    <a:lnTo>
                      <a:pt x="1894" y="1171"/>
                    </a:lnTo>
                    <a:lnTo>
                      <a:pt x="26" y="1171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212">
                <a:extLst>
                  <a:ext uri="{FF2B5EF4-FFF2-40B4-BE49-F238E27FC236}">
                    <a16:creationId xmlns:a16="http://schemas.microsoft.com/office/drawing/2014/main" id="{9C69C5C2-DAD8-4CF8-9C25-68DCCE30D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40612" y="1084263"/>
                <a:ext cx="882650" cy="476250"/>
              </a:xfrm>
              <a:custGeom>
                <a:avLst/>
                <a:gdLst>
                  <a:gd name="T0" fmla="*/ 3188 w 3214"/>
                  <a:gd name="T1" fmla="*/ 1606 h 1730"/>
                  <a:gd name="T2" fmla="*/ 3188 w 3214"/>
                  <a:gd name="T3" fmla="*/ 1606 h 1730"/>
                  <a:gd name="T4" fmla="*/ 3090 w 3214"/>
                  <a:gd name="T5" fmla="*/ 1704 h 1730"/>
                  <a:gd name="T6" fmla="*/ 124 w 3214"/>
                  <a:gd name="T7" fmla="*/ 1704 h 1730"/>
                  <a:gd name="T8" fmla="*/ 26 w 3214"/>
                  <a:gd name="T9" fmla="*/ 1606 h 1730"/>
                  <a:gd name="T10" fmla="*/ 26 w 3214"/>
                  <a:gd name="T11" fmla="*/ 1524 h 1730"/>
                  <a:gd name="T12" fmla="*/ 461 w 3214"/>
                  <a:gd name="T13" fmla="*/ 1524 h 1730"/>
                  <a:gd name="T14" fmla="*/ 2753 w 3214"/>
                  <a:gd name="T15" fmla="*/ 1524 h 1730"/>
                  <a:gd name="T16" fmla="*/ 3188 w 3214"/>
                  <a:gd name="T17" fmla="*/ 1524 h 1730"/>
                  <a:gd name="T18" fmla="*/ 3188 w 3214"/>
                  <a:gd name="T19" fmla="*/ 1606 h 1730"/>
                  <a:gd name="T20" fmla="*/ 2753 w 3214"/>
                  <a:gd name="T21" fmla="*/ 1497 h 1730"/>
                  <a:gd name="T22" fmla="*/ 2753 w 3214"/>
                  <a:gd name="T23" fmla="*/ 1497 h 1730"/>
                  <a:gd name="T24" fmla="*/ 2753 w 3214"/>
                  <a:gd name="T25" fmla="*/ 124 h 1730"/>
                  <a:gd name="T26" fmla="*/ 2629 w 3214"/>
                  <a:gd name="T27" fmla="*/ 0 h 1730"/>
                  <a:gd name="T28" fmla="*/ 2290 w 3214"/>
                  <a:gd name="T29" fmla="*/ 0 h 1730"/>
                  <a:gd name="T30" fmla="*/ 2290 w 3214"/>
                  <a:gd name="T31" fmla="*/ 26 h 1730"/>
                  <a:gd name="T32" fmla="*/ 2629 w 3214"/>
                  <a:gd name="T33" fmla="*/ 26 h 1730"/>
                  <a:gd name="T34" fmla="*/ 2726 w 3214"/>
                  <a:gd name="T35" fmla="*/ 124 h 1730"/>
                  <a:gd name="T36" fmla="*/ 2726 w 3214"/>
                  <a:gd name="T37" fmla="*/ 1497 h 1730"/>
                  <a:gd name="T38" fmla="*/ 488 w 3214"/>
                  <a:gd name="T39" fmla="*/ 1497 h 1730"/>
                  <a:gd name="T40" fmla="*/ 488 w 3214"/>
                  <a:gd name="T41" fmla="*/ 124 h 1730"/>
                  <a:gd name="T42" fmla="*/ 585 w 3214"/>
                  <a:gd name="T43" fmla="*/ 26 h 1730"/>
                  <a:gd name="T44" fmla="*/ 870 w 3214"/>
                  <a:gd name="T45" fmla="*/ 26 h 1730"/>
                  <a:gd name="T46" fmla="*/ 870 w 3214"/>
                  <a:gd name="T47" fmla="*/ 0 h 1730"/>
                  <a:gd name="T48" fmla="*/ 585 w 3214"/>
                  <a:gd name="T49" fmla="*/ 0 h 1730"/>
                  <a:gd name="T50" fmla="*/ 461 w 3214"/>
                  <a:gd name="T51" fmla="*/ 124 h 1730"/>
                  <a:gd name="T52" fmla="*/ 461 w 3214"/>
                  <a:gd name="T53" fmla="*/ 1497 h 1730"/>
                  <a:gd name="T54" fmla="*/ 0 w 3214"/>
                  <a:gd name="T55" fmla="*/ 1497 h 1730"/>
                  <a:gd name="T56" fmla="*/ 0 w 3214"/>
                  <a:gd name="T57" fmla="*/ 1606 h 1730"/>
                  <a:gd name="T58" fmla="*/ 124 w 3214"/>
                  <a:gd name="T59" fmla="*/ 1730 h 1730"/>
                  <a:gd name="T60" fmla="*/ 3090 w 3214"/>
                  <a:gd name="T61" fmla="*/ 1730 h 1730"/>
                  <a:gd name="T62" fmla="*/ 3214 w 3214"/>
                  <a:gd name="T63" fmla="*/ 1606 h 1730"/>
                  <a:gd name="T64" fmla="*/ 3214 w 3214"/>
                  <a:gd name="T65" fmla="*/ 1497 h 1730"/>
                  <a:gd name="T66" fmla="*/ 2753 w 3214"/>
                  <a:gd name="T67" fmla="*/ 1497 h 1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14" h="1730">
                    <a:moveTo>
                      <a:pt x="3188" y="1606"/>
                    </a:moveTo>
                    <a:lnTo>
                      <a:pt x="3188" y="1606"/>
                    </a:lnTo>
                    <a:cubicBezTo>
                      <a:pt x="3188" y="1660"/>
                      <a:pt x="3144" y="1704"/>
                      <a:pt x="3090" y="1704"/>
                    </a:cubicBezTo>
                    <a:lnTo>
                      <a:pt x="124" y="1704"/>
                    </a:lnTo>
                    <a:cubicBezTo>
                      <a:pt x="70" y="1704"/>
                      <a:pt x="26" y="1660"/>
                      <a:pt x="26" y="1606"/>
                    </a:cubicBezTo>
                    <a:lnTo>
                      <a:pt x="26" y="1524"/>
                    </a:lnTo>
                    <a:lnTo>
                      <a:pt x="461" y="1524"/>
                    </a:lnTo>
                    <a:lnTo>
                      <a:pt x="2753" y="1524"/>
                    </a:lnTo>
                    <a:lnTo>
                      <a:pt x="3188" y="1524"/>
                    </a:lnTo>
                    <a:lnTo>
                      <a:pt x="3188" y="1606"/>
                    </a:lnTo>
                    <a:close/>
                    <a:moveTo>
                      <a:pt x="2753" y="1497"/>
                    </a:moveTo>
                    <a:lnTo>
                      <a:pt x="2753" y="1497"/>
                    </a:lnTo>
                    <a:lnTo>
                      <a:pt x="2753" y="124"/>
                    </a:lnTo>
                    <a:cubicBezTo>
                      <a:pt x="2753" y="55"/>
                      <a:pt x="2697" y="0"/>
                      <a:pt x="2629" y="0"/>
                    </a:cubicBezTo>
                    <a:lnTo>
                      <a:pt x="2290" y="0"/>
                    </a:lnTo>
                    <a:lnTo>
                      <a:pt x="2290" y="26"/>
                    </a:lnTo>
                    <a:lnTo>
                      <a:pt x="2629" y="26"/>
                    </a:lnTo>
                    <a:cubicBezTo>
                      <a:pt x="2682" y="26"/>
                      <a:pt x="2726" y="70"/>
                      <a:pt x="2726" y="124"/>
                    </a:cubicBezTo>
                    <a:lnTo>
                      <a:pt x="2726" y="1497"/>
                    </a:lnTo>
                    <a:lnTo>
                      <a:pt x="488" y="1497"/>
                    </a:lnTo>
                    <a:lnTo>
                      <a:pt x="488" y="124"/>
                    </a:lnTo>
                    <a:cubicBezTo>
                      <a:pt x="488" y="70"/>
                      <a:pt x="532" y="26"/>
                      <a:pt x="585" y="26"/>
                    </a:cubicBezTo>
                    <a:lnTo>
                      <a:pt x="870" y="26"/>
                    </a:lnTo>
                    <a:lnTo>
                      <a:pt x="870" y="0"/>
                    </a:lnTo>
                    <a:lnTo>
                      <a:pt x="585" y="0"/>
                    </a:lnTo>
                    <a:cubicBezTo>
                      <a:pt x="517" y="0"/>
                      <a:pt x="461" y="55"/>
                      <a:pt x="461" y="124"/>
                    </a:cubicBezTo>
                    <a:lnTo>
                      <a:pt x="461" y="1497"/>
                    </a:lnTo>
                    <a:lnTo>
                      <a:pt x="0" y="1497"/>
                    </a:lnTo>
                    <a:lnTo>
                      <a:pt x="0" y="1606"/>
                    </a:lnTo>
                    <a:cubicBezTo>
                      <a:pt x="0" y="1675"/>
                      <a:pt x="55" y="1730"/>
                      <a:pt x="124" y="1730"/>
                    </a:cubicBezTo>
                    <a:lnTo>
                      <a:pt x="3090" y="1730"/>
                    </a:lnTo>
                    <a:cubicBezTo>
                      <a:pt x="3159" y="1730"/>
                      <a:pt x="3214" y="1675"/>
                      <a:pt x="3214" y="1606"/>
                    </a:cubicBezTo>
                    <a:lnTo>
                      <a:pt x="3214" y="1497"/>
                    </a:lnTo>
                    <a:lnTo>
                      <a:pt x="2753" y="1497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 213">
                <a:extLst>
                  <a:ext uri="{FF2B5EF4-FFF2-40B4-BE49-F238E27FC236}">
                    <a16:creationId xmlns:a16="http://schemas.microsoft.com/office/drawing/2014/main" id="{63226801-7DD7-4356-B820-16F1874C1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7174" y="1266826"/>
                <a:ext cx="7937" cy="107950"/>
              </a:xfrm>
              <a:custGeom>
                <a:avLst/>
                <a:gdLst>
                  <a:gd name="T0" fmla="*/ 26 w 26"/>
                  <a:gd name="T1" fmla="*/ 391 h 391"/>
                  <a:gd name="T2" fmla="*/ 26 w 26"/>
                  <a:gd name="T3" fmla="*/ 391 h 391"/>
                  <a:gd name="T4" fmla="*/ 0 w 26"/>
                  <a:gd name="T5" fmla="*/ 391 h 391"/>
                  <a:gd name="T6" fmla="*/ 0 w 26"/>
                  <a:gd name="T7" fmla="*/ 0 h 391"/>
                  <a:gd name="T8" fmla="*/ 26 w 26"/>
                  <a:gd name="T9" fmla="*/ 0 h 391"/>
                  <a:gd name="T10" fmla="*/ 26 w 26"/>
                  <a:gd name="T11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91">
                    <a:moveTo>
                      <a:pt x="26" y="391"/>
                    </a:moveTo>
                    <a:lnTo>
                      <a:pt x="26" y="391"/>
                    </a:lnTo>
                    <a:lnTo>
                      <a:pt x="0" y="391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391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Freeform 214">
                <a:extLst>
                  <a:ext uri="{FF2B5EF4-FFF2-40B4-BE49-F238E27FC236}">
                    <a16:creationId xmlns:a16="http://schemas.microsoft.com/office/drawing/2014/main" id="{414B0F39-368C-4326-94F5-37D6437F6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7174" y="900113"/>
                <a:ext cx="7937" cy="53975"/>
              </a:xfrm>
              <a:custGeom>
                <a:avLst/>
                <a:gdLst>
                  <a:gd name="T0" fmla="*/ 26 w 26"/>
                  <a:gd name="T1" fmla="*/ 196 h 196"/>
                  <a:gd name="T2" fmla="*/ 26 w 26"/>
                  <a:gd name="T3" fmla="*/ 196 h 196"/>
                  <a:gd name="T4" fmla="*/ 0 w 26"/>
                  <a:gd name="T5" fmla="*/ 196 h 196"/>
                  <a:gd name="T6" fmla="*/ 0 w 26"/>
                  <a:gd name="T7" fmla="*/ 0 h 196"/>
                  <a:gd name="T8" fmla="*/ 26 w 26"/>
                  <a:gd name="T9" fmla="*/ 0 h 196"/>
                  <a:gd name="T10" fmla="*/ 26 w 26"/>
                  <a:gd name="T11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96">
                    <a:moveTo>
                      <a:pt x="26" y="196"/>
                    </a:moveTo>
                    <a:lnTo>
                      <a:pt x="26" y="196"/>
                    </a:lnTo>
                    <a:lnTo>
                      <a:pt x="0" y="196"/>
                    </a:lnTo>
                    <a:lnTo>
                      <a:pt x="0" y="0"/>
                    </a:lnTo>
                    <a:lnTo>
                      <a:pt x="26" y="0"/>
                    </a:lnTo>
                    <a:lnTo>
                      <a:pt x="26" y="196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Freeform 215">
                <a:extLst>
                  <a:ext uri="{FF2B5EF4-FFF2-40B4-BE49-F238E27FC236}">
                    <a16:creationId xmlns:a16="http://schemas.microsoft.com/office/drawing/2014/main" id="{6078EEDA-0E33-48C3-911A-2F1F1ADD7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6237" y="1133476"/>
                <a:ext cx="122237" cy="7938"/>
              </a:xfrm>
              <a:custGeom>
                <a:avLst/>
                <a:gdLst>
                  <a:gd name="T0" fmla="*/ 0 w 448"/>
                  <a:gd name="T1" fmla="*/ 27 h 27"/>
                  <a:gd name="T2" fmla="*/ 0 w 448"/>
                  <a:gd name="T3" fmla="*/ 27 h 27"/>
                  <a:gd name="T4" fmla="*/ 448 w 448"/>
                  <a:gd name="T5" fmla="*/ 27 h 27"/>
                  <a:gd name="T6" fmla="*/ 448 w 448"/>
                  <a:gd name="T7" fmla="*/ 0 h 27"/>
                  <a:gd name="T8" fmla="*/ 0 w 448"/>
                  <a:gd name="T9" fmla="*/ 0 h 27"/>
                  <a:gd name="T10" fmla="*/ 0 w 448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8" h="27">
                    <a:moveTo>
                      <a:pt x="0" y="27"/>
                    </a:moveTo>
                    <a:lnTo>
                      <a:pt x="0" y="27"/>
                    </a:lnTo>
                    <a:lnTo>
                      <a:pt x="448" y="27"/>
                    </a:lnTo>
                    <a:lnTo>
                      <a:pt x="448" y="0"/>
                    </a:lnTo>
                    <a:lnTo>
                      <a:pt x="0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Freeform 216">
                <a:extLst>
                  <a:ext uri="{FF2B5EF4-FFF2-40B4-BE49-F238E27FC236}">
                    <a16:creationId xmlns:a16="http://schemas.microsoft.com/office/drawing/2014/main" id="{8B0861C4-A4AD-4C20-B47E-6FF6629A0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3812" y="1133476"/>
                <a:ext cx="138112" cy="7938"/>
              </a:xfrm>
              <a:custGeom>
                <a:avLst/>
                <a:gdLst>
                  <a:gd name="T0" fmla="*/ 0 w 500"/>
                  <a:gd name="T1" fmla="*/ 27 h 27"/>
                  <a:gd name="T2" fmla="*/ 0 w 500"/>
                  <a:gd name="T3" fmla="*/ 27 h 27"/>
                  <a:gd name="T4" fmla="*/ 488 w 500"/>
                  <a:gd name="T5" fmla="*/ 27 h 27"/>
                  <a:gd name="T6" fmla="*/ 500 w 500"/>
                  <a:gd name="T7" fmla="*/ 27 h 27"/>
                  <a:gd name="T8" fmla="*/ 500 w 500"/>
                  <a:gd name="T9" fmla="*/ 0 h 27"/>
                  <a:gd name="T10" fmla="*/ 488 w 500"/>
                  <a:gd name="T11" fmla="*/ 0 h 27"/>
                  <a:gd name="T12" fmla="*/ 0 w 500"/>
                  <a:gd name="T13" fmla="*/ 0 h 27"/>
                  <a:gd name="T14" fmla="*/ 0 w 500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0" h="27">
                    <a:moveTo>
                      <a:pt x="0" y="27"/>
                    </a:moveTo>
                    <a:lnTo>
                      <a:pt x="0" y="27"/>
                    </a:lnTo>
                    <a:lnTo>
                      <a:pt x="488" y="27"/>
                    </a:lnTo>
                    <a:lnTo>
                      <a:pt x="500" y="27"/>
                    </a:lnTo>
                    <a:lnTo>
                      <a:pt x="500" y="0"/>
                    </a:lnTo>
                    <a:lnTo>
                      <a:pt x="488" y="0"/>
                    </a:lnTo>
                    <a:lnTo>
                      <a:pt x="0" y="0"/>
                    </a:lnTo>
                    <a:lnTo>
                      <a:pt x="0" y="27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 217">
                <a:extLst>
                  <a:ext uri="{FF2B5EF4-FFF2-40B4-BE49-F238E27FC236}">
                    <a16:creationId xmlns:a16="http://schemas.microsoft.com/office/drawing/2014/main" id="{91818A0F-702A-4AA6-BD15-E8EB6A046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0487" y="1195388"/>
                <a:ext cx="112712" cy="111125"/>
              </a:xfrm>
              <a:custGeom>
                <a:avLst/>
                <a:gdLst>
                  <a:gd name="T0" fmla="*/ 19 w 406"/>
                  <a:gd name="T1" fmla="*/ 405 h 405"/>
                  <a:gd name="T2" fmla="*/ 19 w 406"/>
                  <a:gd name="T3" fmla="*/ 405 h 405"/>
                  <a:gd name="T4" fmla="*/ 0 w 406"/>
                  <a:gd name="T5" fmla="*/ 386 h 405"/>
                  <a:gd name="T6" fmla="*/ 387 w 406"/>
                  <a:gd name="T7" fmla="*/ 0 h 405"/>
                  <a:gd name="T8" fmla="*/ 406 w 406"/>
                  <a:gd name="T9" fmla="*/ 18 h 405"/>
                  <a:gd name="T10" fmla="*/ 19 w 406"/>
                  <a:gd name="T11" fmla="*/ 40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6" h="405">
                    <a:moveTo>
                      <a:pt x="19" y="405"/>
                    </a:moveTo>
                    <a:lnTo>
                      <a:pt x="19" y="405"/>
                    </a:lnTo>
                    <a:lnTo>
                      <a:pt x="0" y="386"/>
                    </a:lnTo>
                    <a:lnTo>
                      <a:pt x="387" y="0"/>
                    </a:lnTo>
                    <a:lnTo>
                      <a:pt x="406" y="18"/>
                    </a:lnTo>
                    <a:lnTo>
                      <a:pt x="19" y="405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 218">
                <a:extLst>
                  <a:ext uri="{FF2B5EF4-FFF2-40B4-BE49-F238E27FC236}">
                    <a16:creationId xmlns:a16="http://schemas.microsoft.com/office/drawing/2014/main" id="{FA8ED45A-EA13-4806-947B-78CFA8CBA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5599" y="966788"/>
                <a:ext cx="76200" cy="76200"/>
              </a:xfrm>
              <a:custGeom>
                <a:avLst/>
                <a:gdLst>
                  <a:gd name="T0" fmla="*/ 19 w 280"/>
                  <a:gd name="T1" fmla="*/ 279 h 279"/>
                  <a:gd name="T2" fmla="*/ 19 w 280"/>
                  <a:gd name="T3" fmla="*/ 279 h 279"/>
                  <a:gd name="T4" fmla="*/ 0 w 280"/>
                  <a:gd name="T5" fmla="*/ 261 h 279"/>
                  <a:gd name="T6" fmla="*/ 261 w 280"/>
                  <a:gd name="T7" fmla="*/ 0 h 279"/>
                  <a:gd name="T8" fmla="*/ 280 w 280"/>
                  <a:gd name="T9" fmla="*/ 19 h 279"/>
                  <a:gd name="T10" fmla="*/ 19 w 280"/>
                  <a:gd name="T11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0" h="279">
                    <a:moveTo>
                      <a:pt x="19" y="279"/>
                    </a:moveTo>
                    <a:lnTo>
                      <a:pt x="19" y="279"/>
                    </a:lnTo>
                    <a:lnTo>
                      <a:pt x="0" y="261"/>
                    </a:lnTo>
                    <a:lnTo>
                      <a:pt x="261" y="0"/>
                    </a:lnTo>
                    <a:lnTo>
                      <a:pt x="280" y="19"/>
                    </a:lnTo>
                    <a:lnTo>
                      <a:pt x="19" y="279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219">
                <a:extLst>
                  <a:ext uri="{FF2B5EF4-FFF2-40B4-BE49-F238E27FC236}">
                    <a16:creationId xmlns:a16="http://schemas.microsoft.com/office/drawing/2014/main" id="{9A0FA9BE-E778-4401-A088-8D901CC3A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0487" y="966788"/>
                <a:ext cx="101600" cy="100013"/>
              </a:xfrm>
              <a:custGeom>
                <a:avLst/>
                <a:gdLst>
                  <a:gd name="T0" fmla="*/ 347 w 366"/>
                  <a:gd name="T1" fmla="*/ 366 h 366"/>
                  <a:gd name="T2" fmla="*/ 347 w 366"/>
                  <a:gd name="T3" fmla="*/ 366 h 366"/>
                  <a:gd name="T4" fmla="*/ 0 w 366"/>
                  <a:gd name="T5" fmla="*/ 19 h 366"/>
                  <a:gd name="T6" fmla="*/ 19 w 366"/>
                  <a:gd name="T7" fmla="*/ 0 h 366"/>
                  <a:gd name="T8" fmla="*/ 366 w 366"/>
                  <a:gd name="T9" fmla="*/ 347 h 366"/>
                  <a:gd name="T10" fmla="*/ 347 w 366"/>
                  <a:gd name="T11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6" h="366">
                    <a:moveTo>
                      <a:pt x="347" y="366"/>
                    </a:moveTo>
                    <a:lnTo>
                      <a:pt x="347" y="366"/>
                    </a:lnTo>
                    <a:lnTo>
                      <a:pt x="0" y="19"/>
                    </a:lnTo>
                    <a:lnTo>
                      <a:pt x="19" y="0"/>
                    </a:lnTo>
                    <a:lnTo>
                      <a:pt x="366" y="347"/>
                    </a:lnTo>
                    <a:lnTo>
                      <a:pt x="347" y="366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 220">
                <a:extLst>
                  <a:ext uri="{FF2B5EF4-FFF2-40B4-BE49-F238E27FC236}">
                    <a16:creationId xmlns:a16="http://schemas.microsoft.com/office/drawing/2014/main" id="{D5A20E16-C5EB-4994-8E2F-D8BA2C73E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9087" y="1195388"/>
                <a:ext cx="112712" cy="111125"/>
              </a:xfrm>
              <a:custGeom>
                <a:avLst/>
                <a:gdLst>
                  <a:gd name="T0" fmla="*/ 390 w 409"/>
                  <a:gd name="T1" fmla="*/ 408 h 408"/>
                  <a:gd name="T2" fmla="*/ 390 w 409"/>
                  <a:gd name="T3" fmla="*/ 408 h 408"/>
                  <a:gd name="T4" fmla="*/ 0 w 409"/>
                  <a:gd name="T5" fmla="*/ 19 h 408"/>
                  <a:gd name="T6" fmla="*/ 19 w 409"/>
                  <a:gd name="T7" fmla="*/ 0 h 408"/>
                  <a:gd name="T8" fmla="*/ 409 w 409"/>
                  <a:gd name="T9" fmla="*/ 389 h 408"/>
                  <a:gd name="T10" fmla="*/ 390 w 409"/>
                  <a:gd name="T11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9" h="408">
                    <a:moveTo>
                      <a:pt x="390" y="408"/>
                    </a:moveTo>
                    <a:lnTo>
                      <a:pt x="390" y="408"/>
                    </a:lnTo>
                    <a:lnTo>
                      <a:pt x="0" y="19"/>
                    </a:lnTo>
                    <a:lnTo>
                      <a:pt x="19" y="0"/>
                    </a:lnTo>
                    <a:lnTo>
                      <a:pt x="409" y="389"/>
                    </a:lnTo>
                    <a:lnTo>
                      <a:pt x="390" y="408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Freeform 221">
                <a:extLst>
                  <a:ext uri="{FF2B5EF4-FFF2-40B4-BE49-F238E27FC236}">
                    <a16:creationId xmlns:a16="http://schemas.microsoft.com/office/drawing/2014/main" id="{5C45FD28-C5D8-4C34-A5E7-B409B5416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6687" y="915988"/>
                <a:ext cx="46037" cy="96838"/>
              </a:xfrm>
              <a:custGeom>
                <a:avLst/>
                <a:gdLst>
                  <a:gd name="T0" fmla="*/ 141 w 165"/>
                  <a:gd name="T1" fmla="*/ 349 h 349"/>
                  <a:gd name="T2" fmla="*/ 141 w 165"/>
                  <a:gd name="T3" fmla="*/ 349 h 349"/>
                  <a:gd name="T4" fmla="*/ 0 w 165"/>
                  <a:gd name="T5" fmla="*/ 10 h 349"/>
                  <a:gd name="T6" fmla="*/ 25 w 165"/>
                  <a:gd name="T7" fmla="*/ 0 h 349"/>
                  <a:gd name="T8" fmla="*/ 165 w 165"/>
                  <a:gd name="T9" fmla="*/ 339 h 349"/>
                  <a:gd name="T10" fmla="*/ 141 w 165"/>
                  <a:gd name="T11" fmla="*/ 349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349">
                    <a:moveTo>
                      <a:pt x="141" y="349"/>
                    </a:moveTo>
                    <a:lnTo>
                      <a:pt x="141" y="349"/>
                    </a:lnTo>
                    <a:lnTo>
                      <a:pt x="0" y="10"/>
                    </a:lnTo>
                    <a:lnTo>
                      <a:pt x="25" y="0"/>
                    </a:lnTo>
                    <a:lnTo>
                      <a:pt x="165" y="339"/>
                    </a:lnTo>
                    <a:lnTo>
                      <a:pt x="141" y="349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Freeform 222">
                <a:extLst>
                  <a:ext uri="{FF2B5EF4-FFF2-40B4-BE49-F238E27FC236}">
                    <a16:creationId xmlns:a16="http://schemas.microsoft.com/office/drawing/2014/main" id="{8F028399-647C-4EDD-A21A-AB992FB6AF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3687" y="1223963"/>
                <a:ext cx="61912" cy="133350"/>
              </a:xfrm>
              <a:custGeom>
                <a:avLst/>
                <a:gdLst>
                  <a:gd name="T0" fmla="*/ 198 w 222"/>
                  <a:gd name="T1" fmla="*/ 487 h 487"/>
                  <a:gd name="T2" fmla="*/ 198 w 222"/>
                  <a:gd name="T3" fmla="*/ 487 h 487"/>
                  <a:gd name="T4" fmla="*/ 0 w 222"/>
                  <a:gd name="T5" fmla="*/ 10 h 487"/>
                  <a:gd name="T6" fmla="*/ 25 w 222"/>
                  <a:gd name="T7" fmla="*/ 0 h 487"/>
                  <a:gd name="T8" fmla="*/ 222 w 222"/>
                  <a:gd name="T9" fmla="*/ 477 h 487"/>
                  <a:gd name="T10" fmla="*/ 198 w 222"/>
                  <a:gd name="T11" fmla="*/ 487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487">
                    <a:moveTo>
                      <a:pt x="198" y="487"/>
                    </a:moveTo>
                    <a:lnTo>
                      <a:pt x="198" y="487"/>
                    </a:lnTo>
                    <a:lnTo>
                      <a:pt x="0" y="10"/>
                    </a:lnTo>
                    <a:lnTo>
                      <a:pt x="25" y="0"/>
                    </a:lnTo>
                    <a:lnTo>
                      <a:pt x="222" y="477"/>
                    </a:lnTo>
                    <a:lnTo>
                      <a:pt x="198" y="487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Freeform 223">
                <a:extLst>
                  <a:ext uri="{FF2B5EF4-FFF2-40B4-BE49-F238E27FC236}">
                    <a16:creationId xmlns:a16="http://schemas.microsoft.com/office/drawing/2014/main" id="{C82BC52B-6A29-44AA-A3CA-762098C65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1274" y="1177926"/>
                <a:ext cx="115887" cy="52388"/>
              </a:xfrm>
              <a:custGeom>
                <a:avLst/>
                <a:gdLst>
                  <a:gd name="T0" fmla="*/ 10 w 423"/>
                  <a:gd name="T1" fmla="*/ 196 h 196"/>
                  <a:gd name="T2" fmla="*/ 10 w 423"/>
                  <a:gd name="T3" fmla="*/ 196 h 196"/>
                  <a:gd name="T4" fmla="*/ 0 w 423"/>
                  <a:gd name="T5" fmla="*/ 171 h 196"/>
                  <a:gd name="T6" fmla="*/ 413 w 423"/>
                  <a:gd name="T7" fmla="*/ 0 h 196"/>
                  <a:gd name="T8" fmla="*/ 423 w 423"/>
                  <a:gd name="T9" fmla="*/ 25 h 196"/>
                  <a:gd name="T10" fmla="*/ 10 w 423"/>
                  <a:gd name="T11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3" h="196">
                    <a:moveTo>
                      <a:pt x="10" y="196"/>
                    </a:moveTo>
                    <a:lnTo>
                      <a:pt x="10" y="196"/>
                    </a:lnTo>
                    <a:lnTo>
                      <a:pt x="0" y="171"/>
                    </a:lnTo>
                    <a:lnTo>
                      <a:pt x="413" y="0"/>
                    </a:lnTo>
                    <a:lnTo>
                      <a:pt x="423" y="25"/>
                    </a:lnTo>
                    <a:lnTo>
                      <a:pt x="10" y="196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Freeform 224">
                <a:extLst>
                  <a:ext uri="{FF2B5EF4-FFF2-40B4-BE49-F238E27FC236}">
                    <a16:creationId xmlns:a16="http://schemas.microsoft.com/office/drawing/2014/main" id="{055564C1-0D1A-47CF-89E7-85B938A44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474" y="1042988"/>
                <a:ext cx="111125" cy="50800"/>
              </a:xfrm>
              <a:custGeom>
                <a:avLst/>
                <a:gdLst>
                  <a:gd name="T0" fmla="*/ 10 w 399"/>
                  <a:gd name="T1" fmla="*/ 186 h 186"/>
                  <a:gd name="T2" fmla="*/ 10 w 399"/>
                  <a:gd name="T3" fmla="*/ 186 h 186"/>
                  <a:gd name="T4" fmla="*/ 0 w 399"/>
                  <a:gd name="T5" fmla="*/ 161 h 186"/>
                  <a:gd name="T6" fmla="*/ 389 w 399"/>
                  <a:gd name="T7" fmla="*/ 0 h 186"/>
                  <a:gd name="T8" fmla="*/ 399 w 399"/>
                  <a:gd name="T9" fmla="*/ 25 h 186"/>
                  <a:gd name="T10" fmla="*/ 10 w 399"/>
                  <a:gd name="T11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9" h="186">
                    <a:moveTo>
                      <a:pt x="10" y="186"/>
                    </a:moveTo>
                    <a:lnTo>
                      <a:pt x="10" y="186"/>
                    </a:lnTo>
                    <a:lnTo>
                      <a:pt x="0" y="161"/>
                    </a:lnTo>
                    <a:lnTo>
                      <a:pt x="389" y="0"/>
                    </a:lnTo>
                    <a:lnTo>
                      <a:pt x="399" y="25"/>
                    </a:lnTo>
                    <a:lnTo>
                      <a:pt x="10" y="186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 225">
                <a:extLst>
                  <a:ext uri="{FF2B5EF4-FFF2-40B4-BE49-F238E27FC236}">
                    <a16:creationId xmlns:a16="http://schemas.microsoft.com/office/drawing/2014/main" id="{8C4044DE-6E0A-46EE-A65B-D5FD11157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6687" y="1319213"/>
                <a:ext cx="22225" cy="38100"/>
              </a:xfrm>
              <a:custGeom>
                <a:avLst/>
                <a:gdLst>
                  <a:gd name="T0" fmla="*/ 25 w 78"/>
                  <a:gd name="T1" fmla="*/ 137 h 137"/>
                  <a:gd name="T2" fmla="*/ 25 w 78"/>
                  <a:gd name="T3" fmla="*/ 137 h 137"/>
                  <a:gd name="T4" fmla="*/ 0 w 78"/>
                  <a:gd name="T5" fmla="*/ 127 h 137"/>
                  <a:gd name="T6" fmla="*/ 53 w 78"/>
                  <a:gd name="T7" fmla="*/ 0 h 137"/>
                  <a:gd name="T8" fmla="*/ 78 w 78"/>
                  <a:gd name="T9" fmla="*/ 10 h 137"/>
                  <a:gd name="T10" fmla="*/ 25 w 78"/>
                  <a:gd name="T11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37">
                    <a:moveTo>
                      <a:pt x="25" y="137"/>
                    </a:moveTo>
                    <a:lnTo>
                      <a:pt x="25" y="137"/>
                    </a:lnTo>
                    <a:lnTo>
                      <a:pt x="0" y="127"/>
                    </a:lnTo>
                    <a:lnTo>
                      <a:pt x="53" y="0"/>
                    </a:lnTo>
                    <a:lnTo>
                      <a:pt x="78" y="10"/>
                    </a:lnTo>
                    <a:lnTo>
                      <a:pt x="25" y="137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Freeform 226">
                <a:extLst>
                  <a:ext uri="{FF2B5EF4-FFF2-40B4-BE49-F238E27FC236}">
                    <a16:creationId xmlns:a16="http://schemas.microsoft.com/office/drawing/2014/main" id="{A2CC1A8B-37DE-46F5-8529-DA5407DE0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374" y="915988"/>
                <a:ext cx="22225" cy="39688"/>
              </a:xfrm>
              <a:custGeom>
                <a:avLst/>
                <a:gdLst>
                  <a:gd name="T0" fmla="*/ 25 w 79"/>
                  <a:gd name="T1" fmla="*/ 142 h 142"/>
                  <a:gd name="T2" fmla="*/ 25 w 79"/>
                  <a:gd name="T3" fmla="*/ 142 h 142"/>
                  <a:gd name="T4" fmla="*/ 0 w 79"/>
                  <a:gd name="T5" fmla="*/ 132 h 142"/>
                  <a:gd name="T6" fmla="*/ 55 w 79"/>
                  <a:gd name="T7" fmla="*/ 0 h 142"/>
                  <a:gd name="T8" fmla="*/ 79 w 79"/>
                  <a:gd name="T9" fmla="*/ 10 h 142"/>
                  <a:gd name="T10" fmla="*/ 25 w 79"/>
                  <a:gd name="T11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142">
                    <a:moveTo>
                      <a:pt x="25" y="142"/>
                    </a:moveTo>
                    <a:lnTo>
                      <a:pt x="25" y="142"/>
                    </a:lnTo>
                    <a:lnTo>
                      <a:pt x="0" y="132"/>
                    </a:lnTo>
                    <a:lnTo>
                      <a:pt x="55" y="0"/>
                    </a:lnTo>
                    <a:lnTo>
                      <a:pt x="79" y="10"/>
                    </a:lnTo>
                    <a:lnTo>
                      <a:pt x="25" y="142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 227">
                <a:extLst>
                  <a:ext uri="{FF2B5EF4-FFF2-40B4-BE49-F238E27FC236}">
                    <a16:creationId xmlns:a16="http://schemas.microsoft.com/office/drawing/2014/main" id="{66B16007-D7C8-4239-8C24-B59FEBC23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2899" y="1168401"/>
                <a:ext cx="139700" cy="61913"/>
              </a:xfrm>
              <a:custGeom>
                <a:avLst/>
                <a:gdLst>
                  <a:gd name="T0" fmla="*/ 493 w 503"/>
                  <a:gd name="T1" fmla="*/ 229 h 229"/>
                  <a:gd name="T2" fmla="*/ 493 w 503"/>
                  <a:gd name="T3" fmla="*/ 229 h 229"/>
                  <a:gd name="T4" fmla="*/ 0 w 503"/>
                  <a:gd name="T5" fmla="*/ 25 h 229"/>
                  <a:gd name="T6" fmla="*/ 10 w 503"/>
                  <a:gd name="T7" fmla="*/ 0 h 229"/>
                  <a:gd name="T8" fmla="*/ 503 w 503"/>
                  <a:gd name="T9" fmla="*/ 204 h 229"/>
                  <a:gd name="T10" fmla="*/ 493 w 503"/>
                  <a:gd name="T11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3" h="229">
                    <a:moveTo>
                      <a:pt x="493" y="229"/>
                    </a:moveTo>
                    <a:lnTo>
                      <a:pt x="493" y="229"/>
                    </a:lnTo>
                    <a:lnTo>
                      <a:pt x="0" y="25"/>
                    </a:lnTo>
                    <a:lnTo>
                      <a:pt x="10" y="0"/>
                    </a:lnTo>
                    <a:lnTo>
                      <a:pt x="503" y="204"/>
                    </a:lnTo>
                    <a:lnTo>
                      <a:pt x="493" y="229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 228">
                <a:extLst>
                  <a:ext uri="{FF2B5EF4-FFF2-40B4-BE49-F238E27FC236}">
                    <a16:creationId xmlns:a16="http://schemas.microsoft.com/office/drawing/2014/main" id="{170CA88C-A977-46D2-9ADB-4368D3FBF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1274" y="1042988"/>
                <a:ext cx="134937" cy="61913"/>
              </a:xfrm>
              <a:custGeom>
                <a:avLst/>
                <a:gdLst>
                  <a:gd name="T0" fmla="*/ 483 w 494"/>
                  <a:gd name="T1" fmla="*/ 225 h 225"/>
                  <a:gd name="T2" fmla="*/ 483 w 494"/>
                  <a:gd name="T3" fmla="*/ 225 h 225"/>
                  <a:gd name="T4" fmla="*/ 0 w 494"/>
                  <a:gd name="T5" fmla="*/ 25 h 225"/>
                  <a:gd name="T6" fmla="*/ 10 w 494"/>
                  <a:gd name="T7" fmla="*/ 0 h 225"/>
                  <a:gd name="T8" fmla="*/ 494 w 494"/>
                  <a:gd name="T9" fmla="*/ 200 h 225"/>
                  <a:gd name="T10" fmla="*/ 483 w 494"/>
                  <a:gd name="T11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4" h="225">
                    <a:moveTo>
                      <a:pt x="483" y="225"/>
                    </a:moveTo>
                    <a:lnTo>
                      <a:pt x="483" y="225"/>
                    </a:lnTo>
                    <a:lnTo>
                      <a:pt x="0" y="25"/>
                    </a:lnTo>
                    <a:lnTo>
                      <a:pt x="10" y="0"/>
                    </a:lnTo>
                    <a:lnTo>
                      <a:pt x="494" y="200"/>
                    </a:lnTo>
                    <a:lnTo>
                      <a:pt x="483" y="225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 229">
                <a:extLst>
                  <a:ext uri="{FF2B5EF4-FFF2-40B4-BE49-F238E27FC236}">
                    <a16:creationId xmlns:a16="http://schemas.microsoft.com/office/drawing/2014/main" id="{21A03C1B-2BC0-4C97-8D1E-08401F1255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9387" y="982663"/>
                <a:ext cx="179387" cy="323850"/>
              </a:xfrm>
              <a:custGeom>
                <a:avLst/>
                <a:gdLst>
                  <a:gd name="T0" fmla="*/ 206 w 652"/>
                  <a:gd name="T1" fmla="*/ 655 h 1176"/>
                  <a:gd name="T2" fmla="*/ 206 w 652"/>
                  <a:gd name="T3" fmla="*/ 655 h 1176"/>
                  <a:gd name="T4" fmla="*/ 245 w 652"/>
                  <a:gd name="T5" fmla="*/ 675 h 1176"/>
                  <a:gd name="T6" fmla="*/ 249 w 652"/>
                  <a:gd name="T7" fmla="*/ 719 h 1176"/>
                  <a:gd name="T8" fmla="*/ 249 w 652"/>
                  <a:gd name="T9" fmla="*/ 719 h 1176"/>
                  <a:gd name="T10" fmla="*/ 117 w 652"/>
                  <a:gd name="T11" fmla="*/ 1039 h 1176"/>
                  <a:gd name="T12" fmla="*/ 592 w 652"/>
                  <a:gd name="T13" fmla="*/ 501 h 1176"/>
                  <a:gd name="T14" fmla="*/ 400 w 652"/>
                  <a:gd name="T15" fmla="*/ 502 h 1176"/>
                  <a:gd name="T16" fmla="*/ 360 w 652"/>
                  <a:gd name="T17" fmla="*/ 481 h 1176"/>
                  <a:gd name="T18" fmla="*/ 361 w 652"/>
                  <a:gd name="T19" fmla="*/ 435 h 1176"/>
                  <a:gd name="T20" fmla="*/ 605 w 652"/>
                  <a:gd name="T21" fmla="*/ 27 h 1176"/>
                  <a:gd name="T22" fmla="*/ 279 w 652"/>
                  <a:gd name="T23" fmla="*/ 27 h 1176"/>
                  <a:gd name="T24" fmla="*/ 274 w 652"/>
                  <a:gd name="T25" fmla="*/ 30 h 1176"/>
                  <a:gd name="T26" fmla="*/ 39 w 652"/>
                  <a:gd name="T27" fmla="*/ 655 h 1176"/>
                  <a:gd name="T28" fmla="*/ 206 w 652"/>
                  <a:gd name="T29" fmla="*/ 655 h 1176"/>
                  <a:gd name="T30" fmla="*/ 32 w 652"/>
                  <a:gd name="T31" fmla="*/ 1176 h 1176"/>
                  <a:gd name="T32" fmla="*/ 32 w 652"/>
                  <a:gd name="T33" fmla="*/ 1176 h 1176"/>
                  <a:gd name="T34" fmla="*/ 224 w 652"/>
                  <a:gd name="T35" fmla="*/ 709 h 1176"/>
                  <a:gd name="T36" fmla="*/ 223 w 652"/>
                  <a:gd name="T37" fmla="*/ 689 h 1176"/>
                  <a:gd name="T38" fmla="*/ 206 w 652"/>
                  <a:gd name="T39" fmla="*/ 681 h 1176"/>
                  <a:gd name="T40" fmla="*/ 0 w 652"/>
                  <a:gd name="T41" fmla="*/ 681 h 1176"/>
                  <a:gd name="T42" fmla="*/ 249 w 652"/>
                  <a:gd name="T43" fmla="*/ 20 h 1176"/>
                  <a:gd name="T44" fmla="*/ 279 w 652"/>
                  <a:gd name="T45" fmla="*/ 0 h 1176"/>
                  <a:gd name="T46" fmla="*/ 652 w 652"/>
                  <a:gd name="T47" fmla="*/ 0 h 1176"/>
                  <a:gd name="T48" fmla="*/ 384 w 652"/>
                  <a:gd name="T49" fmla="*/ 449 h 1176"/>
                  <a:gd name="T50" fmla="*/ 383 w 652"/>
                  <a:gd name="T51" fmla="*/ 467 h 1176"/>
                  <a:gd name="T52" fmla="*/ 400 w 652"/>
                  <a:gd name="T53" fmla="*/ 475 h 1176"/>
                  <a:gd name="T54" fmla="*/ 651 w 652"/>
                  <a:gd name="T55" fmla="*/ 474 h 1176"/>
                  <a:gd name="T56" fmla="*/ 32 w 652"/>
                  <a:gd name="T57" fmla="*/ 1176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52" h="1176">
                    <a:moveTo>
                      <a:pt x="206" y="655"/>
                    </a:moveTo>
                    <a:lnTo>
                      <a:pt x="206" y="655"/>
                    </a:lnTo>
                    <a:cubicBezTo>
                      <a:pt x="222" y="655"/>
                      <a:pt x="237" y="662"/>
                      <a:pt x="245" y="675"/>
                    </a:cubicBezTo>
                    <a:cubicBezTo>
                      <a:pt x="254" y="687"/>
                      <a:pt x="255" y="703"/>
                      <a:pt x="249" y="719"/>
                    </a:cubicBezTo>
                    <a:lnTo>
                      <a:pt x="249" y="719"/>
                    </a:lnTo>
                    <a:lnTo>
                      <a:pt x="117" y="1039"/>
                    </a:lnTo>
                    <a:lnTo>
                      <a:pt x="592" y="501"/>
                    </a:lnTo>
                    <a:lnTo>
                      <a:pt x="400" y="502"/>
                    </a:lnTo>
                    <a:cubicBezTo>
                      <a:pt x="382" y="502"/>
                      <a:pt x="367" y="494"/>
                      <a:pt x="360" y="481"/>
                    </a:cubicBezTo>
                    <a:cubicBezTo>
                      <a:pt x="352" y="467"/>
                      <a:pt x="353" y="450"/>
                      <a:pt x="361" y="435"/>
                    </a:cubicBezTo>
                    <a:lnTo>
                      <a:pt x="605" y="27"/>
                    </a:lnTo>
                    <a:lnTo>
                      <a:pt x="279" y="27"/>
                    </a:lnTo>
                    <a:cubicBezTo>
                      <a:pt x="278" y="27"/>
                      <a:pt x="275" y="29"/>
                      <a:pt x="274" y="30"/>
                    </a:cubicBezTo>
                    <a:lnTo>
                      <a:pt x="39" y="655"/>
                    </a:lnTo>
                    <a:lnTo>
                      <a:pt x="206" y="655"/>
                    </a:lnTo>
                    <a:close/>
                    <a:moveTo>
                      <a:pt x="32" y="1176"/>
                    </a:moveTo>
                    <a:lnTo>
                      <a:pt x="32" y="1176"/>
                    </a:lnTo>
                    <a:lnTo>
                      <a:pt x="224" y="709"/>
                    </a:lnTo>
                    <a:cubicBezTo>
                      <a:pt x="227" y="702"/>
                      <a:pt x="227" y="695"/>
                      <a:pt x="223" y="689"/>
                    </a:cubicBezTo>
                    <a:cubicBezTo>
                      <a:pt x="220" y="684"/>
                      <a:pt x="213" y="681"/>
                      <a:pt x="206" y="681"/>
                    </a:cubicBezTo>
                    <a:lnTo>
                      <a:pt x="0" y="681"/>
                    </a:lnTo>
                    <a:lnTo>
                      <a:pt x="249" y="20"/>
                    </a:lnTo>
                    <a:cubicBezTo>
                      <a:pt x="253" y="9"/>
                      <a:pt x="267" y="0"/>
                      <a:pt x="279" y="0"/>
                    </a:cubicBezTo>
                    <a:lnTo>
                      <a:pt x="652" y="0"/>
                    </a:lnTo>
                    <a:lnTo>
                      <a:pt x="384" y="449"/>
                    </a:lnTo>
                    <a:cubicBezTo>
                      <a:pt x="382" y="453"/>
                      <a:pt x="379" y="460"/>
                      <a:pt x="383" y="467"/>
                    </a:cubicBezTo>
                    <a:cubicBezTo>
                      <a:pt x="387" y="474"/>
                      <a:pt x="395" y="475"/>
                      <a:pt x="400" y="475"/>
                    </a:cubicBezTo>
                    <a:lnTo>
                      <a:pt x="651" y="474"/>
                    </a:lnTo>
                    <a:lnTo>
                      <a:pt x="32" y="1176"/>
                    </a:lnTo>
                    <a:close/>
                  </a:path>
                </a:pathLst>
              </a:custGeom>
              <a:grpFill/>
              <a:ln w="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04ECE3F-76CF-4B7A-8DEA-8FBF5490303B}"/>
                </a:ext>
              </a:extLst>
            </p:cNvPr>
            <p:cNvSpPr txBox="1"/>
            <p:nvPr/>
          </p:nvSpPr>
          <p:spPr>
            <a:xfrm>
              <a:off x="648123" y="4815385"/>
              <a:ext cx="888521" cy="1588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97680D-9DF1-44CC-9556-3A146EAB61FD}"/>
              </a:ext>
            </a:extLst>
          </p:cNvPr>
          <p:cNvGrpSpPr/>
          <p:nvPr/>
        </p:nvGrpSpPr>
        <p:grpSpPr>
          <a:xfrm>
            <a:off x="5431834" y="3842782"/>
            <a:ext cx="666391" cy="632639"/>
            <a:chOff x="648122" y="5231423"/>
            <a:chExt cx="888521" cy="843519"/>
          </a:xfrm>
        </p:grpSpPr>
        <p:grpSp>
          <p:nvGrpSpPr>
            <p:cNvPr id="34" name="Group 24">
              <a:extLst>
                <a:ext uri="{FF2B5EF4-FFF2-40B4-BE49-F238E27FC236}">
                  <a16:creationId xmlns:a16="http://schemas.microsoft.com/office/drawing/2014/main" id="{3372840B-E1F2-4E24-BBF6-167E61AFD6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6554" y="5231423"/>
              <a:ext cx="711656" cy="599434"/>
              <a:chOff x="2474" y="1101"/>
              <a:chExt cx="260" cy="219"/>
            </a:xfrm>
          </p:grpSpPr>
          <p:sp>
            <p:nvSpPr>
              <p:cNvPr id="35" name="Freeform 25">
                <a:extLst>
                  <a:ext uri="{FF2B5EF4-FFF2-40B4-BE49-F238E27FC236}">
                    <a16:creationId xmlns:a16="http://schemas.microsoft.com/office/drawing/2014/main" id="{8817D898-33A5-4804-99A8-462DB0E40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4" y="1180"/>
                <a:ext cx="260" cy="140"/>
              </a:xfrm>
              <a:custGeom>
                <a:avLst/>
                <a:gdLst>
                  <a:gd name="T0" fmla="*/ 60 w 260"/>
                  <a:gd name="T1" fmla="*/ 0 h 140"/>
                  <a:gd name="T2" fmla="*/ 199 w 260"/>
                  <a:gd name="T3" fmla="*/ 0 h 140"/>
                  <a:gd name="T4" fmla="*/ 260 w 260"/>
                  <a:gd name="T5" fmla="*/ 140 h 140"/>
                  <a:gd name="T6" fmla="*/ 0 w 260"/>
                  <a:gd name="T7" fmla="*/ 140 h 140"/>
                  <a:gd name="T8" fmla="*/ 60 w 260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140">
                    <a:moveTo>
                      <a:pt x="60" y="0"/>
                    </a:moveTo>
                    <a:lnTo>
                      <a:pt x="199" y="0"/>
                    </a:lnTo>
                    <a:lnTo>
                      <a:pt x="260" y="140"/>
                    </a:lnTo>
                    <a:lnTo>
                      <a:pt x="0" y="14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15240">
                <a:solidFill>
                  <a:schemeClr val="accent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Oval 26">
                <a:extLst>
                  <a:ext uri="{FF2B5EF4-FFF2-40B4-BE49-F238E27FC236}">
                    <a16:creationId xmlns:a16="http://schemas.microsoft.com/office/drawing/2014/main" id="{8426B9C8-44F6-4403-9F42-BEB02608D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8" y="1101"/>
                <a:ext cx="52" cy="52"/>
              </a:xfrm>
              <a:prstGeom prst="ellipse">
                <a:avLst/>
              </a:prstGeom>
              <a:noFill/>
              <a:ln w="15240">
                <a:solidFill>
                  <a:schemeClr val="accent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Line 27">
                <a:extLst>
                  <a:ext uri="{FF2B5EF4-FFF2-40B4-BE49-F238E27FC236}">
                    <a16:creationId xmlns:a16="http://schemas.microsoft.com/office/drawing/2014/main" id="{5EF43216-8026-4D37-819C-AD247B1BEA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4" y="1153"/>
                <a:ext cx="0" cy="105"/>
              </a:xfrm>
              <a:prstGeom prst="line">
                <a:avLst/>
              </a:prstGeom>
              <a:noFill/>
              <a:ln w="15240">
                <a:solidFill>
                  <a:schemeClr val="accent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Line 28">
                <a:extLst>
                  <a:ext uri="{FF2B5EF4-FFF2-40B4-BE49-F238E27FC236}">
                    <a16:creationId xmlns:a16="http://schemas.microsoft.com/office/drawing/2014/main" id="{0BD551D3-2AA4-4891-A671-94B902831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03" y="1259"/>
                <a:ext cx="202" cy="0"/>
              </a:xfrm>
              <a:prstGeom prst="line">
                <a:avLst/>
              </a:prstGeom>
              <a:noFill/>
              <a:ln w="15240">
                <a:solidFill>
                  <a:schemeClr val="accent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Line 29">
                <a:extLst>
                  <a:ext uri="{FF2B5EF4-FFF2-40B4-BE49-F238E27FC236}">
                    <a16:creationId xmlns:a16="http://schemas.microsoft.com/office/drawing/2014/main" id="{C2601179-F029-4354-9AB7-933BB99343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42" y="1259"/>
                <a:ext cx="12" cy="61"/>
              </a:xfrm>
              <a:prstGeom prst="line">
                <a:avLst/>
              </a:prstGeom>
              <a:noFill/>
              <a:ln w="15240">
                <a:solidFill>
                  <a:schemeClr val="accent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Line 30">
                <a:extLst>
                  <a:ext uri="{FF2B5EF4-FFF2-40B4-BE49-F238E27FC236}">
                    <a16:creationId xmlns:a16="http://schemas.microsoft.com/office/drawing/2014/main" id="{03CB0BF7-CD52-4351-A964-7406401088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34" y="1180"/>
                <a:ext cx="33" cy="140"/>
              </a:xfrm>
              <a:prstGeom prst="line">
                <a:avLst/>
              </a:prstGeom>
              <a:noFill/>
              <a:ln w="15240">
                <a:solidFill>
                  <a:schemeClr val="accent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" name="Line 31">
                <a:extLst>
                  <a:ext uri="{FF2B5EF4-FFF2-40B4-BE49-F238E27FC236}">
                    <a16:creationId xmlns:a16="http://schemas.microsoft.com/office/drawing/2014/main" id="{EA220C09-B3AE-4CA2-95CA-8C198FDB45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4" y="1224"/>
                <a:ext cx="48" cy="0"/>
              </a:xfrm>
              <a:prstGeom prst="line">
                <a:avLst/>
              </a:prstGeom>
              <a:noFill/>
              <a:ln w="15240">
                <a:solidFill>
                  <a:schemeClr val="accent2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CA7D0C2-7EC5-4370-9C7B-6D4296B59ABE}"/>
                </a:ext>
              </a:extLst>
            </p:cNvPr>
            <p:cNvSpPr txBox="1"/>
            <p:nvPr/>
          </p:nvSpPr>
          <p:spPr>
            <a:xfrm>
              <a:off x="648122" y="5908742"/>
              <a:ext cx="888521" cy="166200"/>
            </a:xfrm>
            <a:prstGeom prst="rect">
              <a:avLst/>
            </a:prstGeom>
            <a:noFill/>
            <a:ln w="1524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F6D0E78-395E-4917-95A9-EE175771C380}"/>
              </a:ext>
            </a:extLst>
          </p:cNvPr>
          <p:cNvSpPr/>
          <p:nvPr/>
        </p:nvSpPr>
        <p:spPr>
          <a:xfrm>
            <a:off x="457200" y="1525630"/>
            <a:ext cx="1923576" cy="696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Malicious Insider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r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Protect against disgruntled employees before they cause damage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4EA22B9-39EB-4E60-AB9B-B230B6615E99}"/>
              </a:ext>
            </a:extLst>
          </p:cNvPr>
          <p:cNvSpPr/>
          <p:nvPr/>
        </p:nvSpPr>
        <p:spPr>
          <a:xfrm>
            <a:off x="834656" y="3911647"/>
            <a:ext cx="2340654" cy="571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Ransomware</a:t>
            </a:r>
          </a:p>
          <a:p>
            <a:pPr marL="0" marR="0" lvl="0" indent="0" algn="r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Identify ransomware using sophisticated behavioral analytics technology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D53623-45C0-451D-8563-03D5C4E37B77}"/>
              </a:ext>
            </a:extLst>
          </p:cNvPr>
          <p:cNvSpPr/>
          <p:nvPr/>
        </p:nvSpPr>
        <p:spPr>
          <a:xfrm>
            <a:off x="6639078" y="1525630"/>
            <a:ext cx="1962070" cy="571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Rogue Application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2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Identify rouge applications that access your data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E750FEC-5339-44A7-A1D0-DF2AEA11119C}"/>
              </a:ext>
            </a:extLst>
          </p:cNvPr>
          <p:cNvSpPr/>
          <p:nvPr/>
        </p:nvSpPr>
        <p:spPr>
          <a:xfrm>
            <a:off x="6189400" y="3924597"/>
            <a:ext cx="2256913" cy="571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Compromised Accounts</a:t>
            </a:r>
          </a:p>
          <a:p>
            <a:pPr marL="0" marR="0" lvl="0" indent="0" algn="l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Combat advanced attackers that leverage compromised user credentials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00CF2FE-FCC7-4218-97CA-D7B72ED78452}"/>
              </a:ext>
            </a:extLst>
          </p:cNvPr>
          <p:cNvSpPr/>
          <p:nvPr/>
        </p:nvSpPr>
        <p:spPr>
          <a:xfrm>
            <a:off x="677429" y="2839357"/>
            <a:ext cx="1613820" cy="696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Malware</a:t>
            </a:r>
          </a:p>
          <a:p>
            <a:pPr marL="0" marR="0" lvl="0" indent="0" algn="r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Detect malware in cloud storage as soon as it’s uploaded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C25A57-7CFC-47F0-8722-3EA31965209D}"/>
              </a:ext>
            </a:extLst>
          </p:cNvPr>
          <p:cNvGrpSpPr/>
          <p:nvPr/>
        </p:nvGrpSpPr>
        <p:grpSpPr>
          <a:xfrm>
            <a:off x="3277953" y="3916965"/>
            <a:ext cx="666391" cy="569540"/>
            <a:chOff x="4801733" y="5476371"/>
            <a:chExt cx="888521" cy="7593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59A831E-9704-4756-A25C-80B708E8651D}"/>
                </a:ext>
              </a:extLst>
            </p:cNvPr>
            <p:cNvSpPr txBox="1"/>
            <p:nvPr/>
          </p:nvSpPr>
          <p:spPr>
            <a:xfrm>
              <a:off x="4801733" y="6069558"/>
              <a:ext cx="888521" cy="166200"/>
            </a:xfrm>
            <a:prstGeom prst="rect">
              <a:avLst/>
            </a:prstGeom>
            <a:noFill/>
            <a:ln w="1524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7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shield_3">
              <a:extLst>
                <a:ext uri="{FF2B5EF4-FFF2-40B4-BE49-F238E27FC236}">
                  <a16:creationId xmlns:a16="http://schemas.microsoft.com/office/drawing/2014/main" id="{4FE3C9F4-72E0-4259-8A17-F8FA74FE2D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985358" y="5476371"/>
              <a:ext cx="521270" cy="528315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46C5632-E5D1-463B-9A23-CC706970A2F3}"/>
              </a:ext>
            </a:extLst>
          </p:cNvPr>
          <p:cNvGrpSpPr/>
          <p:nvPr/>
        </p:nvGrpSpPr>
        <p:grpSpPr>
          <a:xfrm>
            <a:off x="3880845" y="1760803"/>
            <a:ext cx="1524329" cy="1492910"/>
            <a:chOff x="4389943" y="2386305"/>
            <a:chExt cx="497236" cy="506513"/>
          </a:xfrm>
          <a:solidFill>
            <a:schemeClr val="accent2"/>
          </a:solidFill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5509C80-583B-49BA-B4AA-4AE9E3CBCF6C}"/>
                </a:ext>
              </a:extLst>
            </p:cNvPr>
            <p:cNvCxnSpPr/>
            <p:nvPr/>
          </p:nvCxnSpPr>
          <p:spPr>
            <a:xfrm flipV="1">
              <a:off x="4551437" y="2424489"/>
              <a:ext cx="411" cy="308262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2267AED-0411-4069-BAC4-CB89ECBACCD2}"/>
                </a:ext>
              </a:extLst>
            </p:cNvPr>
            <p:cNvCxnSpPr/>
            <p:nvPr/>
          </p:nvCxnSpPr>
          <p:spPr>
            <a:xfrm flipH="1" flipV="1">
              <a:off x="4550956" y="2425488"/>
              <a:ext cx="100768" cy="143552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0170CAF-9245-4E48-8B57-1345F053625E}"/>
                </a:ext>
              </a:extLst>
            </p:cNvPr>
            <p:cNvCxnSpPr/>
            <p:nvPr/>
          </p:nvCxnSpPr>
          <p:spPr>
            <a:xfrm flipH="1" flipV="1">
              <a:off x="4642646" y="2560310"/>
              <a:ext cx="157328" cy="186276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73FE652-F684-4EFF-B50A-7744AFBE13BA}"/>
                </a:ext>
              </a:extLst>
            </p:cNvPr>
            <p:cNvCxnSpPr/>
            <p:nvPr/>
          </p:nvCxnSpPr>
          <p:spPr>
            <a:xfrm flipH="1">
              <a:off x="4573239" y="2743788"/>
              <a:ext cx="224038" cy="60443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232333F-7E9F-4138-8358-00A7C8FD422A}"/>
                </a:ext>
              </a:extLst>
            </p:cNvPr>
            <p:cNvCxnSpPr/>
            <p:nvPr/>
          </p:nvCxnSpPr>
          <p:spPr>
            <a:xfrm flipH="1" flipV="1">
              <a:off x="4462052" y="2619767"/>
              <a:ext cx="332614" cy="121710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DF941F-09EE-4F97-B6FF-7B5E6F9A11C9}"/>
                </a:ext>
              </a:extLst>
            </p:cNvPr>
            <p:cNvCxnSpPr/>
            <p:nvPr/>
          </p:nvCxnSpPr>
          <p:spPr>
            <a:xfrm flipH="1">
              <a:off x="4444611" y="2428386"/>
              <a:ext cx="111187" cy="18215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8A3374-A6F7-4F6F-BF3E-971E904C629A}"/>
                </a:ext>
              </a:extLst>
            </p:cNvPr>
            <p:cNvCxnSpPr/>
            <p:nvPr/>
          </p:nvCxnSpPr>
          <p:spPr>
            <a:xfrm flipH="1" flipV="1">
              <a:off x="4442098" y="2611076"/>
              <a:ext cx="113700" cy="188543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E507D64-D97B-4373-B44C-529D3202B04E}"/>
                </a:ext>
              </a:extLst>
            </p:cNvPr>
            <p:cNvCxnSpPr/>
            <p:nvPr/>
          </p:nvCxnSpPr>
          <p:spPr>
            <a:xfrm flipV="1">
              <a:off x="4556469" y="2552899"/>
              <a:ext cx="86534" cy="249087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492CDD5-EF90-4788-90CE-4CCC1D14F0DE}"/>
                </a:ext>
              </a:extLst>
            </p:cNvPr>
            <p:cNvCxnSpPr/>
            <p:nvPr/>
          </p:nvCxnSpPr>
          <p:spPr>
            <a:xfrm flipV="1">
              <a:off x="4445733" y="2550593"/>
              <a:ext cx="195090" cy="63631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prstDash val="sysDot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8C80BCF-93FE-4F2A-A6B1-CA43C1DC88C6}"/>
                </a:ext>
              </a:extLst>
            </p:cNvPr>
            <p:cNvSpPr/>
            <p:nvPr/>
          </p:nvSpPr>
          <p:spPr bwMode="auto">
            <a:xfrm>
              <a:off x="4713773" y="2661191"/>
              <a:ext cx="173406" cy="183398"/>
            </a:xfrm>
            <a:prstGeom prst="ellipse">
              <a:avLst/>
            </a:prstGeom>
            <a:solidFill>
              <a:srgbClr val="D2D2D2"/>
            </a:solidFill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8" rIns="0" bIns="3497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3DD1EC4-23DF-4744-9A57-C8A193F3CED7}"/>
                </a:ext>
              </a:extLst>
            </p:cNvPr>
            <p:cNvSpPr/>
            <p:nvPr/>
          </p:nvSpPr>
          <p:spPr bwMode="auto">
            <a:xfrm>
              <a:off x="4476111" y="2709420"/>
              <a:ext cx="173406" cy="183398"/>
            </a:xfrm>
            <a:prstGeom prst="ellipse">
              <a:avLst/>
            </a:prstGeom>
            <a:solidFill>
              <a:srgbClr val="D2D2D2"/>
            </a:solidFill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8" rIns="0" bIns="3497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92173F7-CBEA-43B1-9A6D-F0F2F12D1ED5}"/>
                </a:ext>
              </a:extLst>
            </p:cNvPr>
            <p:cNvSpPr/>
            <p:nvPr/>
          </p:nvSpPr>
          <p:spPr bwMode="auto">
            <a:xfrm>
              <a:off x="4585479" y="2497637"/>
              <a:ext cx="108937" cy="115214"/>
            </a:xfrm>
            <a:prstGeom prst="ellipse">
              <a:avLst/>
            </a:prstGeom>
            <a:solidFill>
              <a:srgbClr val="D2D2D2"/>
            </a:solidFill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8" rIns="0" bIns="3497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AC59DA0-DA0A-4484-875A-8EC1D57BABB6}"/>
                </a:ext>
              </a:extLst>
            </p:cNvPr>
            <p:cNvSpPr/>
            <p:nvPr/>
          </p:nvSpPr>
          <p:spPr bwMode="auto">
            <a:xfrm>
              <a:off x="4389943" y="2551129"/>
              <a:ext cx="108937" cy="115214"/>
            </a:xfrm>
            <a:prstGeom prst="ellipse">
              <a:avLst/>
            </a:prstGeom>
            <a:solidFill>
              <a:srgbClr val="D2D2D2"/>
            </a:solidFill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8" rIns="0" bIns="3497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F19B482-A202-4965-827C-EAC76EE7BB8F}"/>
                </a:ext>
              </a:extLst>
            </p:cNvPr>
            <p:cNvSpPr/>
            <p:nvPr/>
          </p:nvSpPr>
          <p:spPr bwMode="auto">
            <a:xfrm>
              <a:off x="4516377" y="2386305"/>
              <a:ext cx="72491" cy="76667"/>
            </a:xfrm>
            <a:prstGeom prst="ellipse">
              <a:avLst/>
            </a:prstGeom>
            <a:solidFill>
              <a:srgbClr val="D2D2D2"/>
            </a:solidFill>
            <a:ln w="38100"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8" rIns="0" bIns="34978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2" name="Oval 369">
            <a:extLst>
              <a:ext uri="{FF2B5EF4-FFF2-40B4-BE49-F238E27FC236}">
                <a16:creationId xmlns:a16="http://schemas.microsoft.com/office/drawing/2014/main" id="{99FE6A5C-8BEE-4075-BEEE-14D744607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500" y="1332439"/>
            <a:ext cx="2491217" cy="2491205"/>
          </a:xfrm>
          <a:prstGeom prst="ellipse">
            <a:avLst/>
          </a:prstGeom>
          <a:noFill/>
          <a:ln w="76200">
            <a:solidFill>
              <a:schemeClr val="bg1">
                <a:lumMod val="75000"/>
              </a:schemeClr>
            </a:solidFill>
            <a:headEnd type="none"/>
            <a:tailEnd type="none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3CFF5DB-A702-744F-A34B-38AEAD7B81F8}"/>
              </a:ext>
            </a:extLst>
          </p:cNvPr>
          <p:cNvSpPr/>
          <p:nvPr/>
        </p:nvSpPr>
        <p:spPr>
          <a:xfrm>
            <a:off x="6482611" y="2767036"/>
            <a:ext cx="2061125" cy="571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exfiltration</a:t>
            </a:r>
          </a:p>
          <a:p>
            <a:pPr marL="0" marR="0" lvl="0" indent="0" algn="l" defTabSz="685775" rtl="0" eaLnBrk="1" fontAlgn="auto" latinLnBrk="0" hangingPunct="1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Detect unusual flow of data outside of your organization</a:t>
            </a:r>
          </a:p>
        </p:txBody>
      </p:sp>
      <p:sp>
        <p:nvSpPr>
          <p:cNvPr id="82" name="strategy" title="Icon of two circles and a curved arrow winding between three exes connecting them">
            <a:extLst>
              <a:ext uri="{FF2B5EF4-FFF2-40B4-BE49-F238E27FC236}">
                <a16:creationId xmlns:a16="http://schemas.microsoft.com/office/drawing/2014/main" id="{09C7D90E-2178-A641-BD6C-2223EF94719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81496" y="2816011"/>
            <a:ext cx="306074" cy="407790"/>
          </a:xfrm>
          <a:custGeom>
            <a:avLst/>
            <a:gdLst>
              <a:gd name="T0" fmla="*/ 208 w 240"/>
              <a:gd name="T1" fmla="*/ 83 h 322"/>
              <a:gd name="T2" fmla="*/ 207 w 240"/>
              <a:gd name="T3" fmla="*/ 128 h 322"/>
              <a:gd name="T4" fmla="*/ 166 w 240"/>
              <a:gd name="T5" fmla="*/ 178 h 322"/>
              <a:gd name="T6" fmla="*/ 83 w 240"/>
              <a:gd name="T7" fmla="*/ 178 h 322"/>
              <a:gd name="T8" fmla="*/ 43 w 240"/>
              <a:gd name="T9" fmla="*/ 191 h 322"/>
              <a:gd name="T10" fmla="*/ 25 w 240"/>
              <a:gd name="T11" fmla="*/ 230 h 322"/>
              <a:gd name="T12" fmla="*/ 25 w 240"/>
              <a:gd name="T13" fmla="*/ 239 h 322"/>
              <a:gd name="T14" fmla="*/ 239 w 240"/>
              <a:gd name="T15" fmla="*/ 114 h 322"/>
              <a:gd name="T16" fmla="*/ 208 w 240"/>
              <a:gd name="T17" fmla="*/ 83 h 322"/>
              <a:gd name="T18" fmla="*/ 177 w 240"/>
              <a:gd name="T19" fmla="*/ 114 h 322"/>
              <a:gd name="T20" fmla="*/ 0 w 240"/>
              <a:gd name="T21" fmla="*/ 296 h 322"/>
              <a:gd name="T22" fmla="*/ 26 w 240"/>
              <a:gd name="T23" fmla="*/ 322 h 322"/>
              <a:gd name="T24" fmla="*/ 52 w 240"/>
              <a:gd name="T25" fmla="*/ 296 h 322"/>
              <a:gd name="T26" fmla="*/ 26 w 240"/>
              <a:gd name="T27" fmla="*/ 270 h 322"/>
              <a:gd name="T28" fmla="*/ 0 w 240"/>
              <a:gd name="T29" fmla="*/ 296 h 322"/>
              <a:gd name="T30" fmla="*/ 187 w 240"/>
              <a:gd name="T31" fmla="*/ 26 h 322"/>
              <a:gd name="T32" fmla="*/ 213 w 240"/>
              <a:gd name="T33" fmla="*/ 52 h 322"/>
              <a:gd name="T34" fmla="*/ 239 w 240"/>
              <a:gd name="T35" fmla="*/ 26 h 322"/>
              <a:gd name="T36" fmla="*/ 213 w 240"/>
              <a:gd name="T37" fmla="*/ 0 h 322"/>
              <a:gd name="T38" fmla="*/ 187 w 240"/>
              <a:gd name="T39" fmla="*/ 26 h 322"/>
              <a:gd name="T40" fmla="*/ 67 w 240"/>
              <a:gd name="T41" fmla="*/ 96 h 322"/>
              <a:gd name="T42" fmla="*/ 119 w 240"/>
              <a:gd name="T43" fmla="*/ 148 h 322"/>
              <a:gd name="T44" fmla="*/ 119 w 240"/>
              <a:gd name="T45" fmla="*/ 96 h 322"/>
              <a:gd name="T46" fmla="*/ 67 w 240"/>
              <a:gd name="T47" fmla="*/ 148 h 322"/>
              <a:gd name="T48" fmla="*/ 189 w 240"/>
              <a:gd name="T49" fmla="*/ 203 h 322"/>
              <a:gd name="T50" fmla="*/ 240 w 240"/>
              <a:gd name="T51" fmla="*/ 255 h 322"/>
              <a:gd name="T52" fmla="*/ 240 w 240"/>
              <a:gd name="T53" fmla="*/ 203 h 322"/>
              <a:gd name="T54" fmla="*/ 189 w 240"/>
              <a:gd name="T55" fmla="*/ 255 h 322"/>
              <a:gd name="T56" fmla="*/ 93 w 240"/>
              <a:gd name="T57" fmla="*/ 227 h 322"/>
              <a:gd name="T58" fmla="*/ 145 w 240"/>
              <a:gd name="T59" fmla="*/ 279 h 322"/>
              <a:gd name="T60" fmla="*/ 145 w 240"/>
              <a:gd name="T61" fmla="*/ 227 h 322"/>
              <a:gd name="T62" fmla="*/ 93 w 240"/>
              <a:gd name="T63" fmla="*/ 27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0" h="322">
                <a:moveTo>
                  <a:pt x="208" y="83"/>
                </a:moveTo>
                <a:cubicBezTo>
                  <a:pt x="208" y="83"/>
                  <a:pt x="208" y="103"/>
                  <a:pt x="207" y="128"/>
                </a:cubicBezTo>
                <a:cubicBezTo>
                  <a:pt x="206" y="177"/>
                  <a:pt x="166" y="178"/>
                  <a:pt x="166" y="178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3" y="178"/>
                  <a:pt x="58" y="178"/>
                  <a:pt x="43" y="191"/>
                </a:cubicBezTo>
                <a:cubicBezTo>
                  <a:pt x="28" y="203"/>
                  <a:pt x="25" y="220"/>
                  <a:pt x="25" y="230"/>
                </a:cubicBezTo>
                <a:cubicBezTo>
                  <a:pt x="25" y="239"/>
                  <a:pt x="25" y="239"/>
                  <a:pt x="25" y="239"/>
                </a:cubicBezTo>
                <a:moveTo>
                  <a:pt x="239" y="114"/>
                </a:moveTo>
                <a:cubicBezTo>
                  <a:pt x="208" y="83"/>
                  <a:pt x="208" y="83"/>
                  <a:pt x="208" y="83"/>
                </a:cubicBezTo>
                <a:cubicBezTo>
                  <a:pt x="177" y="114"/>
                  <a:pt x="177" y="114"/>
                  <a:pt x="177" y="114"/>
                </a:cubicBezTo>
                <a:moveTo>
                  <a:pt x="0" y="296"/>
                </a:moveTo>
                <a:cubicBezTo>
                  <a:pt x="0" y="310"/>
                  <a:pt x="12" y="322"/>
                  <a:pt x="26" y="322"/>
                </a:cubicBezTo>
                <a:cubicBezTo>
                  <a:pt x="40" y="322"/>
                  <a:pt x="52" y="310"/>
                  <a:pt x="52" y="296"/>
                </a:cubicBezTo>
                <a:cubicBezTo>
                  <a:pt x="52" y="282"/>
                  <a:pt x="40" y="270"/>
                  <a:pt x="26" y="270"/>
                </a:cubicBezTo>
                <a:cubicBezTo>
                  <a:pt x="12" y="270"/>
                  <a:pt x="0" y="282"/>
                  <a:pt x="0" y="296"/>
                </a:cubicBezTo>
                <a:close/>
                <a:moveTo>
                  <a:pt x="187" y="26"/>
                </a:moveTo>
                <a:cubicBezTo>
                  <a:pt x="187" y="40"/>
                  <a:pt x="199" y="52"/>
                  <a:pt x="213" y="52"/>
                </a:cubicBezTo>
                <a:cubicBezTo>
                  <a:pt x="227" y="52"/>
                  <a:pt x="239" y="40"/>
                  <a:pt x="239" y="26"/>
                </a:cubicBezTo>
                <a:cubicBezTo>
                  <a:pt x="239" y="12"/>
                  <a:pt x="227" y="0"/>
                  <a:pt x="213" y="0"/>
                </a:cubicBezTo>
                <a:cubicBezTo>
                  <a:pt x="199" y="0"/>
                  <a:pt x="187" y="12"/>
                  <a:pt x="187" y="26"/>
                </a:cubicBezTo>
                <a:close/>
                <a:moveTo>
                  <a:pt x="67" y="96"/>
                </a:moveTo>
                <a:cubicBezTo>
                  <a:pt x="119" y="148"/>
                  <a:pt x="119" y="148"/>
                  <a:pt x="119" y="148"/>
                </a:cubicBezTo>
                <a:moveTo>
                  <a:pt x="119" y="96"/>
                </a:moveTo>
                <a:cubicBezTo>
                  <a:pt x="67" y="148"/>
                  <a:pt x="67" y="148"/>
                  <a:pt x="67" y="148"/>
                </a:cubicBezTo>
                <a:moveTo>
                  <a:pt x="189" y="203"/>
                </a:moveTo>
                <a:cubicBezTo>
                  <a:pt x="240" y="255"/>
                  <a:pt x="240" y="255"/>
                  <a:pt x="240" y="255"/>
                </a:cubicBezTo>
                <a:moveTo>
                  <a:pt x="240" y="203"/>
                </a:moveTo>
                <a:cubicBezTo>
                  <a:pt x="189" y="255"/>
                  <a:pt x="189" y="255"/>
                  <a:pt x="189" y="255"/>
                </a:cubicBezTo>
                <a:moveTo>
                  <a:pt x="93" y="227"/>
                </a:moveTo>
                <a:cubicBezTo>
                  <a:pt x="145" y="279"/>
                  <a:pt x="145" y="279"/>
                  <a:pt x="145" y="279"/>
                </a:cubicBezTo>
                <a:moveTo>
                  <a:pt x="145" y="227"/>
                </a:moveTo>
                <a:cubicBezTo>
                  <a:pt x="93" y="279"/>
                  <a:pt x="93" y="279"/>
                  <a:pt x="93" y="279"/>
                </a:cubicBez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976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/>
      <p:bldP spid="79" grpId="0"/>
      <p:bldP spid="80" grpId="0"/>
      <p:bldP spid="90" grpId="0"/>
      <p:bldP spid="81" grpId="0"/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336762" y="3093885"/>
            <a:ext cx="8807239" cy="0"/>
          </a:xfrm>
          <a:prstGeom prst="straightConnector1">
            <a:avLst/>
          </a:prstGeom>
          <a:ln w="9525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ular Callout 43"/>
          <p:cNvSpPr/>
          <p:nvPr/>
        </p:nvSpPr>
        <p:spPr>
          <a:xfrm>
            <a:off x="3762273" y="934751"/>
            <a:ext cx="2672460" cy="1267488"/>
          </a:xfrm>
          <a:prstGeom prst="wedgeRectCallout">
            <a:avLst>
              <a:gd name="adj1" fmla="val 13915"/>
              <a:gd name="adj2" fmla="val 83385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37121" tIns="68561" rIns="137121" bIns="68561" anchor="ctr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Unusual file share activity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Unusual file download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Unusual file deletion activity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Ransomware activity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exfiltration to unsanctioned apps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Activity by a terminated employee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Microsoft Cloud App Security – Detections across apps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414F4F-0F01-40D4-BBE0-4798E86D99F9}"/>
              </a:ext>
            </a:extLst>
          </p:cNvPr>
          <p:cNvGrpSpPr/>
          <p:nvPr/>
        </p:nvGrpSpPr>
        <p:grpSpPr>
          <a:xfrm>
            <a:off x="2152587" y="2284364"/>
            <a:ext cx="1408975" cy="1182089"/>
            <a:chOff x="2883666" y="2456852"/>
            <a:chExt cx="1878634" cy="1576118"/>
          </a:xfrm>
        </p:grpSpPr>
        <p:sp>
          <p:nvSpPr>
            <p:cNvPr id="11" name="Rectangle 10"/>
            <p:cNvSpPr/>
            <p:nvPr/>
          </p:nvSpPr>
          <p:spPr>
            <a:xfrm>
              <a:off x="2883666" y="2456852"/>
              <a:ext cx="1878634" cy="553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6856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-37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Indicators of a </a:t>
              </a:r>
            </a:p>
            <a:p>
              <a:pPr marL="0" marR="0" lvl="0" indent="0" algn="ctr" defTabSz="6856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-37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compromised session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9D81C30C-9251-423B-ABA2-8DBE7DD33B58}"/>
                </a:ext>
              </a:extLst>
            </p:cNvPr>
            <p:cNvGrpSpPr/>
            <p:nvPr/>
          </p:nvGrpSpPr>
          <p:grpSpPr>
            <a:xfrm>
              <a:off x="3317343" y="3028945"/>
              <a:ext cx="1001878" cy="1004025"/>
              <a:chOff x="743780" y="3030447"/>
              <a:chExt cx="1001878" cy="1004025"/>
            </a:xfrm>
          </p:grpSpPr>
          <p:sp>
            <p:nvSpPr>
              <p:cNvPr id="143" name="object 60">
                <a:extLst>
                  <a:ext uri="{FF2B5EF4-FFF2-40B4-BE49-F238E27FC236}">
                    <a16:creationId xmlns:a16="http://schemas.microsoft.com/office/drawing/2014/main" id="{533C41E8-6523-4719-8954-52A339AB98C2}"/>
                  </a:ext>
                </a:extLst>
              </p:cNvPr>
              <p:cNvSpPr/>
              <p:nvPr/>
            </p:nvSpPr>
            <p:spPr>
              <a:xfrm>
                <a:off x="743780" y="3030447"/>
                <a:ext cx="1001878" cy="1004025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rgbClr val="0070C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4675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2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object 60">
                <a:extLst>
                  <a:ext uri="{FF2B5EF4-FFF2-40B4-BE49-F238E27FC236}">
                    <a16:creationId xmlns:a16="http://schemas.microsoft.com/office/drawing/2014/main" id="{23199C36-3AA3-48B0-923B-ABFF0C955490}"/>
                  </a:ext>
                </a:extLst>
              </p:cNvPr>
              <p:cNvSpPr/>
              <p:nvPr/>
            </p:nvSpPr>
            <p:spPr>
              <a:xfrm>
                <a:off x="798238" y="3080748"/>
                <a:ext cx="901492" cy="903423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pPr marL="0" marR="0" lvl="0" indent="0" algn="l" defTabSz="4675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2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D79028D9-2A20-48E3-9CBA-8AD69EB28341}"/>
                </a:ext>
              </a:extLst>
            </p:cNvPr>
            <p:cNvGrpSpPr/>
            <p:nvPr/>
          </p:nvGrpSpPr>
          <p:grpSpPr>
            <a:xfrm>
              <a:off x="3691421" y="3246966"/>
              <a:ext cx="367314" cy="467177"/>
              <a:chOff x="9671743" y="1535227"/>
              <a:chExt cx="367314" cy="467177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BA34988D-1A46-42C6-9DF4-E6228A379F18}"/>
                  </a:ext>
                </a:extLst>
              </p:cNvPr>
              <p:cNvGrpSpPr/>
              <p:nvPr/>
            </p:nvGrpSpPr>
            <p:grpSpPr>
              <a:xfrm>
                <a:off x="9671743" y="1535227"/>
                <a:ext cx="367314" cy="467177"/>
                <a:chOff x="7351072" y="3505080"/>
                <a:chExt cx="275968" cy="350997"/>
              </a:xfrm>
            </p:grpSpPr>
            <p:pic>
              <p:nvPicPr>
                <p:cNvPr id="140" name="Graphic 139">
                  <a:extLst>
                    <a:ext uri="{FF2B5EF4-FFF2-40B4-BE49-F238E27FC236}">
                      <a16:creationId xmlns:a16="http://schemas.microsoft.com/office/drawing/2014/main" id="{8E663AC5-C0F7-4C8C-8F0B-80655A82D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51072" y="3543255"/>
                  <a:ext cx="190625" cy="312822"/>
                </a:xfrm>
                <a:prstGeom prst="rect">
                  <a:avLst/>
                </a:prstGeom>
              </p:spPr>
            </p:pic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5C146E03-B3F8-4CC6-9938-1A4A0D8C367F}"/>
                    </a:ext>
                  </a:extLst>
                </p:cNvPr>
                <p:cNvSpPr/>
                <p:nvPr/>
              </p:nvSpPr>
              <p:spPr bwMode="auto">
                <a:xfrm>
                  <a:off x="7482506" y="3505080"/>
                  <a:ext cx="144534" cy="144534"/>
                </a:xfrm>
                <a:prstGeom prst="ellipse">
                  <a:avLst/>
                </a:prstGeom>
                <a:solidFill>
                  <a:schemeClr val="bg1"/>
                </a:solidFill>
                <a:ln w="6350">
                  <a:solidFill>
                    <a:srgbClr val="2F2F2F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9935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0DC20F45-246E-4485-9A1B-F6C35D902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889873" y="1570736"/>
                <a:ext cx="108363" cy="9814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41507C-F41E-4BE9-9685-C2E91186E0F5}"/>
              </a:ext>
            </a:extLst>
          </p:cNvPr>
          <p:cNvGrpSpPr/>
          <p:nvPr/>
        </p:nvGrpSpPr>
        <p:grpSpPr>
          <a:xfrm>
            <a:off x="4784924" y="2708238"/>
            <a:ext cx="1343253" cy="1226486"/>
            <a:chOff x="10135267" y="3028945"/>
            <a:chExt cx="1791004" cy="1635314"/>
          </a:xfrm>
        </p:grpSpPr>
        <p:sp>
          <p:nvSpPr>
            <p:cNvPr id="33" name="Rectangle 32"/>
            <p:cNvSpPr/>
            <p:nvPr/>
          </p:nvSpPr>
          <p:spPr>
            <a:xfrm>
              <a:off x="10135267" y="4110262"/>
              <a:ext cx="1791004" cy="553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6856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-37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Malicious use of</a:t>
              </a:r>
            </a:p>
            <a:p>
              <a:pPr marL="0" marR="0" lvl="0" indent="0" algn="ctr" defTabSz="6856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-37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an end-user account</a:t>
              </a: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45CB00CA-3BA9-4E82-BB7A-3183194C3363}"/>
                </a:ext>
              </a:extLst>
            </p:cNvPr>
            <p:cNvGrpSpPr/>
            <p:nvPr/>
          </p:nvGrpSpPr>
          <p:grpSpPr>
            <a:xfrm>
              <a:off x="10529683" y="3028945"/>
              <a:ext cx="1001878" cy="1004025"/>
              <a:chOff x="743780" y="3030447"/>
              <a:chExt cx="1001878" cy="1004025"/>
            </a:xfrm>
          </p:grpSpPr>
          <p:sp>
            <p:nvSpPr>
              <p:cNvPr id="172" name="object 60">
                <a:extLst>
                  <a:ext uri="{FF2B5EF4-FFF2-40B4-BE49-F238E27FC236}">
                    <a16:creationId xmlns:a16="http://schemas.microsoft.com/office/drawing/2014/main" id="{C8D13469-5B77-42C8-8136-F0335404B636}"/>
                  </a:ext>
                </a:extLst>
              </p:cNvPr>
              <p:cNvSpPr/>
              <p:nvPr/>
            </p:nvSpPr>
            <p:spPr>
              <a:xfrm>
                <a:off x="743780" y="3030447"/>
                <a:ext cx="1001878" cy="1004025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rgbClr val="0070C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4675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2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3" name="object 60">
                <a:extLst>
                  <a:ext uri="{FF2B5EF4-FFF2-40B4-BE49-F238E27FC236}">
                    <a16:creationId xmlns:a16="http://schemas.microsoft.com/office/drawing/2014/main" id="{963AEE1C-C25E-4029-9F37-02A8DB20E4BB}"/>
                  </a:ext>
                </a:extLst>
              </p:cNvPr>
              <p:cNvSpPr/>
              <p:nvPr/>
            </p:nvSpPr>
            <p:spPr>
              <a:xfrm>
                <a:off x="798238" y="3080748"/>
                <a:ext cx="901492" cy="903423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pPr marL="0" marR="0" lvl="0" indent="0" algn="l" defTabSz="4675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2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459F18DB-3491-4FB6-A72D-B3CBE6DA6B9C}"/>
                </a:ext>
              </a:extLst>
            </p:cNvPr>
            <p:cNvGrpSpPr/>
            <p:nvPr/>
          </p:nvGrpSpPr>
          <p:grpSpPr>
            <a:xfrm>
              <a:off x="10768920" y="3355995"/>
              <a:ext cx="497643" cy="299948"/>
              <a:chOff x="4397055" y="1511664"/>
              <a:chExt cx="1317625" cy="687730"/>
            </a:xfrm>
          </p:grpSpPr>
          <p:sp>
            <p:nvSpPr>
              <p:cNvPr id="167" name="Rectangle: Top Corners Rounded 166">
                <a:extLst>
                  <a:ext uri="{FF2B5EF4-FFF2-40B4-BE49-F238E27FC236}">
                    <a16:creationId xmlns:a16="http://schemas.microsoft.com/office/drawing/2014/main" id="{745BCDCA-B433-401D-9B24-048F6C37DA5A}"/>
                  </a:ext>
                </a:extLst>
              </p:cNvPr>
              <p:cNvSpPr/>
              <p:nvPr/>
            </p:nvSpPr>
            <p:spPr bwMode="auto">
              <a:xfrm>
                <a:off x="4494727" y="1511664"/>
                <a:ext cx="1102036" cy="687730"/>
              </a:xfrm>
              <a:prstGeom prst="round2SameRect">
                <a:avLst/>
              </a:prstGeom>
              <a:solidFill>
                <a:schemeClr val="bg1"/>
              </a:solidFill>
              <a:ln w="15875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0CAAAFE-DDF9-47DA-9CE7-B408989D72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97055" y="2199394"/>
                <a:ext cx="1317625" cy="0"/>
              </a:xfrm>
              <a:prstGeom prst="line">
                <a:avLst/>
              </a:prstGeom>
              <a:ln w="15875">
                <a:solidFill>
                  <a:srgbClr val="0078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8444EA50-FBA4-48F0-93EC-2D2903613DD1}"/>
                </a:ext>
              </a:extLst>
            </p:cNvPr>
            <p:cNvGrpSpPr/>
            <p:nvPr/>
          </p:nvGrpSpPr>
          <p:grpSpPr>
            <a:xfrm>
              <a:off x="10671742" y="3466292"/>
              <a:ext cx="680737" cy="218905"/>
              <a:chOff x="10585691" y="4535705"/>
              <a:chExt cx="680737" cy="218905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B8CB7F3E-DBEF-4A32-B8D5-C4F861A0E74E}"/>
                  </a:ext>
                </a:extLst>
              </p:cNvPr>
              <p:cNvSpPr/>
              <p:nvPr/>
            </p:nvSpPr>
            <p:spPr bwMode="auto">
              <a:xfrm>
                <a:off x="10634754" y="4535705"/>
                <a:ext cx="581025" cy="161924"/>
              </a:xfrm>
              <a:custGeom>
                <a:avLst/>
                <a:gdLst>
                  <a:gd name="connsiteX0" fmla="*/ 132160 w 581025"/>
                  <a:gd name="connsiteY0" fmla="*/ 145256 h 145256"/>
                  <a:gd name="connsiteX1" fmla="*/ 0 w 581025"/>
                  <a:gd name="connsiteY1" fmla="*/ 33338 h 145256"/>
                  <a:gd name="connsiteX2" fmla="*/ 327422 w 581025"/>
                  <a:gd name="connsiteY2" fmla="*/ 92869 h 145256"/>
                  <a:gd name="connsiteX3" fmla="*/ 581025 w 581025"/>
                  <a:gd name="connsiteY3" fmla="*/ 0 h 145256"/>
                  <a:gd name="connsiteX4" fmla="*/ 466725 w 581025"/>
                  <a:gd name="connsiteY4" fmla="*/ 144066 h 145256"/>
                  <a:gd name="connsiteX0" fmla="*/ 90488 w 581025"/>
                  <a:gd name="connsiteY0" fmla="*/ 0 h 170260"/>
                  <a:gd name="connsiteX1" fmla="*/ 0 w 581025"/>
                  <a:gd name="connsiteY1" fmla="*/ 59532 h 170260"/>
                  <a:gd name="connsiteX2" fmla="*/ 327422 w 581025"/>
                  <a:gd name="connsiteY2" fmla="*/ 119063 h 170260"/>
                  <a:gd name="connsiteX3" fmla="*/ 581025 w 581025"/>
                  <a:gd name="connsiteY3" fmla="*/ 26194 h 170260"/>
                  <a:gd name="connsiteX4" fmla="*/ 466725 w 581025"/>
                  <a:gd name="connsiteY4" fmla="*/ 170260 h 170260"/>
                  <a:gd name="connsiteX0" fmla="*/ 90488 w 581025"/>
                  <a:gd name="connsiteY0" fmla="*/ 30955 h 150018"/>
                  <a:gd name="connsiteX1" fmla="*/ 0 w 581025"/>
                  <a:gd name="connsiteY1" fmla="*/ 90487 h 150018"/>
                  <a:gd name="connsiteX2" fmla="*/ 327422 w 581025"/>
                  <a:gd name="connsiteY2" fmla="*/ 150018 h 150018"/>
                  <a:gd name="connsiteX3" fmla="*/ 581025 w 581025"/>
                  <a:gd name="connsiteY3" fmla="*/ 57149 h 150018"/>
                  <a:gd name="connsiteX4" fmla="*/ 509588 w 581025"/>
                  <a:gd name="connsiteY4" fmla="*/ 0 h 150018"/>
                  <a:gd name="connsiteX0" fmla="*/ 90488 w 581025"/>
                  <a:gd name="connsiteY0" fmla="*/ 42861 h 161924"/>
                  <a:gd name="connsiteX1" fmla="*/ 0 w 581025"/>
                  <a:gd name="connsiteY1" fmla="*/ 102393 h 161924"/>
                  <a:gd name="connsiteX2" fmla="*/ 327422 w 581025"/>
                  <a:gd name="connsiteY2" fmla="*/ 161924 h 161924"/>
                  <a:gd name="connsiteX3" fmla="*/ 581025 w 581025"/>
                  <a:gd name="connsiteY3" fmla="*/ 69055 h 161924"/>
                  <a:gd name="connsiteX4" fmla="*/ 502444 w 581025"/>
                  <a:gd name="connsiteY4" fmla="*/ 0 h 16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025" h="161924">
                    <a:moveTo>
                      <a:pt x="90488" y="42861"/>
                    </a:moveTo>
                    <a:lnTo>
                      <a:pt x="0" y="102393"/>
                    </a:lnTo>
                    <a:lnTo>
                      <a:pt x="327422" y="161924"/>
                    </a:lnTo>
                    <a:lnTo>
                      <a:pt x="581025" y="69055"/>
                    </a:lnTo>
                    <a:lnTo>
                      <a:pt x="502444" y="0"/>
                    </a:lnTo>
                  </a:path>
                </a:pathLst>
              </a:custGeom>
              <a:noFill/>
              <a:ln w="15875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23BCA8BB-BB79-43B5-951B-65843B5A0C46}"/>
                  </a:ext>
                </a:extLst>
              </p:cNvPr>
              <p:cNvSpPr/>
              <p:nvPr/>
            </p:nvSpPr>
            <p:spPr bwMode="auto">
              <a:xfrm>
                <a:off x="10585691" y="4577019"/>
                <a:ext cx="113606" cy="1136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2279B61D-5D58-4BF8-ADA3-A0C7BC36E646}"/>
                  </a:ext>
                </a:extLst>
              </p:cNvPr>
              <p:cNvSpPr/>
              <p:nvPr/>
            </p:nvSpPr>
            <p:spPr bwMode="auto">
              <a:xfrm>
                <a:off x="10897672" y="4641004"/>
                <a:ext cx="113606" cy="1136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B8254C8E-FE2A-491A-BC08-CB786B3BD2C1}"/>
                  </a:ext>
                </a:extLst>
              </p:cNvPr>
              <p:cNvSpPr/>
              <p:nvPr/>
            </p:nvSpPr>
            <p:spPr bwMode="auto">
              <a:xfrm>
                <a:off x="11152822" y="4545980"/>
                <a:ext cx="113606" cy="1136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64" name="Rectangular Callout 37">
            <a:extLst>
              <a:ext uri="{FF2B5EF4-FFF2-40B4-BE49-F238E27FC236}">
                <a16:creationId xmlns:a16="http://schemas.microsoft.com/office/drawing/2014/main" id="{34EE665C-B93D-40DA-BC24-6AA80026B068}"/>
              </a:ext>
            </a:extLst>
          </p:cNvPr>
          <p:cNvSpPr/>
          <p:nvPr/>
        </p:nvSpPr>
        <p:spPr>
          <a:xfrm>
            <a:off x="188842" y="929534"/>
            <a:ext cx="2483030" cy="874047"/>
          </a:xfrm>
          <a:prstGeom prst="wedgeRectCallout">
            <a:avLst>
              <a:gd name="adj1" fmla="val -34097"/>
              <a:gd name="adj2" fmla="val 145721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37121" tIns="68561" rIns="137121" bIns="68561" anchor="ctr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Malware implanted in cloud apps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Malicious OAuth application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Multiple failed login attempts to app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Suspicious inbox rules (delete, forward)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C30AA0-D174-4186-B15D-30A47DB570C7}"/>
              </a:ext>
            </a:extLst>
          </p:cNvPr>
          <p:cNvGrpSpPr/>
          <p:nvPr/>
        </p:nvGrpSpPr>
        <p:grpSpPr>
          <a:xfrm>
            <a:off x="66254" y="2713432"/>
            <a:ext cx="1068882" cy="1258971"/>
            <a:chOff x="542152" y="3028945"/>
            <a:chExt cx="1425175" cy="167862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397EBC1-D32A-453F-897F-8BBF2BECEBD4}"/>
                </a:ext>
              </a:extLst>
            </p:cNvPr>
            <p:cNvGrpSpPr/>
            <p:nvPr/>
          </p:nvGrpSpPr>
          <p:grpSpPr>
            <a:xfrm>
              <a:off x="760067" y="3028945"/>
              <a:ext cx="1001878" cy="1004025"/>
              <a:chOff x="743780" y="3030447"/>
              <a:chExt cx="1001878" cy="1004025"/>
            </a:xfrm>
          </p:grpSpPr>
          <p:sp>
            <p:nvSpPr>
              <p:cNvPr id="86" name="object 60">
                <a:extLst>
                  <a:ext uri="{FF2B5EF4-FFF2-40B4-BE49-F238E27FC236}">
                    <a16:creationId xmlns:a16="http://schemas.microsoft.com/office/drawing/2014/main" id="{29083113-462E-4C4A-98DF-E052854B3244}"/>
                  </a:ext>
                </a:extLst>
              </p:cNvPr>
              <p:cNvSpPr/>
              <p:nvPr/>
            </p:nvSpPr>
            <p:spPr>
              <a:xfrm>
                <a:off x="743780" y="3030447"/>
                <a:ext cx="1001878" cy="1004025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rgbClr val="0070C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4675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2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object 60">
                <a:extLst>
                  <a:ext uri="{FF2B5EF4-FFF2-40B4-BE49-F238E27FC236}">
                    <a16:creationId xmlns:a16="http://schemas.microsoft.com/office/drawing/2014/main" id="{E88E7415-4F1C-448D-83BC-C286A802D122}"/>
                  </a:ext>
                </a:extLst>
              </p:cNvPr>
              <p:cNvSpPr/>
              <p:nvPr/>
            </p:nvSpPr>
            <p:spPr>
              <a:xfrm>
                <a:off x="798238" y="3080748"/>
                <a:ext cx="901492" cy="903423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pPr marL="0" marR="0" lvl="0" indent="0" algn="l" defTabSz="46757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92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A83B4CF-302C-4908-BF09-6A71E0039F4F}"/>
                </a:ext>
              </a:extLst>
            </p:cNvPr>
            <p:cNvSpPr/>
            <p:nvPr/>
          </p:nvSpPr>
          <p:spPr>
            <a:xfrm>
              <a:off x="542152" y="4153577"/>
              <a:ext cx="1425175" cy="553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6856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-37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Threat delivery </a:t>
              </a:r>
            </a:p>
            <a:p>
              <a:pPr marL="0" marR="0" lvl="0" indent="0" algn="ctr" defTabSz="6856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-37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and persistence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7CFE10-3D12-47B8-9727-D1A637E3C805}"/>
                </a:ext>
              </a:extLst>
            </p:cNvPr>
            <p:cNvSpPr/>
            <p:nvPr/>
          </p:nvSpPr>
          <p:spPr bwMode="auto">
            <a:xfrm>
              <a:off x="959865" y="3238937"/>
              <a:ext cx="589275" cy="589275"/>
            </a:xfrm>
            <a:prstGeom prst="ellipse">
              <a:avLst/>
            </a:prstGeom>
            <a:noFill/>
            <a:ln w="3175">
              <a:solidFill>
                <a:srgbClr val="0078D7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E641C39-0821-4DCB-A3B1-0FC6DA1FFF7A}"/>
                </a:ext>
              </a:extLst>
            </p:cNvPr>
            <p:cNvSpPr/>
            <p:nvPr/>
          </p:nvSpPr>
          <p:spPr bwMode="auto">
            <a:xfrm>
              <a:off x="1033135" y="3307157"/>
              <a:ext cx="442732" cy="442732"/>
            </a:xfrm>
            <a:prstGeom prst="ellipse">
              <a:avLst/>
            </a:prstGeom>
            <a:noFill/>
            <a:ln w="9525">
              <a:solidFill>
                <a:srgbClr val="0078D7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A19424B-48AE-451B-A3EF-B24F6A87B628}"/>
                </a:ext>
              </a:extLst>
            </p:cNvPr>
            <p:cNvSpPr/>
            <p:nvPr/>
          </p:nvSpPr>
          <p:spPr bwMode="auto">
            <a:xfrm>
              <a:off x="1103305" y="3377327"/>
              <a:ext cx="302392" cy="302392"/>
            </a:xfrm>
            <a:prstGeom prst="ellipse">
              <a:avLst/>
            </a:prstGeom>
            <a:noFill/>
            <a:ln w="12700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9A4E121-2826-4FAC-8D99-7BC2EDADAB9B}"/>
                </a:ext>
              </a:extLst>
            </p:cNvPr>
            <p:cNvSpPr/>
            <p:nvPr/>
          </p:nvSpPr>
          <p:spPr bwMode="auto">
            <a:xfrm>
              <a:off x="1404206" y="3268192"/>
              <a:ext cx="65292" cy="65292"/>
            </a:xfrm>
            <a:prstGeom prst="ellipse">
              <a:avLst/>
            </a:prstGeom>
            <a:solidFill>
              <a:srgbClr val="35353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442051D-75DD-4C44-8897-D8C50127E17A}"/>
                </a:ext>
              </a:extLst>
            </p:cNvPr>
            <p:cNvSpPr/>
            <p:nvPr/>
          </p:nvSpPr>
          <p:spPr bwMode="auto">
            <a:xfrm>
              <a:off x="1002068" y="3504278"/>
              <a:ext cx="65292" cy="65292"/>
            </a:xfrm>
            <a:prstGeom prst="ellipse">
              <a:avLst/>
            </a:prstGeom>
            <a:solidFill>
              <a:srgbClr val="35353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4ECA5E4-B64A-4BB9-8C52-49E66B1D7F6C}"/>
                </a:ext>
              </a:extLst>
            </p:cNvPr>
            <p:cNvSpPr/>
            <p:nvPr/>
          </p:nvSpPr>
          <p:spPr bwMode="auto">
            <a:xfrm>
              <a:off x="1298343" y="3781971"/>
              <a:ext cx="65292" cy="65292"/>
            </a:xfrm>
            <a:prstGeom prst="ellipse">
              <a:avLst/>
            </a:prstGeom>
            <a:solidFill>
              <a:srgbClr val="35353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A7ABE6F-0FD1-46DD-BB76-12FBAEC505D5}"/>
                </a:ext>
              </a:extLst>
            </p:cNvPr>
            <p:cNvSpPr txBox="1"/>
            <p:nvPr/>
          </p:nvSpPr>
          <p:spPr>
            <a:xfrm>
              <a:off x="1390779" y="3124818"/>
              <a:ext cx="71661" cy="364675"/>
            </a:xfrm>
            <a:prstGeom prst="rect">
              <a:avLst/>
            </a:prstGeom>
            <a:noFill/>
          </p:spPr>
          <p:txBody>
            <a:bodyPr wrap="square" lIns="137141" tIns="109713" rIns="137141" bIns="109713" rtlCol="0">
              <a:spAutoFit/>
            </a:bodyPr>
            <a:lstStyle/>
            <a:p>
              <a:pPr marL="0" marR="0" lvl="0" indent="0" algn="l" defTabSz="68566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  <a:endParaRPr kumimoji="0" lang="en-US" sz="82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699CE01-6803-45AB-94FA-D1C2B827C84C}"/>
                </a:ext>
              </a:extLst>
            </p:cNvPr>
            <p:cNvSpPr txBox="1"/>
            <p:nvPr/>
          </p:nvSpPr>
          <p:spPr>
            <a:xfrm>
              <a:off x="987849" y="3358916"/>
              <a:ext cx="71661" cy="364675"/>
            </a:xfrm>
            <a:prstGeom prst="rect">
              <a:avLst/>
            </a:prstGeom>
            <a:noFill/>
          </p:spPr>
          <p:txBody>
            <a:bodyPr wrap="square" lIns="137141" tIns="109713" rIns="137141" bIns="109713" rtlCol="0">
              <a:spAutoFit/>
            </a:bodyPr>
            <a:lstStyle/>
            <a:p>
              <a:pPr marL="0" marR="0" lvl="0" indent="0" algn="l" defTabSz="68566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  <a:endParaRPr kumimoji="0" lang="en-US" sz="82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A435037-0E03-41DE-B29D-D7097C0AFFD7}"/>
                </a:ext>
              </a:extLst>
            </p:cNvPr>
            <p:cNvSpPr txBox="1"/>
            <p:nvPr/>
          </p:nvSpPr>
          <p:spPr>
            <a:xfrm>
              <a:off x="1285145" y="3637357"/>
              <a:ext cx="71661" cy="364675"/>
            </a:xfrm>
            <a:prstGeom prst="rect">
              <a:avLst/>
            </a:prstGeom>
            <a:noFill/>
          </p:spPr>
          <p:txBody>
            <a:bodyPr wrap="square" lIns="137141" tIns="109713" rIns="137141" bIns="109713" rtlCol="0">
              <a:spAutoFit/>
            </a:bodyPr>
            <a:lstStyle/>
            <a:p>
              <a:pPr marL="0" marR="0" lvl="0" indent="0" algn="l" defTabSz="68566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!</a:t>
              </a:r>
              <a:endParaRPr kumimoji="0" lang="en-US" sz="82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7" name="Rectangular Callout 41">
            <a:extLst>
              <a:ext uri="{FF2B5EF4-FFF2-40B4-BE49-F238E27FC236}">
                <a16:creationId xmlns:a16="http://schemas.microsoft.com/office/drawing/2014/main" id="{20519ABA-6C14-47D4-8A0E-C04136BCCCE9}"/>
              </a:ext>
            </a:extLst>
          </p:cNvPr>
          <p:cNvSpPr/>
          <p:nvPr/>
        </p:nvSpPr>
        <p:spPr>
          <a:xfrm>
            <a:off x="6789524" y="4152408"/>
            <a:ext cx="2259005" cy="677327"/>
          </a:xfrm>
          <a:prstGeom prst="wedgeRectCallout">
            <a:avLst>
              <a:gd name="adj1" fmla="val -12365"/>
              <a:gd name="adj2" fmla="val -141306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37121" tIns="68561" rIns="137121" bIns="68561" anchor="ctr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Unusual impersonated activity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Unusual administrative activity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Unusual multiple delete VM activity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970317-3B6E-4558-B3DD-8F34A9858BFC}"/>
              </a:ext>
            </a:extLst>
          </p:cNvPr>
          <p:cNvGrpSpPr/>
          <p:nvPr/>
        </p:nvGrpSpPr>
        <p:grpSpPr>
          <a:xfrm>
            <a:off x="7112348" y="2281327"/>
            <a:ext cx="1120308" cy="1184514"/>
            <a:chOff x="7781550" y="2452802"/>
            <a:chExt cx="1493744" cy="157935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3269041-22E8-4686-8FF4-D1F2A6032004}"/>
                </a:ext>
              </a:extLst>
            </p:cNvPr>
            <p:cNvSpPr/>
            <p:nvPr/>
          </p:nvSpPr>
          <p:spPr>
            <a:xfrm>
              <a:off x="7781550" y="2452802"/>
              <a:ext cx="1493744" cy="55399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6856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-37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Malicious use of</a:t>
              </a:r>
            </a:p>
            <a:p>
              <a:pPr marL="0" marR="0" lvl="0" indent="0" algn="ctr" defTabSz="6856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-37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 privileged user</a:t>
              </a:r>
            </a:p>
          </p:txBody>
        </p:sp>
        <p:sp>
          <p:nvSpPr>
            <p:cNvPr id="60" name="object 60">
              <a:extLst>
                <a:ext uri="{FF2B5EF4-FFF2-40B4-BE49-F238E27FC236}">
                  <a16:creationId xmlns:a16="http://schemas.microsoft.com/office/drawing/2014/main" id="{C1ECDC05-7F3F-46DE-ABE3-6E6BD12EAD42}"/>
                </a:ext>
              </a:extLst>
            </p:cNvPr>
            <p:cNvSpPr/>
            <p:nvPr/>
          </p:nvSpPr>
          <p:spPr>
            <a:xfrm>
              <a:off x="8076154" y="3078430"/>
              <a:ext cx="901492" cy="903423"/>
            </a:xfrm>
            <a:custGeom>
              <a:avLst/>
              <a:gdLst/>
              <a:ahLst/>
              <a:cxnLst/>
              <a:rect l="l" t="t" r="r" b="b"/>
              <a:pathLst>
                <a:path w="1778000" h="1781810">
                  <a:moveTo>
                    <a:pt x="889000" y="0"/>
                  </a:moveTo>
                  <a:lnTo>
                    <a:pt x="816088" y="2953"/>
                  </a:lnTo>
                  <a:lnTo>
                    <a:pt x="744799" y="11659"/>
                  </a:lnTo>
                  <a:lnTo>
                    <a:pt x="675362" y="25890"/>
                  </a:lnTo>
                  <a:lnTo>
                    <a:pt x="608006" y="45415"/>
                  </a:lnTo>
                  <a:lnTo>
                    <a:pt x="542960" y="70006"/>
                  </a:lnTo>
                  <a:lnTo>
                    <a:pt x="480452" y="99433"/>
                  </a:lnTo>
                  <a:lnTo>
                    <a:pt x="420712" y="133468"/>
                  </a:lnTo>
                  <a:lnTo>
                    <a:pt x="363967" y="171879"/>
                  </a:lnTo>
                  <a:lnTo>
                    <a:pt x="310447" y="214440"/>
                  </a:lnTo>
                  <a:lnTo>
                    <a:pt x="260381" y="260919"/>
                  </a:lnTo>
                  <a:lnTo>
                    <a:pt x="213997" y="311089"/>
                  </a:lnTo>
                  <a:lnTo>
                    <a:pt x="171525" y="364719"/>
                  </a:lnTo>
                  <a:lnTo>
                    <a:pt x="133192" y="421580"/>
                  </a:lnTo>
                  <a:lnTo>
                    <a:pt x="99228" y="481444"/>
                  </a:lnTo>
                  <a:lnTo>
                    <a:pt x="69861" y="544080"/>
                  </a:lnTo>
                  <a:lnTo>
                    <a:pt x="45321" y="609260"/>
                  </a:lnTo>
                  <a:lnTo>
                    <a:pt x="25836" y="676754"/>
                  </a:lnTo>
                  <a:lnTo>
                    <a:pt x="11635" y="746333"/>
                  </a:lnTo>
                  <a:lnTo>
                    <a:pt x="2947" y="817767"/>
                  </a:lnTo>
                  <a:lnTo>
                    <a:pt x="0" y="890828"/>
                  </a:lnTo>
                  <a:lnTo>
                    <a:pt x="2947" y="963888"/>
                  </a:lnTo>
                  <a:lnTo>
                    <a:pt x="11635" y="1035321"/>
                  </a:lnTo>
                  <a:lnTo>
                    <a:pt x="25836" y="1104899"/>
                  </a:lnTo>
                  <a:lnTo>
                    <a:pt x="45321" y="1172392"/>
                  </a:lnTo>
                  <a:lnTo>
                    <a:pt x="69861" y="1237571"/>
                  </a:lnTo>
                  <a:lnTo>
                    <a:pt x="99228" y="1300207"/>
                  </a:lnTo>
                  <a:lnTo>
                    <a:pt x="133192" y="1360071"/>
                  </a:lnTo>
                  <a:lnTo>
                    <a:pt x="171525" y="1416932"/>
                  </a:lnTo>
                  <a:lnTo>
                    <a:pt x="213997" y="1470563"/>
                  </a:lnTo>
                  <a:lnTo>
                    <a:pt x="260381" y="1520732"/>
                  </a:lnTo>
                  <a:lnTo>
                    <a:pt x="310447" y="1567212"/>
                  </a:lnTo>
                  <a:lnTo>
                    <a:pt x="363967" y="1609773"/>
                  </a:lnTo>
                  <a:lnTo>
                    <a:pt x="420712" y="1648186"/>
                  </a:lnTo>
                  <a:lnTo>
                    <a:pt x="480452" y="1682221"/>
                  </a:lnTo>
                  <a:lnTo>
                    <a:pt x="542960" y="1711649"/>
                  </a:lnTo>
                  <a:lnTo>
                    <a:pt x="608006" y="1736240"/>
                  </a:lnTo>
                  <a:lnTo>
                    <a:pt x="675362" y="1755766"/>
                  </a:lnTo>
                  <a:lnTo>
                    <a:pt x="744799" y="1769997"/>
                  </a:lnTo>
                  <a:lnTo>
                    <a:pt x="816088" y="1778704"/>
                  </a:lnTo>
                  <a:lnTo>
                    <a:pt x="889000" y="1781657"/>
                  </a:lnTo>
                  <a:lnTo>
                    <a:pt x="961911" y="1778704"/>
                  </a:lnTo>
                  <a:lnTo>
                    <a:pt x="1033200" y="1769997"/>
                  </a:lnTo>
                  <a:lnTo>
                    <a:pt x="1102637" y="1755766"/>
                  </a:lnTo>
                  <a:lnTo>
                    <a:pt x="1169993" y="1736240"/>
                  </a:lnTo>
                  <a:lnTo>
                    <a:pt x="1235039" y="1711649"/>
                  </a:lnTo>
                  <a:lnTo>
                    <a:pt x="1297547" y="1682221"/>
                  </a:lnTo>
                  <a:lnTo>
                    <a:pt x="1357287" y="1648186"/>
                  </a:lnTo>
                  <a:lnTo>
                    <a:pt x="1414032" y="1609773"/>
                  </a:lnTo>
                  <a:lnTo>
                    <a:pt x="1467552" y="1567212"/>
                  </a:lnTo>
                  <a:lnTo>
                    <a:pt x="1517618" y="1520732"/>
                  </a:lnTo>
                  <a:lnTo>
                    <a:pt x="1564002" y="1470563"/>
                  </a:lnTo>
                  <a:lnTo>
                    <a:pt x="1606474" y="1416932"/>
                  </a:lnTo>
                  <a:lnTo>
                    <a:pt x="1644807" y="1360071"/>
                  </a:lnTo>
                  <a:lnTo>
                    <a:pt x="1678771" y="1300207"/>
                  </a:lnTo>
                  <a:lnTo>
                    <a:pt x="1708138" y="1237571"/>
                  </a:lnTo>
                  <a:lnTo>
                    <a:pt x="1732678" y="1172392"/>
                  </a:lnTo>
                  <a:lnTo>
                    <a:pt x="1752163" y="1104899"/>
                  </a:lnTo>
                  <a:lnTo>
                    <a:pt x="1766364" y="1035321"/>
                  </a:lnTo>
                  <a:lnTo>
                    <a:pt x="1775052" y="963888"/>
                  </a:lnTo>
                  <a:lnTo>
                    <a:pt x="1778000" y="890828"/>
                  </a:lnTo>
                  <a:lnTo>
                    <a:pt x="1775052" y="817767"/>
                  </a:lnTo>
                  <a:lnTo>
                    <a:pt x="1766364" y="746333"/>
                  </a:lnTo>
                  <a:lnTo>
                    <a:pt x="1752163" y="676754"/>
                  </a:lnTo>
                  <a:lnTo>
                    <a:pt x="1732678" y="609260"/>
                  </a:lnTo>
                  <a:lnTo>
                    <a:pt x="1708138" y="544080"/>
                  </a:lnTo>
                  <a:lnTo>
                    <a:pt x="1678771" y="481444"/>
                  </a:lnTo>
                  <a:lnTo>
                    <a:pt x="1644807" y="421580"/>
                  </a:lnTo>
                  <a:lnTo>
                    <a:pt x="1606474" y="364719"/>
                  </a:lnTo>
                  <a:lnTo>
                    <a:pt x="1564002" y="311089"/>
                  </a:lnTo>
                  <a:lnTo>
                    <a:pt x="1517618" y="260919"/>
                  </a:lnTo>
                  <a:lnTo>
                    <a:pt x="1467552" y="214440"/>
                  </a:lnTo>
                  <a:lnTo>
                    <a:pt x="1414032" y="171879"/>
                  </a:lnTo>
                  <a:lnTo>
                    <a:pt x="1357287" y="133468"/>
                  </a:lnTo>
                  <a:lnTo>
                    <a:pt x="1297547" y="99433"/>
                  </a:lnTo>
                  <a:lnTo>
                    <a:pt x="1235039" y="70006"/>
                  </a:lnTo>
                  <a:lnTo>
                    <a:pt x="1169993" y="45415"/>
                  </a:lnTo>
                  <a:lnTo>
                    <a:pt x="1102637" y="25890"/>
                  </a:lnTo>
                  <a:lnTo>
                    <a:pt x="1033200" y="11659"/>
                  </a:lnTo>
                  <a:lnTo>
                    <a:pt x="961911" y="2953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pPr marL="0" marR="0" lvl="0" indent="0" algn="l" defTabSz="4675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2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0900A3B-22FD-4538-B925-C33ED9BC90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2856" y="3299615"/>
              <a:ext cx="409332" cy="427658"/>
              <a:chOff x="1101114" y="2623625"/>
              <a:chExt cx="1879599" cy="1977967"/>
            </a:xfrm>
          </p:grpSpPr>
          <p:sp>
            <p:nvSpPr>
              <p:cNvPr id="73" name="Freeform 30">
                <a:extLst>
                  <a:ext uri="{FF2B5EF4-FFF2-40B4-BE49-F238E27FC236}">
                    <a16:creationId xmlns:a16="http://schemas.microsoft.com/office/drawing/2014/main" id="{CC4233D0-AACE-4991-8F5B-B460DE062A26}"/>
                  </a:ext>
                </a:extLst>
              </p:cNvPr>
              <p:cNvSpPr/>
              <p:nvPr/>
            </p:nvSpPr>
            <p:spPr bwMode="auto">
              <a:xfrm rot="307808">
                <a:off x="1137537" y="2623625"/>
                <a:ext cx="1843176" cy="616268"/>
              </a:xfrm>
              <a:custGeom>
                <a:avLst/>
                <a:gdLst>
                  <a:gd name="connsiteX0" fmla="*/ 282911 w 1614124"/>
                  <a:gd name="connsiteY0" fmla="*/ 0 h 539684"/>
                  <a:gd name="connsiteX1" fmla="*/ 1132939 w 1614124"/>
                  <a:gd name="connsiteY1" fmla="*/ 0 h 539684"/>
                  <a:gd name="connsiteX2" fmla="*/ 1239152 w 1614124"/>
                  <a:gd name="connsiteY2" fmla="*/ 424853 h 539684"/>
                  <a:gd name="connsiteX3" fmla="*/ 1142584 w 1614124"/>
                  <a:gd name="connsiteY3" fmla="*/ 424853 h 539684"/>
                  <a:gd name="connsiteX4" fmla="*/ 1614124 w 1614124"/>
                  <a:gd name="connsiteY4" fmla="*/ 437137 h 539684"/>
                  <a:gd name="connsiteX5" fmla="*/ 1611453 w 1614124"/>
                  <a:gd name="connsiteY5" fmla="*/ 539684 h 539684"/>
                  <a:gd name="connsiteX6" fmla="*/ 0 w 1614124"/>
                  <a:gd name="connsiteY6" fmla="*/ 497704 h 539684"/>
                  <a:gd name="connsiteX7" fmla="*/ 2671 w 1614124"/>
                  <a:gd name="connsiteY7" fmla="*/ 395157 h 539684"/>
                  <a:gd name="connsiteX8" fmla="*/ 182948 w 1614124"/>
                  <a:gd name="connsiteY8" fmla="*/ 399854 h 539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4124" h="539684">
                    <a:moveTo>
                      <a:pt x="282911" y="0"/>
                    </a:moveTo>
                    <a:lnTo>
                      <a:pt x="1132939" y="0"/>
                    </a:lnTo>
                    <a:lnTo>
                      <a:pt x="1239152" y="424853"/>
                    </a:lnTo>
                    <a:lnTo>
                      <a:pt x="1142584" y="424853"/>
                    </a:lnTo>
                    <a:lnTo>
                      <a:pt x="1614124" y="437137"/>
                    </a:lnTo>
                    <a:lnTo>
                      <a:pt x="1611453" y="539684"/>
                    </a:lnTo>
                    <a:lnTo>
                      <a:pt x="0" y="497704"/>
                    </a:lnTo>
                    <a:lnTo>
                      <a:pt x="2671" y="395157"/>
                    </a:lnTo>
                    <a:lnTo>
                      <a:pt x="182948" y="399854"/>
                    </a:lnTo>
                    <a:close/>
                  </a:path>
                </a:pathLst>
              </a:custGeom>
              <a:noFill/>
              <a:ln w="15875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08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Freeform 31">
                <a:extLst>
                  <a:ext uri="{FF2B5EF4-FFF2-40B4-BE49-F238E27FC236}">
                    <a16:creationId xmlns:a16="http://schemas.microsoft.com/office/drawing/2014/main" id="{1A19B1DF-6D44-4A2F-B7AA-2AA691F4F0FE}"/>
                  </a:ext>
                </a:extLst>
              </p:cNvPr>
              <p:cNvSpPr/>
              <p:nvPr/>
            </p:nvSpPr>
            <p:spPr bwMode="auto">
              <a:xfrm rot="11593610">
                <a:off x="1101114" y="3680841"/>
                <a:ext cx="1614784" cy="920751"/>
              </a:xfrm>
              <a:custGeom>
                <a:avLst/>
                <a:gdLst>
                  <a:gd name="connsiteX0" fmla="*/ 1380370 w 1414115"/>
                  <a:gd name="connsiteY0" fmla="*/ 806329 h 806329"/>
                  <a:gd name="connsiteX1" fmla="*/ 33091 w 1414115"/>
                  <a:gd name="connsiteY1" fmla="*/ 806329 h 806329"/>
                  <a:gd name="connsiteX2" fmla="*/ 109052 w 1414115"/>
                  <a:gd name="connsiteY2" fmla="*/ 502488 h 806329"/>
                  <a:gd name="connsiteX3" fmla="*/ 91410 w 1414115"/>
                  <a:gd name="connsiteY3" fmla="*/ 486803 h 806329"/>
                  <a:gd name="connsiteX4" fmla="*/ 34008 w 1414115"/>
                  <a:gd name="connsiteY4" fmla="*/ 410119 h 806329"/>
                  <a:gd name="connsiteX5" fmla="*/ 0 w 1414115"/>
                  <a:gd name="connsiteY5" fmla="*/ 330943 h 806329"/>
                  <a:gd name="connsiteX6" fmla="*/ 1408019 w 1414115"/>
                  <a:gd name="connsiteY6" fmla="*/ 0 h 806329"/>
                  <a:gd name="connsiteX7" fmla="*/ 1414115 w 1414115"/>
                  <a:gd name="connsiteY7" fmla="*/ 76146 h 806329"/>
                  <a:gd name="connsiteX8" fmla="*/ 1240538 w 1414115"/>
                  <a:gd name="connsiteY8" fmla="*/ 431432 h 806329"/>
                  <a:gd name="connsiteX9" fmla="*/ 1201800 w 1414115"/>
                  <a:gd name="connsiteY9" fmla="*/ 464591 h 806329"/>
                  <a:gd name="connsiteX10" fmla="*/ 1294936 w 1414115"/>
                  <a:gd name="connsiteY10" fmla="*/ 464591 h 806329"/>
                  <a:gd name="connsiteX0" fmla="*/ 1380370 w 1414115"/>
                  <a:gd name="connsiteY0" fmla="*/ 806329 h 806329"/>
                  <a:gd name="connsiteX1" fmla="*/ 33091 w 1414115"/>
                  <a:gd name="connsiteY1" fmla="*/ 806329 h 806329"/>
                  <a:gd name="connsiteX2" fmla="*/ 109052 w 1414115"/>
                  <a:gd name="connsiteY2" fmla="*/ 502488 h 806329"/>
                  <a:gd name="connsiteX3" fmla="*/ 91410 w 1414115"/>
                  <a:gd name="connsiteY3" fmla="*/ 486803 h 806329"/>
                  <a:gd name="connsiteX4" fmla="*/ 34008 w 1414115"/>
                  <a:gd name="connsiteY4" fmla="*/ 410119 h 806329"/>
                  <a:gd name="connsiteX5" fmla="*/ 0 w 1414115"/>
                  <a:gd name="connsiteY5" fmla="*/ 330943 h 806329"/>
                  <a:gd name="connsiteX6" fmla="*/ 1408019 w 1414115"/>
                  <a:gd name="connsiteY6" fmla="*/ 0 h 806329"/>
                  <a:gd name="connsiteX7" fmla="*/ 1414115 w 1414115"/>
                  <a:gd name="connsiteY7" fmla="*/ 76146 h 806329"/>
                  <a:gd name="connsiteX8" fmla="*/ 1240538 w 1414115"/>
                  <a:gd name="connsiteY8" fmla="*/ 431432 h 806329"/>
                  <a:gd name="connsiteX9" fmla="*/ 1201800 w 1414115"/>
                  <a:gd name="connsiteY9" fmla="*/ 464591 h 806329"/>
                  <a:gd name="connsiteX10" fmla="*/ 1225729 w 1414115"/>
                  <a:gd name="connsiteY10" fmla="*/ 466248 h 806329"/>
                  <a:gd name="connsiteX11" fmla="*/ 1294936 w 1414115"/>
                  <a:gd name="connsiteY11" fmla="*/ 464591 h 806329"/>
                  <a:gd name="connsiteX12" fmla="*/ 1380370 w 1414115"/>
                  <a:gd name="connsiteY12" fmla="*/ 806329 h 806329"/>
                  <a:gd name="connsiteX0" fmla="*/ 1380370 w 1414115"/>
                  <a:gd name="connsiteY0" fmla="*/ 806329 h 806329"/>
                  <a:gd name="connsiteX1" fmla="*/ 33091 w 1414115"/>
                  <a:gd name="connsiteY1" fmla="*/ 806329 h 806329"/>
                  <a:gd name="connsiteX2" fmla="*/ 109052 w 1414115"/>
                  <a:gd name="connsiteY2" fmla="*/ 502488 h 806329"/>
                  <a:gd name="connsiteX3" fmla="*/ 91410 w 1414115"/>
                  <a:gd name="connsiteY3" fmla="*/ 486803 h 806329"/>
                  <a:gd name="connsiteX4" fmla="*/ 34008 w 1414115"/>
                  <a:gd name="connsiteY4" fmla="*/ 410119 h 806329"/>
                  <a:gd name="connsiteX5" fmla="*/ 0 w 1414115"/>
                  <a:gd name="connsiteY5" fmla="*/ 330943 h 806329"/>
                  <a:gd name="connsiteX6" fmla="*/ 1408019 w 1414115"/>
                  <a:gd name="connsiteY6" fmla="*/ 0 h 806329"/>
                  <a:gd name="connsiteX7" fmla="*/ 1414115 w 1414115"/>
                  <a:gd name="connsiteY7" fmla="*/ 76146 h 806329"/>
                  <a:gd name="connsiteX8" fmla="*/ 1240538 w 1414115"/>
                  <a:gd name="connsiteY8" fmla="*/ 431432 h 806329"/>
                  <a:gd name="connsiteX9" fmla="*/ 984548 w 1414115"/>
                  <a:gd name="connsiteY9" fmla="*/ 469993 h 806329"/>
                  <a:gd name="connsiteX10" fmla="*/ 1225729 w 1414115"/>
                  <a:gd name="connsiteY10" fmla="*/ 466248 h 806329"/>
                  <a:gd name="connsiteX11" fmla="*/ 1294936 w 1414115"/>
                  <a:gd name="connsiteY11" fmla="*/ 464591 h 806329"/>
                  <a:gd name="connsiteX12" fmla="*/ 1380370 w 1414115"/>
                  <a:gd name="connsiteY12" fmla="*/ 806329 h 806329"/>
                  <a:gd name="connsiteX0" fmla="*/ 984548 w 1414115"/>
                  <a:gd name="connsiteY0" fmla="*/ 469993 h 806329"/>
                  <a:gd name="connsiteX1" fmla="*/ 1225729 w 1414115"/>
                  <a:gd name="connsiteY1" fmla="*/ 466248 h 806329"/>
                  <a:gd name="connsiteX2" fmla="*/ 1294936 w 1414115"/>
                  <a:gd name="connsiteY2" fmla="*/ 464591 h 806329"/>
                  <a:gd name="connsiteX3" fmla="*/ 1380370 w 1414115"/>
                  <a:gd name="connsiteY3" fmla="*/ 806329 h 806329"/>
                  <a:gd name="connsiteX4" fmla="*/ 33091 w 1414115"/>
                  <a:gd name="connsiteY4" fmla="*/ 806329 h 806329"/>
                  <a:gd name="connsiteX5" fmla="*/ 109052 w 1414115"/>
                  <a:gd name="connsiteY5" fmla="*/ 502488 h 806329"/>
                  <a:gd name="connsiteX6" fmla="*/ 91410 w 1414115"/>
                  <a:gd name="connsiteY6" fmla="*/ 486803 h 806329"/>
                  <a:gd name="connsiteX7" fmla="*/ 34008 w 1414115"/>
                  <a:gd name="connsiteY7" fmla="*/ 410119 h 806329"/>
                  <a:gd name="connsiteX8" fmla="*/ 0 w 1414115"/>
                  <a:gd name="connsiteY8" fmla="*/ 330943 h 806329"/>
                  <a:gd name="connsiteX9" fmla="*/ 1408019 w 1414115"/>
                  <a:gd name="connsiteY9" fmla="*/ 0 h 806329"/>
                  <a:gd name="connsiteX10" fmla="*/ 1414115 w 1414115"/>
                  <a:gd name="connsiteY10" fmla="*/ 76146 h 806329"/>
                  <a:gd name="connsiteX11" fmla="*/ 1240538 w 1414115"/>
                  <a:gd name="connsiteY11" fmla="*/ 431432 h 806329"/>
                  <a:gd name="connsiteX12" fmla="*/ 1075988 w 1414115"/>
                  <a:gd name="connsiteY12" fmla="*/ 561433 h 806329"/>
                  <a:gd name="connsiteX0" fmla="*/ 984548 w 1414115"/>
                  <a:gd name="connsiteY0" fmla="*/ 469993 h 806329"/>
                  <a:gd name="connsiteX1" fmla="*/ 1225729 w 1414115"/>
                  <a:gd name="connsiteY1" fmla="*/ 466248 h 806329"/>
                  <a:gd name="connsiteX2" fmla="*/ 1294936 w 1414115"/>
                  <a:gd name="connsiteY2" fmla="*/ 464591 h 806329"/>
                  <a:gd name="connsiteX3" fmla="*/ 1380370 w 1414115"/>
                  <a:gd name="connsiteY3" fmla="*/ 806329 h 806329"/>
                  <a:gd name="connsiteX4" fmla="*/ 33091 w 1414115"/>
                  <a:gd name="connsiteY4" fmla="*/ 806329 h 806329"/>
                  <a:gd name="connsiteX5" fmla="*/ 109052 w 1414115"/>
                  <a:gd name="connsiteY5" fmla="*/ 502488 h 806329"/>
                  <a:gd name="connsiteX6" fmla="*/ 91410 w 1414115"/>
                  <a:gd name="connsiteY6" fmla="*/ 486803 h 806329"/>
                  <a:gd name="connsiteX7" fmla="*/ 34008 w 1414115"/>
                  <a:gd name="connsiteY7" fmla="*/ 410119 h 806329"/>
                  <a:gd name="connsiteX8" fmla="*/ 0 w 1414115"/>
                  <a:gd name="connsiteY8" fmla="*/ 330943 h 806329"/>
                  <a:gd name="connsiteX9" fmla="*/ 1408019 w 1414115"/>
                  <a:gd name="connsiteY9" fmla="*/ 0 h 806329"/>
                  <a:gd name="connsiteX10" fmla="*/ 1414115 w 1414115"/>
                  <a:gd name="connsiteY10" fmla="*/ 76146 h 806329"/>
                  <a:gd name="connsiteX11" fmla="*/ 1240538 w 1414115"/>
                  <a:gd name="connsiteY11" fmla="*/ 431432 h 806329"/>
                  <a:gd name="connsiteX12" fmla="*/ 1175011 w 1414115"/>
                  <a:gd name="connsiteY12" fmla="*/ 420743 h 806329"/>
                  <a:gd name="connsiteX0" fmla="*/ 984548 w 1414115"/>
                  <a:gd name="connsiteY0" fmla="*/ 469993 h 806329"/>
                  <a:gd name="connsiteX1" fmla="*/ 1225729 w 1414115"/>
                  <a:gd name="connsiteY1" fmla="*/ 466248 h 806329"/>
                  <a:gd name="connsiteX2" fmla="*/ 1294936 w 1414115"/>
                  <a:gd name="connsiteY2" fmla="*/ 464591 h 806329"/>
                  <a:gd name="connsiteX3" fmla="*/ 1380370 w 1414115"/>
                  <a:gd name="connsiteY3" fmla="*/ 806329 h 806329"/>
                  <a:gd name="connsiteX4" fmla="*/ 33091 w 1414115"/>
                  <a:gd name="connsiteY4" fmla="*/ 806329 h 806329"/>
                  <a:gd name="connsiteX5" fmla="*/ 109052 w 1414115"/>
                  <a:gd name="connsiteY5" fmla="*/ 502488 h 806329"/>
                  <a:gd name="connsiteX6" fmla="*/ 91410 w 1414115"/>
                  <a:gd name="connsiteY6" fmla="*/ 486803 h 806329"/>
                  <a:gd name="connsiteX7" fmla="*/ 34008 w 1414115"/>
                  <a:gd name="connsiteY7" fmla="*/ 410119 h 806329"/>
                  <a:gd name="connsiteX8" fmla="*/ 0 w 1414115"/>
                  <a:gd name="connsiteY8" fmla="*/ 330943 h 806329"/>
                  <a:gd name="connsiteX9" fmla="*/ 1408019 w 1414115"/>
                  <a:gd name="connsiteY9" fmla="*/ 0 h 806329"/>
                  <a:gd name="connsiteX10" fmla="*/ 1414115 w 1414115"/>
                  <a:gd name="connsiteY10" fmla="*/ 76146 h 806329"/>
                  <a:gd name="connsiteX11" fmla="*/ 1240538 w 1414115"/>
                  <a:gd name="connsiteY11" fmla="*/ 431432 h 806329"/>
                  <a:gd name="connsiteX0" fmla="*/ 984548 w 1414115"/>
                  <a:gd name="connsiteY0" fmla="*/ 469993 h 806329"/>
                  <a:gd name="connsiteX1" fmla="*/ 1225729 w 1414115"/>
                  <a:gd name="connsiteY1" fmla="*/ 466248 h 806329"/>
                  <a:gd name="connsiteX2" fmla="*/ 1294936 w 1414115"/>
                  <a:gd name="connsiteY2" fmla="*/ 464591 h 806329"/>
                  <a:gd name="connsiteX3" fmla="*/ 1380370 w 1414115"/>
                  <a:gd name="connsiteY3" fmla="*/ 806329 h 806329"/>
                  <a:gd name="connsiteX4" fmla="*/ 33091 w 1414115"/>
                  <a:gd name="connsiteY4" fmla="*/ 806329 h 806329"/>
                  <a:gd name="connsiteX5" fmla="*/ 109052 w 1414115"/>
                  <a:gd name="connsiteY5" fmla="*/ 502488 h 806329"/>
                  <a:gd name="connsiteX6" fmla="*/ 91410 w 1414115"/>
                  <a:gd name="connsiteY6" fmla="*/ 486803 h 806329"/>
                  <a:gd name="connsiteX7" fmla="*/ 34008 w 1414115"/>
                  <a:gd name="connsiteY7" fmla="*/ 410119 h 806329"/>
                  <a:gd name="connsiteX8" fmla="*/ 0 w 1414115"/>
                  <a:gd name="connsiteY8" fmla="*/ 330943 h 806329"/>
                  <a:gd name="connsiteX9" fmla="*/ 1408019 w 1414115"/>
                  <a:gd name="connsiteY9" fmla="*/ 0 h 806329"/>
                  <a:gd name="connsiteX10" fmla="*/ 1414115 w 1414115"/>
                  <a:gd name="connsiteY10" fmla="*/ 76146 h 806329"/>
                  <a:gd name="connsiteX11" fmla="*/ 1224717 w 1414115"/>
                  <a:gd name="connsiteY11" fmla="*/ 447381 h 806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14115" h="806329">
                    <a:moveTo>
                      <a:pt x="984548" y="469993"/>
                    </a:moveTo>
                    <a:lnTo>
                      <a:pt x="1225729" y="466248"/>
                    </a:lnTo>
                    <a:lnTo>
                      <a:pt x="1294936" y="464591"/>
                    </a:lnTo>
                    <a:lnTo>
                      <a:pt x="1380370" y="806329"/>
                    </a:lnTo>
                    <a:lnTo>
                      <a:pt x="33091" y="806329"/>
                    </a:lnTo>
                    <a:lnTo>
                      <a:pt x="109052" y="502488"/>
                    </a:lnTo>
                    <a:lnTo>
                      <a:pt x="91410" y="486803"/>
                    </a:lnTo>
                    <a:cubicBezTo>
                      <a:pt x="69471" y="463080"/>
                      <a:pt x="50217" y="437468"/>
                      <a:pt x="34008" y="410119"/>
                    </a:cubicBezTo>
                    <a:lnTo>
                      <a:pt x="0" y="330943"/>
                    </a:lnTo>
                    <a:lnTo>
                      <a:pt x="1408019" y="0"/>
                    </a:lnTo>
                    <a:lnTo>
                      <a:pt x="1414115" y="76146"/>
                    </a:lnTo>
                    <a:cubicBezTo>
                      <a:pt x="1407648" y="203478"/>
                      <a:pt x="1328550" y="344277"/>
                      <a:pt x="1224717" y="447381"/>
                    </a:cubicBezTo>
                  </a:path>
                </a:pathLst>
              </a:custGeom>
              <a:noFill/>
              <a:ln w="15875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08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254C69C-57FC-4914-9E79-22D322878A00}"/>
                  </a:ext>
                </a:extLst>
              </p:cNvPr>
              <p:cNvSpPr/>
              <p:nvPr/>
            </p:nvSpPr>
            <p:spPr bwMode="auto">
              <a:xfrm rot="641942">
                <a:off x="2263399" y="3384154"/>
                <a:ext cx="125506" cy="61076"/>
              </a:xfrm>
              <a:prstGeom prst="ellipse">
                <a:avLst/>
              </a:prstGeom>
              <a:noFill/>
              <a:ln w="15875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086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6" name="Freeform 33">
                <a:extLst>
                  <a:ext uri="{FF2B5EF4-FFF2-40B4-BE49-F238E27FC236}">
                    <a16:creationId xmlns:a16="http://schemas.microsoft.com/office/drawing/2014/main" id="{9E3B1654-CB0A-49F1-A71C-C9FDEC5BA001}"/>
                  </a:ext>
                </a:extLst>
              </p:cNvPr>
              <p:cNvSpPr/>
              <p:nvPr/>
            </p:nvSpPr>
            <p:spPr bwMode="auto">
              <a:xfrm>
                <a:off x="2486848" y="3272101"/>
                <a:ext cx="152273" cy="532955"/>
              </a:xfrm>
              <a:custGeom>
                <a:avLst/>
                <a:gdLst>
                  <a:gd name="connsiteX0" fmla="*/ 44450 w 133350"/>
                  <a:gd name="connsiteY0" fmla="*/ 0 h 466725"/>
                  <a:gd name="connsiteX1" fmla="*/ 133350 w 133350"/>
                  <a:gd name="connsiteY1" fmla="*/ 314325 h 466725"/>
                  <a:gd name="connsiteX2" fmla="*/ 12700 w 133350"/>
                  <a:gd name="connsiteY2" fmla="*/ 320675 h 466725"/>
                  <a:gd name="connsiteX3" fmla="*/ 0 w 133350"/>
                  <a:gd name="connsiteY3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466725">
                    <a:moveTo>
                      <a:pt x="44450" y="0"/>
                    </a:moveTo>
                    <a:lnTo>
                      <a:pt x="133350" y="314325"/>
                    </a:lnTo>
                    <a:lnTo>
                      <a:pt x="12700" y="320675"/>
                    </a:lnTo>
                    <a:lnTo>
                      <a:pt x="0" y="466725"/>
                    </a:lnTo>
                  </a:path>
                </a:pathLst>
              </a:custGeom>
              <a:noFill/>
              <a:ln w="15875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99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Freeform 34">
                <a:extLst>
                  <a:ext uri="{FF2B5EF4-FFF2-40B4-BE49-F238E27FC236}">
                    <a16:creationId xmlns:a16="http://schemas.microsoft.com/office/drawing/2014/main" id="{79A1E36E-6E83-4C69-83BC-60F022CC49D6}"/>
                  </a:ext>
                </a:extLst>
              </p:cNvPr>
              <p:cNvSpPr/>
              <p:nvPr/>
            </p:nvSpPr>
            <p:spPr bwMode="auto">
              <a:xfrm>
                <a:off x="1359997" y="3137956"/>
                <a:ext cx="57314" cy="409687"/>
              </a:xfrm>
              <a:custGeom>
                <a:avLst/>
                <a:gdLst>
                  <a:gd name="connsiteX0" fmla="*/ 22225 w 22225"/>
                  <a:gd name="connsiteY0" fmla="*/ 0 h 358775"/>
                  <a:gd name="connsiteX1" fmla="*/ 0 w 22225"/>
                  <a:gd name="connsiteY1" fmla="*/ 358775 h 358775"/>
                  <a:gd name="connsiteX2" fmla="*/ 0 w 22225"/>
                  <a:gd name="connsiteY2" fmla="*/ 355600 h 358775"/>
                  <a:gd name="connsiteX3" fmla="*/ 0 w 22225"/>
                  <a:gd name="connsiteY3" fmla="*/ 355600 h 358775"/>
                  <a:gd name="connsiteX4" fmla="*/ 0 w 22225"/>
                  <a:gd name="connsiteY4" fmla="*/ 355600 h 358775"/>
                  <a:gd name="connsiteX0" fmla="*/ 50192 w 50192"/>
                  <a:gd name="connsiteY0" fmla="*/ 0 h 358775"/>
                  <a:gd name="connsiteX1" fmla="*/ 27967 w 50192"/>
                  <a:gd name="connsiteY1" fmla="*/ 358775 h 358775"/>
                  <a:gd name="connsiteX2" fmla="*/ 27967 w 50192"/>
                  <a:gd name="connsiteY2" fmla="*/ 355600 h 358775"/>
                  <a:gd name="connsiteX3" fmla="*/ 27967 w 50192"/>
                  <a:gd name="connsiteY3" fmla="*/ 355600 h 358775"/>
                  <a:gd name="connsiteX4" fmla="*/ 27967 w 50192"/>
                  <a:gd name="connsiteY4" fmla="*/ 355600 h 358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92" h="358775">
                    <a:moveTo>
                      <a:pt x="50192" y="0"/>
                    </a:moveTo>
                    <a:cubicBezTo>
                      <a:pt x="-52466" y="155311"/>
                      <a:pt x="35375" y="239183"/>
                      <a:pt x="27967" y="358775"/>
                    </a:cubicBezTo>
                    <a:lnTo>
                      <a:pt x="27967" y="355600"/>
                    </a:lnTo>
                    <a:lnTo>
                      <a:pt x="27967" y="355600"/>
                    </a:lnTo>
                    <a:lnTo>
                      <a:pt x="27967" y="355600"/>
                    </a:lnTo>
                  </a:path>
                </a:pathLst>
              </a:custGeom>
              <a:noFill/>
              <a:ln w="15875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993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D54144C-BE90-4EA1-8662-BE86528E86FB}"/>
                </a:ext>
              </a:extLst>
            </p:cNvPr>
            <p:cNvSpPr/>
            <p:nvPr/>
          </p:nvSpPr>
          <p:spPr bwMode="auto">
            <a:xfrm>
              <a:off x="8265535" y="3535003"/>
              <a:ext cx="236538" cy="236538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DFE2DE9-EBC4-4AE2-8A90-173B67CA467D}"/>
                </a:ext>
              </a:extLst>
            </p:cNvPr>
            <p:cNvCxnSpPr>
              <a:stCxn id="62" idx="4"/>
              <a:endCxn id="62" idx="0"/>
            </p:cNvCxnSpPr>
            <p:nvPr/>
          </p:nvCxnSpPr>
          <p:spPr>
            <a:xfrm flipV="1">
              <a:off x="8383804" y="3579836"/>
              <a:ext cx="0" cy="146872"/>
            </a:xfrm>
            <a:prstGeom prst="straightConnector1">
              <a:avLst/>
            </a:prstGeom>
            <a:ln w="15875">
              <a:solidFill>
                <a:schemeClr val="bg1"/>
              </a:solidFill>
              <a:headEnd type="none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bject 60">
              <a:extLst>
                <a:ext uri="{FF2B5EF4-FFF2-40B4-BE49-F238E27FC236}">
                  <a16:creationId xmlns:a16="http://schemas.microsoft.com/office/drawing/2014/main" id="{612C4F72-45AC-4E1C-AC88-9342D6EFE98D}"/>
                </a:ext>
              </a:extLst>
            </p:cNvPr>
            <p:cNvSpPr/>
            <p:nvPr/>
          </p:nvSpPr>
          <p:spPr>
            <a:xfrm>
              <a:off x="8037798" y="3028129"/>
              <a:ext cx="1001878" cy="1004025"/>
            </a:xfrm>
            <a:custGeom>
              <a:avLst/>
              <a:gdLst/>
              <a:ahLst/>
              <a:cxnLst/>
              <a:rect l="l" t="t" r="r" b="b"/>
              <a:pathLst>
                <a:path w="1778000" h="1781810">
                  <a:moveTo>
                    <a:pt x="889000" y="0"/>
                  </a:moveTo>
                  <a:lnTo>
                    <a:pt x="816088" y="2953"/>
                  </a:lnTo>
                  <a:lnTo>
                    <a:pt x="744799" y="11659"/>
                  </a:lnTo>
                  <a:lnTo>
                    <a:pt x="675362" y="25890"/>
                  </a:lnTo>
                  <a:lnTo>
                    <a:pt x="608006" y="45415"/>
                  </a:lnTo>
                  <a:lnTo>
                    <a:pt x="542960" y="70006"/>
                  </a:lnTo>
                  <a:lnTo>
                    <a:pt x="480452" y="99433"/>
                  </a:lnTo>
                  <a:lnTo>
                    <a:pt x="420712" y="133468"/>
                  </a:lnTo>
                  <a:lnTo>
                    <a:pt x="363967" y="171879"/>
                  </a:lnTo>
                  <a:lnTo>
                    <a:pt x="310447" y="214440"/>
                  </a:lnTo>
                  <a:lnTo>
                    <a:pt x="260381" y="260919"/>
                  </a:lnTo>
                  <a:lnTo>
                    <a:pt x="213997" y="311089"/>
                  </a:lnTo>
                  <a:lnTo>
                    <a:pt x="171525" y="364719"/>
                  </a:lnTo>
                  <a:lnTo>
                    <a:pt x="133192" y="421580"/>
                  </a:lnTo>
                  <a:lnTo>
                    <a:pt x="99228" y="481444"/>
                  </a:lnTo>
                  <a:lnTo>
                    <a:pt x="69861" y="544080"/>
                  </a:lnTo>
                  <a:lnTo>
                    <a:pt x="45321" y="609260"/>
                  </a:lnTo>
                  <a:lnTo>
                    <a:pt x="25836" y="676754"/>
                  </a:lnTo>
                  <a:lnTo>
                    <a:pt x="11635" y="746333"/>
                  </a:lnTo>
                  <a:lnTo>
                    <a:pt x="2947" y="817767"/>
                  </a:lnTo>
                  <a:lnTo>
                    <a:pt x="0" y="890828"/>
                  </a:lnTo>
                  <a:lnTo>
                    <a:pt x="2947" y="963888"/>
                  </a:lnTo>
                  <a:lnTo>
                    <a:pt x="11635" y="1035321"/>
                  </a:lnTo>
                  <a:lnTo>
                    <a:pt x="25836" y="1104899"/>
                  </a:lnTo>
                  <a:lnTo>
                    <a:pt x="45321" y="1172392"/>
                  </a:lnTo>
                  <a:lnTo>
                    <a:pt x="69861" y="1237571"/>
                  </a:lnTo>
                  <a:lnTo>
                    <a:pt x="99228" y="1300207"/>
                  </a:lnTo>
                  <a:lnTo>
                    <a:pt x="133192" y="1360071"/>
                  </a:lnTo>
                  <a:lnTo>
                    <a:pt x="171525" y="1416932"/>
                  </a:lnTo>
                  <a:lnTo>
                    <a:pt x="213997" y="1470563"/>
                  </a:lnTo>
                  <a:lnTo>
                    <a:pt x="260381" y="1520732"/>
                  </a:lnTo>
                  <a:lnTo>
                    <a:pt x="310447" y="1567212"/>
                  </a:lnTo>
                  <a:lnTo>
                    <a:pt x="363967" y="1609773"/>
                  </a:lnTo>
                  <a:lnTo>
                    <a:pt x="420712" y="1648186"/>
                  </a:lnTo>
                  <a:lnTo>
                    <a:pt x="480452" y="1682221"/>
                  </a:lnTo>
                  <a:lnTo>
                    <a:pt x="542960" y="1711649"/>
                  </a:lnTo>
                  <a:lnTo>
                    <a:pt x="608006" y="1736240"/>
                  </a:lnTo>
                  <a:lnTo>
                    <a:pt x="675362" y="1755766"/>
                  </a:lnTo>
                  <a:lnTo>
                    <a:pt x="744799" y="1769997"/>
                  </a:lnTo>
                  <a:lnTo>
                    <a:pt x="816088" y="1778704"/>
                  </a:lnTo>
                  <a:lnTo>
                    <a:pt x="889000" y="1781657"/>
                  </a:lnTo>
                  <a:lnTo>
                    <a:pt x="961911" y="1778704"/>
                  </a:lnTo>
                  <a:lnTo>
                    <a:pt x="1033200" y="1769997"/>
                  </a:lnTo>
                  <a:lnTo>
                    <a:pt x="1102637" y="1755766"/>
                  </a:lnTo>
                  <a:lnTo>
                    <a:pt x="1169993" y="1736240"/>
                  </a:lnTo>
                  <a:lnTo>
                    <a:pt x="1235039" y="1711649"/>
                  </a:lnTo>
                  <a:lnTo>
                    <a:pt x="1297547" y="1682221"/>
                  </a:lnTo>
                  <a:lnTo>
                    <a:pt x="1357287" y="1648186"/>
                  </a:lnTo>
                  <a:lnTo>
                    <a:pt x="1414032" y="1609773"/>
                  </a:lnTo>
                  <a:lnTo>
                    <a:pt x="1467552" y="1567212"/>
                  </a:lnTo>
                  <a:lnTo>
                    <a:pt x="1517618" y="1520732"/>
                  </a:lnTo>
                  <a:lnTo>
                    <a:pt x="1564002" y="1470563"/>
                  </a:lnTo>
                  <a:lnTo>
                    <a:pt x="1606474" y="1416932"/>
                  </a:lnTo>
                  <a:lnTo>
                    <a:pt x="1644807" y="1360071"/>
                  </a:lnTo>
                  <a:lnTo>
                    <a:pt x="1678771" y="1300207"/>
                  </a:lnTo>
                  <a:lnTo>
                    <a:pt x="1708138" y="1237571"/>
                  </a:lnTo>
                  <a:lnTo>
                    <a:pt x="1732678" y="1172392"/>
                  </a:lnTo>
                  <a:lnTo>
                    <a:pt x="1752163" y="1104899"/>
                  </a:lnTo>
                  <a:lnTo>
                    <a:pt x="1766364" y="1035321"/>
                  </a:lnTo>
                  <a:lnTo>
                    <a:pt x="1775052" y="963888"/>
                  </a:lnTo>
                  <a:lnTo>
                    <a:pt x="1778000" y="890828"/>
                  </a:lnTo>
                  <a:lnTo>
                    <a:pt x="1775052" y="817767"/>
                  </a:lnTo>
                  <a:lnTo>
                    <a:pt x="1766364" y="746333"/>
                  </a:lnTo>
                  <a:lnTo>
                    <a:pt x="1752163" y="676754"/>
                  </a:lnTo>
                  <a:lnTo>
                    <a:pt x="1732678" y="609260"/>
                  </a:lnTo>
                  <a:lnTo>
                    <a:pt x="1708138" y="544080"/>
                  </a:lnTo>
                  <a:lnTo>
                    <a:pt x="1678771" y="481444"/>
                  </a:lnTo>
                  <a:lnTo>
                    <a:pt x="1644807" y="421580"/>
                  </a:lnTo>
                  <a:lnTo>
                    <a:pt x="1606474" y="364719"/>
                  </a:lnTo>
                  <a:lnTo>
                    <a:pt x="1564002" y="311089"/>
                  </a:lnTo>
                  <a:lnTo>
                    <a:pt x="1517618" y="260919"/>
                  </a:lnTo>
                  <a:lnTo>
                    <a:pt x="1467552" y="214440"/>
                  </a:lnTo>
                  <a:lnTo>
                    <a:pt x="1414032" y="171879"/>
                  </a:lnTo>
                  <a:lnTo>
                    <a:pt x="1357287" y="133468"/>
                  </a:lnTo>
                  <a:lnTo>
                    <a:pt x="1297547" y="99433"/>
                  </a:lnTo>
                  <a:lnTo>
                    <a:pt x="1235039" y="70006"/>
                  </a:lnTo>
                  <a:lnTo>
                    <a:pt x="1169993" y="45415"/>
                  </a:lnTo>
                  <a:lnTo>
                    <a:pt x="1102637" y="25890"/>
                  </a:lnTo>
                  <a:lnTo>
                    <a:pt x="1033200" y="11659"/>
                  </a:lnTo>
                  <a:lnTo>
                    <a:pt x="961911" y="2953"/>
                  </a:lnTo>
                  <a:lnTo>
                    <a:pt x="889000" y="0"/>
                  </a:lnTo>
                  <a:close/>
                </a:path>
              </a:pathLst>
            </a:custGeom>
            <a:noFill/>
            <a:ln>
              <a:solidFill>
                <a:srgbClr val="0070C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marL="0" marR="0" lvl="0" indent="0" algn="l" defTabSz="4675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92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8" name="Rectangular Callout 41">
            <a:extLst>
              <a:ext uri="{FF2B5EF4-FFF2-40B4-BE49-F238E27FC236}">
                <a16:creationId xmlns:a16="http://schemas.microsoft.com/office/drawing/2014/main" id="{1D0BA40D-20E5-4642-9651-4F5390D4C280}"/>
              </a:ext>
            </a:extLst>
          </p:cNvPr>
          <p:cNvSpPr/>
          <p:nvPr/>
        </p:nvSpPr>
        <p:spPr>
          <a:xfrm>
            <a:off x="1371438" y="3858167"/>
            <a:ext cx="3101125" cy="1070768"/>
          </a:xfrm>
          <a:prstGeom prst="wedgeRectCallout">
            <a:avLst>
              <a:gd name="adj1" fmla="val 6111"/>
              <a:gd name="adj2" fmla="val -85391"/>
            </a:avLst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37121" tIns="68561" rIns="137121" bIns="68561" anchor="ctr">
            <a:spAutoFit/>
          </a:bodyPr>
          <a:lstStyle/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Activity from suspicious IP addresses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Activity from anonymous IP addresses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Activity from an infrequent country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Impossible travel between sessions</a:t>
            </a:r>
          </a:p>
          <a:p>
            <a:pPr marL="0" marR="0" lvl="0" indent="0" algn="l" defTabSz="685537" rtl="0" eaLnBrk="1" fontAlgn="auto" latinLnBrk="0" hangingPunct="1">
              <a:lnSpc>
                <a:spcPct val="90000"/>
              </a:lnSpc>
              <a:spcBef>
                <a:spcPts val="4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-37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Logon attempt from a suspicious user agent</a:t>
            </a:r>
          </a:p>
        </p:txBody>
      </p:sp>
    </p:spTree>
    <p:extLst>
      <p:ext uri="{BB962C8B-B14F-4D97-AF65-F5344CB8AC3E}">
        <p14:creationId xmlns:p14="http://schemas.microsoft.com/office/powerpoint/2010/main" val="27426068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64" grpId="0" animBg="1"/>
      <p:bldP spid="57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13311A-35CA-40DB-91C6-275CE6B04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8" y="2690961"/>
            <a:ext cx="8496944" cy="1102519"/>
          </a:xfrm>
        </p:spPr>
        <p:txBody>
          <a:bodyPr/>
          <a:lstStyle/>
          <a:p>
            <a:r>
              <a:rPr lang="en-US" dirty="0"/>
              <a:t>Better Hybrid Security using Cloud App Security </a:t>
            </a:r>
            <a:endParaRPr lang="da-DK" dirty="0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B0988D40-2E25-4122-9BD9-CBF67E0D9564}"/>
              </a:ext>
            </a:extLst>
          </p:cNvPr>
          <p:cNvSpPr txBox="1"/>
          <p:nvPr/>
        </p:nvSpPr>
        <p:spPr>
          <a:xfrm>
            <a:off x="2934853" y="4016573"/>
            <a:ext cx="3274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dirty="0"/>
              <a:t>Peter Schmidt (MVP, MCM)</a:t>
            </a:r>
          </a:p>
          <a:p>
            <a:pPr algn="ctr"/>
            <a:r>
              <a:rPr lang="da-DK" dirty="0"/>
              <a:t>@petsch</a:t>
            </a:r>
          </a:p>
        </p:txBody>
      </p:sp>
    </p:spTree>
    <p:extLst>
      <p:ext uri="{BB962C8B-B14F-4D97-AF65-F5344CB8AC3E}">
        <p14:creationId xmlns:p14="http://schemas.microsoft.com/office/powerpoint/2010/main" val="1711785827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6D688D5-B3B8-4C90-A0FD-00674C136BD1}"/>
              </a:ext>
            </a:extLst>
          </p:cNvPr>
          <p:cNvGrpSpPr/>
          <p:nvPr/>
        </p:nvGrpSpPr>
        <p:grpSpPr>
          <a:xfrm>
            <a:off x="171212" y="307983"/>
            <a:ext cx="3456241" cy="4453549"/>
            <a:chOff x="228283" y="410644"/>
            <a:chExt cx="4608321" cy="5938065"/>
          </a:xfrm>
        </p:grpSpPr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FFE32AB-244A-475F-B572-B8A3F757F3D1}"/>
                </a:ext>
              </a:extLst>
            </p:cNvPr>
            <p:cNvSpPr/>
            <p:nvPr/>
          </p:nvSpPr>
          <p:spPr bwMode="auto">
            <a:xfrm rot="17609820">
              <a:off x="2342956" y="-28227"/>
              <a:ext cx="1050766" cy="3400310"/>
            </a:xfrm>
            <a:custGeom>
              <a:avLst/>
              <a:gdLst>
                <a:gd name="connsiteX0" fmla="*/ 1050915 w 1050915"/>
                <a:gd name="connsiteY0" fmla="*/ 0 h 3400792"/>
                <a:gd name="connsiteX1" fmla="*/ 1050915 w 1050915"/>
                <a:gd name="connsiteY1" fmla="*/ 47296 h 3400792"/>
                <a:gd name="connsiteX2" fmla="*/ 1019362 w 1050915"/>
                <a:gd name="connsiteY2" fmla="*/ 98000 h 3400792"/>
                <a:gd name="connsiteX3" fmla="*/ 666418 w 1050915"/>
                <a:gd name="connsiteY3" fmla="*/ 1660939 h 3400792"/>
                <a:gd name="connsiteX4" fmla="*/ 668437 w 1050915"/>
                <a:gd name="connsiteY4" fmla="*/ 1735296 h 3400792"/>
                <a:gd name="connsiteX5" fmla="*/ 662929 w 1050915"/>
                <a:gd name="connsiteY5" fmla="*/ 1787538 h 3400792"/>
                <a:gd name="connsiteX6" fmla="*/ 660192 w 1050915"/>
                <a:gd name="connsiteY6" fmla="*/ 2179787 h 3400792"/>
                <a:gd name="connsiteX7" fmla="*/ 726698 w 1050915"/>
                <a:gd name="connsiteY7" fmla="*/ 2662208 h 3400792"/>
                <a:gd name="connsiteX8" fmla="*/ 769012 w 1050915"/>
                <a:gd name="connsiteY8" fmla="*/ 2820936 h 3400792"/>
                <a:gd name="connsiteX9" fmla="*/ 777226 w 1050915"/>
                <a:gd name="connsiteY9" fmla="*/ 2835601 h 3400792"/>
                <a:gd name="connsiteX10" fmla="*/ 567795 w 1050915"/>
                <a:gd name="connsiteY10" fmla="*/ 3367190 h 3400792"/>
                <a:gd name="connsiteX11" fmla="*/ 36206 w 1050915"/>
                <a:gd name="connsiteY11" fmla="*/ 3157760 h 3400792"/>
                <a:gd name="connsiteX12" fmla="*/ 114076 w 1050915"/>
                <a:gd name="connsiteY12" fmla="*/ 2717986 h 3400792"/>
                <a:gd name="connsiteX13" fmla="*/ 119508 w 1050915"/>
                <a:gd name="connsiteY13" fmla="*/ 2713307 h 3400792"/>
                <a:gd name="connsiteX14" fmla="*/ 141904 w 1050915"/>
                <a:gd name="connsiteY14" fmla="*/ 2658335 h 3400792"/>
                <a:gd name="connsiteX15" fmla="*/ 290612 w 1050915"/>
                <a:gd name="connsiteY15" fmla="*/ 1562075 h 3400792"/>
                <a:gd name="connsiteX16" fmla="*/ 18063 w 1050915"/>
                <a:gd name="connsiteY16" fmla="*/ 489874 h 3400792"/>
                <a:gd name="connsiteX17" fmla="*/ 0 w 1050915"/>
                <a:gd name="connsiteY17" fmla="*/ 456886 h 340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0915" h="3400792">
                  <a:moveTo>
                    <a:pt x="1050915" y="0"/>
                  </a:moveTo>
                  <a:lnTo>
                    <a:pt x="1050915" y="47296"/>
                  </a:lnTo>
                  <a:lnTo>
                    <a:pt x="1019362" y="98000"/>
                  </a:lnTo>
                  <a:cubicBezTo>
                    <a:pt x="800984" y="487435"/>
                    <a:pt x="668340" y="1041305"/>
                    <a:pt x="666418" y="1660939"/>
                  </a:cubicBezTo>
                  <a:lnTo>
                    <a:pt x="668437" y="1735296"/>
                  </a:lnTo>
                  <a:lnTo>
                    <a:pt x="662929" y="1787538"/>
                  </a:lnTo>
                  <a:cubicBezTo>
                    <a:pt x="653709" y="1914714"/>
                    <a:pt x="652546" y="2045913"/>
                    <a:pt x="660192" y="2179787"/>
                  </a:cubicBezTo>
                  <a:cubicBezTo>
                    <a:pt x="669749" y="2347130"/>
                    <a:pt x="692504" y="2508752"/>
                    <a:pt x="726698" y="2662208"/>
                  </a:cubicBezTo>
                  <a:lnTo>
                    <a:pt x="769012" y="2820936"/>
                  </a:lnTo>
                  <a:lnTo>
                    <a:pt x="777226" y="2835601"/>
                  </a:lnTo>
                  <a:cubicBezTo>
                    <a:pt x="866188" y="3040229"/>
                    <a:pt x="772423" y="3278229"/>
                    <a:pt x="567795" y="3367190"/>
                  </a:cubicBezTo>
                  <a:cubicBezTo>
                    <a:pt x="363168" y="3456152"/>
                    <a:pt x="125168" y="3362387"/>
                    <a:pt x="36206" y="3157760"/>
                  </a:cubicBezTo>
                  <a:cubicBezTo>
                    <a:pt x="-30515" y="3004289"/>
                    <a:pt x="5547" y="2832047"/>
                    <a:pt x="114076" y="2717986"/>
                  </a:cubicBezTo>
                  <a:lnTo>
                    <a:pt x="119508" y="2713307"/>
                  </a:lnTo>
                  <a:lnTo>
                    <a:pt x="141904" y="2658335"/>
                  </a:lnTo>
                  <a:cubicBezTo>
                    <a:pt x="257209" y="2341240"/>
                    <a:pt x="313549" y="1963698"/>
                    <a:pt x="290612" y="1562075"/>
                  </a:cubicBezTo>
                  <a:cubicBezTo>
                    <a:pt x="267676" y="1160452"/>
                    <a:pt x="168719" y="791779"/>
                    <a:pt x="18063" y="489874"/>
                  </a:cubicBezTo>
                  <a:lnTo>
                    <a:pt x="0" y="456886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65D2931C-17FA-4D89-95A1-38823AC17636}"/>
                </a:ext>
              </a:extLst>
            </p:cNvPr>
            <p:cNvSpPr/>
            <p:nvPr/>
          </p:nvSpPr>
          <p:spPr bwMode="auto">
            <a:xfrm rot="16877039">
              <a:off x="2019037" y="1600396"/>
              <a:ext cx="1393385" cy="2675505"/>
            </a:xfrm>
            <a:custGeom>
              <a:avLst/>
              <a:gdLst>
                <a:gd name="connsiteX0" fmla="*/ 1393582 w 1393582"/>
                <a:gd name="connsiteY0" fmla="*/ 0 h 2675884"/>
                <a:gd name="connsiteX1" fmla="*/ 1393582 w 1393582"/>
                <a:gd name="connsiteY1" fmla="*/ 23544 h 2675884"/>
                <a:gd name="connsiteX2" fmla="*/ 1372714 w 1393582"/>
                <a:gd name="connsiteY2" fmla="*/ 54698 h 2675884"/>
                <a:gd name="connsiteX3" fmla="*/ 996210 w 1393582"/>
                <a:gd name="connsiteY3" fmla="*/ 1092961 h 2675884"/>
                <a:gd name="connsiteX4" fmla="*/ 962287 w 1393582"/>
                <a:gd name="connsiteY4" fmla="*/ 1842718 h 2675884"/>
                <a:gd name="connsiteX5" fmla="*/ 977686 w 1393582"/>
                <a:gd name="connsiteY5" fmla="*/ 1965150 h 2675884"/>
                <a:gd name="connsiteX6" fmla="*/ 993963 w 1393582"/>
                <a:gd name="connsiteY6" fmla="*/ 1979462 h 2675884"/>
                <a:gd name="connsiteX7" fmla="*/ 1100458 w 1393582"/>
                <a:gd name="connsiteY7" fmla="*/ 2196512 h 2675884"/>
                <a:gd name="connsiteX8" fmla="*/ 757922 w 1393582"/>
                <a:gd name="connsiteY8" fmla="*/ 2670562 h 2675884"/>
                <a:gd name="connsiteX9" fmla="*/ 283872 w 1393582"/>
                <a:gd name="connsiteY9" fmla="*/ 2328026 h 2675884"/>
                <a:gd name="connsiteX10" fmla="*/ 356961 w 1393582"/>
                <a:gd name="connsiteY10" fmla="*/ 2020059 h 2675884"/>
                <a:gd name="connsiteX11" fmla="*/ 377230 w 1393582"/>
                <a:gd name="connsiteY11" fmla="*/ 1997009 h 2675884"/>
                <a:gd name="connsiteX12" fmla="*/ 439903 w 1393582"/>
                <a:gd name="connsiteY12" fmla="*/ 1802790 h 2675884"/>
                <a:gd name="connsiteX13" fmla="*/ 465518 w 1393582"/>
                <a:gd name="connsiteY13" fmla="*/ 1133230 h 2675884"/>
                <a:gd name="connsiteX14" fmla="*/ 62030 w 1393582"/>
                <a:gd name="connsiteY14" fmla="*/ 284956 h 2675884"/>
                <a:gd name="connsiteX15" fmla="*/ 0 w 1393582"/>
                <a:gd name="connsiteY15" fmla="*/ 224440 h 267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3582" h="2675884">
                  <a:moveTo>
                    <a:pt x="1393582" y="0"/>
                  </a:moveTo>
                  <a:lnTo>
                    <a:pt x="1393582" y="23544"/>
                  </a:lnTo>
                  <a:lnTo>
                    <a:pt x="1372714" y="54698"/>
                  </a:lnTo>
                  <a:cubicBezTo>
                    <a:pt x="1196697" y="339665"/>
                    <a:pt x="1062273" y="696145"/>
                    <a:pt x="996210" y="1092961"/>
                  </a:cubicBezTo>
                  <a:cubicBezTo>
                    <a:pt x="952855" y="1353372"/>
                    <a:pt x="942982" y="1606887"/>
                    <a:pt x="962287" y="1842718"/>
                  </a:cubicBezTo>
                  <a:lnTo>
                    <a:pt x="977686" y="1965150"/>
                  </a:lnTo>
                  <a:lnTo>
                    <a:pt x="993963" y="1979462"/>
                  </a:lnTo>
                  <a:cubicBezTo>
                    <a:pt x="1048481" y="2037536"/>
                    <a:pt x="1086839" y="2111952"/>
                    <a:pt x="1100458" y="2196512"/>
                  </a:cubicBezTo>
                  <a:cubicBezTo>
                    <a:pt x="1136774" y="2422006"/>
                    <a:pt x="983416" y="2634245"/>
                    <a:pt x="757922" y="2670562"/>
                  </a:cubicBezTo>
                  <a:cubicBezTo>
                    <a:pt x="532427" y="2706878"/>
                    <a:pt x="320189" y="2553520"/>
                    <a:pt x="283872" y="2328026"/>
                  </a:cubicBezTo>
                  <a:cubicBezTo>
                    <a:pt x="265714" y="2215278"/>
                    <a:pt x="294974" y="2105845"/>
                    <a:pt x="356961" y="2020059"/>
                  </a:cubicBezTo>
                  <a:lnTo>
                    <a:pt x="377230" y="1997009"/>
                  </a:lnTo>
                  <a:lnTo>
                    <a:pt x="439903" y="1802790"/>
                  </a:lnTo>
                  <a:cubicBezTo>
                    <a:pt x="491712" y="1594420"/>
                    <a:pt x="503090" y="1366521"/>
                    <a:pt x="465518" y="1133230"/>
                  </a:cubicBezTo>
                  <a:cubicBezTo>
                    <a:pt x="411414" y="797291"/>
                    <a:pt x="264449" y="503837"/>
                    <a:pt x="62030" y="284956"/>
                  </a:cubicBezTo>
                  <a:lnTo>
                    <a:pt x="0" y="2244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408C7F31-3DD1-4721-B938-F5D2F2E7E277}"/>
                </a:ext>
              </a:extLst>
            </p:cNvPr>
            <p:cNvSpPr/>
            <p:nvPr/>
          </p:nvSpPr>
          <p:spPr bwMode="auto">
            <a:xfrm rot="15286219">
              <a:off x="2442139" y="3875000"/>
              <a:ext cx="927736" cy="3156971"/>
            </a:xfrm>
            <a:custGeom>
              <a:avLst/>
              <a:gdLst>
                <a:gd name="connsiteX0" fmla="*/ 913420 w 927868"/>
                <a:gd name="connsiteY0" fmla="*/ 2856139 h 3157419"/>
                <a:gd name="connsiteX1" fmla="*/ 411979 w 927868"/>
                <a:gd name="connsiteY1" fmla="*/ 3142972 h 3157419"/>
                <a:gd name="connsiteX2" fmla="*/ 114351 w 927868"/>
                <a:gd name="connsiteY2" fmla="*/ 2803379 h 3157419"/>
                <a:gd name="connsiteX3" fmla="*/ 113654 w 927868"/>
                <a:gd name="connsiteY3" fmla="*/ 2783571 h 3157419"/>
                <a:gd name="connsiteX4" fmla="*/ 102988 w 927868"/>
                <a:gd name="connsiteY4" fmla="*/ 2783571 h 3157419"/>
                <a:gd name="connsiteX5" fmla="*/ 112560 w 927868"/>
                <a:gd name="connsiteY5" fmla="*/ 2752485 h 3157419"/>
                <a:gd name="connsiteX6" fmla="*/ 111528 w 927868"/>
                <a:gd name="connsiteY6" fmla="*/ 2723143 h 3157419"/>
                <a:gd name="connsiteX7" fmla="*/ 125146 w 927868"/>
                <a:gd name="connsiteY7" fmla="*/ 2641531 h 3157419"/>
                <a:gd name="connsiteX8" fmla="*/ 154779 w 927868"/>
                <a:gd name="connsiteY8" fmla="*/ 2564278 h 3157419"/>
                <a:gd name="connsiteX9" fmla="*/ 164378 w 927868"/>
                <a:gd name="connsiteY9" fmla="*/ 2549195 h 3157419"/>
                <a:gd name="connsiteX10" fmla="*/ 188356 w 927868"/>
                <a:gd name="connsiteY10" fmla="*/ 2448730 h 3157419"/>
                <a:gd name="connsiteX11" fmla="*/ 275890 w 927868"/>
                <a:gd name="connsiteY11" fmla="*/ 1593763 h 3157419"/>
                <a:gd name="connsiteX12" fmla="*/ 29463 w 927868"/>
                <a:gd name="connsiteY12" fmla="*/ 106737 h 3157419"/>
                <a:gd name="connsiteX13" fmla="*/ 0 w 927868"/>
                <a:gd name="connsiteY13" fmla="*/ 38733 h 3157419"/>
                <a:gd name="connsiteX14" fmla="*/ 0 w 927868"/>
                <a:gd name="connsiteY14" fmla="*/ 0 h 3157419"/>
                <a:gd name="connsiteX15" fmla="*/ 851091 w 927868"/>
                <a:gd name="connsiteY15" fmla="*/ 231710 h 3157419"/>
                <a:gd name="connsiteX16" fmla="*/ 802388 w 927868"/>
                <a:gd name="connsiteY16" fmla="*/ 325716 h 3157419"/>
                <a:gd name="connsiteX17" fmla="*/ 565208 w 927868"/>
                <a:gd name="connsiteY17" fmla="*/ 1235013 h 3157419"/>
                <a:gd name="connsiteX18" fmla="*/ 736005 w 927868"/>
                <a:gd name="connsiteY18" fmla="*/ 2400172 h 3157419"/>
                <a:gd name="connsiteX19" fmla="*/ 739204 w 927868"/>
                <a:gd name="connsiteY19" fmla="*/ 2406838 h 3157419"/>
                <a:gd name="connsiteX20" fmla="*/ 771571 w 927868"/>
                <a:gd name="connsiteY20" fmla="*/ 2427438 h 3157419"/>
                <a:gd name="connsiteX21" fmla="*/ 913420 w 927868"/>
                <a:gd name="connsiteY21" fmla="*/ 2856139 h 315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27868" h="3157419">
                  <a:moveTo>
                    <a:pt x="913420" y="2856139"/>
                  </a:moveTo>
                  <a:cubicBezTo>
                    <a:pt x="854158" y="3073815"/>
                    <a:pt x="629655" y="3202234"/>
                    <a:pt x="411979" y="3142972"/>
                  </a:cubicBezTo>
                  <a:cubicBezTo>
                    <a:pt x="248722" y="3098525"/>
                    <a:pt x="135671" y="2961131"/>
                    <a:pt x="114351" y="2803379"/>
                  </a:cubicBezTo>
                  <a:lnTo>
                    <a:pt x="113654" y="2783571"/>
                  </a:lnTo>
                  <a:lnTo>
                    <a:pt x="102988" y="2783571"/>
                  </a:lnTo>
                  <a:lnTo>
                    <a:pt x="112560" y="2752485"/>
                  </a:lnTo>
                  <a:lnTo>
                    <a:pt x="111528" y="2723143"/>
                  </a:lnTo>
                  <a:cubicBezTo>
                    <a:pt x="113263" y="2696056"/>
                    <a:pt x="117738" y="2668740"/>
                    <a:pt x="125146" y="2641531"/>
                  </a:cubicBezTo>
                  <a:cubicBezTo>
                    <a:pt x="132554" y="2614321"/>
                    <a:pt x="142543" y="2588506"/>
                    <a:pt x="154779" y="2564278"/>
                  </a:cubicBezTo>
                  <a:lnTo>
                    <a:pt x="164378" y="2549195"/>
                  </a:lnTo>
                  <a:lnTo>
                    <a:pt x="188356" y="2448730"/>
                  </a:lnTo>
                  <a:cubicBezTo>
                    <a:pt x="242065" y="2184260"/>
                    <a:pt x="272958" y="1895851"/>
                    <a:pt x="275890" y="1593763"/>
                  </a:cubicBezTo>
                  <a:cubicBezTo>
                    <a:pt x="281362" y="1029867"/>
                    <a:pt x="188496" y="511731"/>
                    <a:pt x="29463" y="106737"/>
                  </a:cubicBezTo>
                  <a:lnTo>
                    <a:pt x="0" y="38733"/>
                  </a:lnTo>
                  <a:lnTo>
                    <a:pt x="0" y="0"/>
                  </a:lnTo>
                  <a:lnTo>
                    <a:pt x="851091" y="231710"/>
                  </a:lnTo>
                  <a:lnTo>
                    <a:pt x="802388" y="325716"/>
                  </a:lnTo>
                  <a:cubicBezTo>
                    <a:pt x="676800" y="589010"/>
                    <a:pt x="592164" y="899198"/>
                    <a:pt x="565208" y="1235013"/>
                  </a:cubicBezTo>
                  <a:cubicBezTo>
                    <a:pt x="530551" y="1666776"/>
                    <a:pt x="596781" y="2071926"/>
                    <a:pt x="736005" y="2400172"/>
                  </a:cubicBezTo>
                  <a:lnTo>
                    <a:pt x="739204" y="2406838"/>
                  </a:lnTo>
                  <a:lnTo>
                    <a:pt x="771571" y="2427438"/>
                  </a:lnTo>
                  <a:cubicBezTo>
                    <a:pt x="896743" y="2525785"/>
                    <a:pt x="957867" y="2692882"/>
                    <a:pt x="913420" y="285613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782D4294-3850-413B-A208-4AAC4A6FF858}"/>
                </a:ext>
              </a:extLst>
            </p:cNvPr>
            <p:cNvSpPr/>
            <p:nvPr/>
          </p:nvSpPr>
          <p:spPr bwMode="auto">
            <a:xfrm rot="15299248">
              <a:off x="2250700" y="3106062"/>
              <a:ext cx="888621" cy="2702829"/>
            </a:xfrm>
            <a:custGeom>
              <a:avLst/>
              <a:gdLst>
                <a:gd name="connsiteX0" fmla="*/ 785282 w 888747"/>
                <a:gd name="connsiteY0" fmla="*/ 2417736 h 2703212"/>
                <a:gd name="connsiteX1" fmla="*/ 313518 w 888747"/>
                <a:gd name="connsiteY1" fmla="*/ 2689971 h 2703212"/>
                <a:gd name="connsiteX2" fmla="*/ 41283 w 888747"/>
                <a:gd name="connsiteY2" fmla="*/ 2218207 h 2703212"/>
                <a:gd name="connsiteX3" fmla="*/ 68946 w 888747"/>
                <a:gd name="connsiteY3" fmla="*/ 2145263 h 2703212"/>
                <a:gd name="connsiteX4" fmla="*/ 101325 w 888747"/>
                <a:gd name="connsiteY4" fmla="*/ 2093962 h 2703212"/>
                <a:gd name="connsiteX5" fmla="*/ 119659 w 888747"/>
                <a:gd name="connsiteY5" fmla="*/ 2034674 h 2703212"/>
                <a:gd name="connsiteX6" fmla="*/ 218343 w 888747"/>
                <a:gd name="connsiteY6" fmla="*/ 1463595 h 2703212"/>
                <a:gd name="connsiteX7" fmla="*/ 40595 w 888747"/>
                <a:gd name="connsiteY7" fmla="*/ 85380 h 2703212"/>
                <a:gd name="connsiteX8" fmla="*/ 0 w 888747"/>
                <a:gd name="connsiteY8" fmla="*/ 0 h 2703212"/>
                <a:gd name="connsiteX9" fmla="*/ 888747 w 888747"/>
                <a:gd name="connsiteY9" fmla="*/ 238347 h 2703212"/>
                <a:gd name="connsiteX10" fmla="*/ 822021 w 888747"/>
                <a:gd name="connsiteY10" fmla="*/ 368819 h 2703212"/>
                <a:gd name="connsiteX11" fmla="*/ 647143 w 888747"/>
                <a:gd name="connsiteY11" fmla="*/ 2002502 h 2703212"/>
                <a:gd name="connsiteX12" fmla="*/ 654575 w 888747"/>
                <a:gd name="connsiteY12" fmla="*/ 2018375 h 2703212"/>
                <a:gd name="connsiteX13" fmla="*/ 703997 w 888747"/>
                <a:gd name="connsiteY13" fmla="*/ 2065283 h 2703212"/>
                <a:gd name="connsiteX14" fmla="*/ 785282 w 888747"/>
                <a:gd name="connsiteY14" fmla="*/ 2417736 h 270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8747" h="2703212">
                  <a:moveTo>
                    <a:pt x="785282" y="2417736"/>
                  </a:moveTo>
                  <a:cubicBezTo>
                    <a:pt x="730184" y="2623186"/>
                    <a:pt x="518968" y="2745070"/>
                    <a:pt x="313518" y="2689971"/>
                  </a:cubicBezTo>
                  <a:cubicBezTo>
                    <a:pt x="108068" y="2634873"/>
                    <a:pt x="-13816" y="2423657"/>
                    <a:pt x="41283" y="2218207"/>
                  </a:cubicBezTo>
                  <a:cubicBezTo>
                    <a:pt x="48170" y="2192526"/>
                    <a:pt x="57497" y="2168151"/>
                    <a:pt x="68946" y="2145263"/>
                  </a:cubicBezTo>
                  <a:lnTo>
                    <a:pt x="101325" y="2093962"/>
                  </a:lnTo>
                  <a:lnTo>
                    <a:pt x="119659" y="2034674"/>
                  </a:lnTo>
                  <a:cubicBezTo>
                    <a:pt x="166599" y="1855681"/>
                    <a:pt x="200417" y="1663934"/>
                    <a:pt x="218343" y="1463595"/>
                  </a:cubicBezTo>
                  <a:cubicBezTo>
                    <a:pt x="265401" y="937707"/>
                    <a:pt x="194192" y="450636"/>
                    <a:pt x="40595" y="85380"/>
                  </a:cubicBezTo>
                  <a:lnTo>
                    <a:pt x="0" y="0"/>
                  </a:lnTo>
                  <a:lnTo>
                    <a:pt x="888747" y="238347"/>
                  </a:lnTo>
                  <a:lnTo>
                    <a:pt x="822021" y="368819"/>
                  </a:lnTo>
                  <a:cubicBezTo>
                    <a:pt x="541536" y="960939"/>
                    <a:pt x="487328" y="1569605"/>
                    <a:pt x="647143" y="2002502"/>
                  </a:cubicBezTo>
                  <a:lnTo>
                    <a:pt x="654575" y="2018375"/>
                  </a:lnTo>
                  <a:lnTo>
                    <a:pt x="703997" y="2065283"/>
                  </a:lnTo>
                  <a:cubicBezTo>
                    <a:pt x="785021" y="2158671"/>
                    <a:pt x="819718" y="2289330"/>
                    <a:pt x="785282" y="2417736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B2C76F3-E722-4632-855B-0C72CCDEEB84}"/>
                </a:ext>
              </a:extLst>
            </p:cNvPr>
            <p:cNvGrpSpPr/>
            <p:nvPr/>
          </p:nvGrpSpPr>
          <p:grpSpPr>
            <a:xfrm>
              <a:off x="228283" y="4212203"/>
              <a:ext cx="1371405" cy="1031764"/>
              <a:chOff x="227451" y="4117110"/>
              <a:chExt cx="1371600" cy="1031910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67034AE7-03D1-460F-94EF-9A0FA7DA95DE}"/>
                  </a:ext>
                </a:extLst>
              </p:cNvPr>
              <p:cNvSpPr/>
              <p:nvPr/>
            </p:nvSpPr>
            <p:spPr bwMode="auto">
              <a:xfrm flipH="1">
                <a:off x="227451" y="4117110"/>
                <a:ext cx="1371600" cy="1031910"/>
              </a:xfrm>
              <a:prstGeom prst="rect">
                <a:avLst/>
              </a:prstGeom>
              <a:solidFill>
                <a:schemeClr val="bg1"/>
              </a:solidFill>
              <a:ln w="19050" cap="sq" cmpd="sng" algn="ctr">
                <a:solidFill>
                  <a:srgbClr val="E6E6E6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02456" tIns="107540" rIns="0" bIns="1075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6853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5" b="0" i="0" u="none" strike="noStrike" kern="0" cap="none" spc="-37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E4188EE5-DAD3-4F99-8140-78BCB61BF0EB}"/>
                  </a:ext>
                </a:extLst>
              </p:cNvPr>
              <p:cNvSpPr txBox="1"/>
              <p:nvPr/>
            </p:nvSpPr>
            <p:spPr>
              <a:xfrm>
                <a:off x="601153" y="4694956"/>
                <a:ext cx="675659" cy="304742"/>
              </a:xfrm>
              <a:prstGeom prst="rect">
                <a:avLst/>
              </a:prstGeom>
            </p:spPr>
            <p:txBody>
              <a:bodyPr wrap="none" lIns="34285" tIns="0" rIns="0" bIns="0" anchor="ctr">
                <a:spAutoFit/>
              </a:bodyPr>
              <a:lstStyle>
                <a:defPPr>
                  <a:defRPr lang="en-US"/>
                </a:defPPr>
                <a:lvl1pPr defTabSz="878391">
                  <a:lnSpc>
                    <a:spcPct val="90000"/>
                  </a:lnSpc>
                  <a:defRPr sz="1100" kern="100">
                    <a:solidFill>
                      <a:srgbClr val="353535"/>
                    </a:solidFill>
                    <a:latin typeface="Segoe UI"/>
                    <a:ea typeface="ＭＳ Ｐゴシック" charset="0"/>
                  </a:defRPr>
                </a:lvl1pPr>
              </a:lstStyle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Corporate</a:t>
                </a:r>
                <a:br>
                  <a:rPr kumimoji="0" lang="en-US" sz="825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</a:br>
                <a:r>
                  <a:rPr kumimoji="0" lang="en-US" sz="825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Network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9B0EAA76-3148-4662-88D6-DCEB53456414}"/>
                  </a:ext>
                </a:extLst>
              </p:cNvPr>
              <p:cNvSpPr txBox="1"/>
              <p:nvPr/>
            </p:nvSpPr>
            <p:spPr>
              <a:xfrm>
                <a:off x="601153" y="4298616"/>
                <a:ext cx="854195" cy="152371"/>
              </a:xfrm>
              <a:prstGeom prst="rect">
                <a:avLst/>
              </a:prstGeom>
            </p:spPr>
            <p:txBody>
              <a:bodyPr wrap="none" lIns="34285" tIns="0" rIns="0" bIns="0" anchor="ctr">
                <a:spAutoFit/>
              </a:bodyPr>
              <a:lstStyle>
                <a:defPPr>
                  <a:defRPr lang="en-US"/>
                </a:defPPr>
                <a:lvl1pPr defTabSz="878391">
                  <a:lnSpc>
                    <a:spcPct val="90000"/>
                  </a:lnSpc>
                  <a:defRPr sz="1100" kern="100">
                    <a:solidFill>
                      <a:srgbClr val="353535"/>
                    </a:solidFill>
                    <a:latin typeface="Segoe UI"/>
                    <a:ea typeface="ＭＳ Ｐゴシック" charset="0"/>
                  </a:defRPr>
                </a:lvl1pPr>
              </a:lstStyle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Geo-location</a:t>
                </a:r>
              </a:p>
            </p:txBody>
          </p:sp>
          <p:sp>
            <p:nvSpPr>
              <p:cNvPr id="226" name="globe_4">
                <a:extLst>
                  <a:ext uri="{FF2B5EF4-FFF2-40B4-BE49-F238E27FC236}">
                    <a16:creationId xmlns:a16="http://schemas.microsoft.com/office/drawing/2014/main" id="{17344FA2-12F8-40F3-A8AC-757C6931A8C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8790" y="4240201"/>
                <a:ext cx="258210" cy="259088"/>
              </a:xfrm>
              <a:custGeom>
                <a:avLst/>
                <a:gdLst>
                  <a:gd name="T0" fmla="*/ 0 w 332"/>
                  <a:gd name="T1" fmla="*/ 167 h 333"/>
                  <a:gd name="T2" fmla="*/ 36 w 332"/>
                  <a:gd name="T3" fmla="*/ 63 h 333"/>
                  <a:gd name="T4" fmla="*/ 166 w 332"/>
                  <a:gd name="T5" fmla="*/ 0 h 333"/>
                  <a:gd name="T6" fmla="*/ 332 w 332"/>
                  <a:gd name="T7" fmla="*/ 167 h 333"/>
                  <a:gd name="T8" fmla="*/ 166 w 332"/>
                  <a:gd name="T9" fmla="*/ 333 h 333"/>
                  <a:gd name="T10" fmla="*/ 0 w 332"/>
                  <a:gd name="T11" fmla="*/ 167 h 333"/>
                  <a:gd name="T12" fmla="*/ 89 w 332"/>
                  <a:gd name="T13" fmla="*/ 314 h 333"/>
                  <a:gd name="T14" fmla="*/ 102 w 332"/>
                  <a:gd name="T15" fmla="*/ 299 h 333"/>
                  <a:gd name="T16" fmla="*/ 98 w 332"/>
                  <a:gd name="T17" fmla="*/ 272 h 333"/>
                  <a:gd name="T18" fmla="*/ 72 w 332"/>
                  <a:gd name="T19" fmla="*/ 255 h 333"/>
                  <a:gd name="T20" fmla="*/ 42 w 332"/>
                  <a:gd name="T21" fmla="*/ 246 h 333"/>
                  <a:gd name="T22" fmla="*/ 21 w 332"/>
                  <a:gd name="T23" fmla="*/ 217 h 333"/>
                  <a:gd name="T24" fmla="*/ 38 w 332"/>
                  <a:gd name="T25" fmla="*/ 168 h 333"/>
                  <a:gd name="T26" fmla="*/ 58 w 332"/>
                  <a:gd name="T27" fmla="*/ 167 h 333"/>
                  <a:gd name="T28" fmla="*/ 80 w 332"/>
                  <a:gd name="T29" fmla="*/ 193 h 333"/>
                  <a:gd name="T30" fmla="*/ 102 w 332"/>
                  <a:gd name="T31" fmla="*/ 182 h 333"/>
                  <a:gd name="T32" fmla="*/ 93 w 332"/>
                  <a:gd name="T33" fmla="*/ 156 h 333"/>
                  <a:gd name="T34" fmla="*/ 101 w 332"/>
                  <a:gd name="T35" fmla="*/ 124 h 333"/>
                  <a:gd name="T36" fmla="*/ 145 w 332"/>
                  <a:gd name="T37" fmla="*/ 80 h 333"/>
                  <a:gd name="T38" fmla="*/ 119 w 332"/>
                  <a:gd name="T39" fmla="*/ 47 h 333"/>
                  <a:gd name="T40" fmla="*/ 101 w 332"/>
                  <a:gd name="T41" fmla="*/ 68 h 333"/>
                  <a:gd name="T42" fmla="*/ 32 w 332"/>
                  <a:gd name="T43" fmla="*/ 68 h 333"/>
                  <a:gd name="T44" fmla="*/ 251 w 332"/>
                  <a:gd name="T45" fmla="*/ 24 h 333"/>
                  <a:gd name="T46" fmla="*/ 187 w 332"/>
                  <a:gd name="T47" fmla="*/ 56 h 333"/>
                  <a:gd name="T48" fmla="*/ 201 w 332"/>
                  <a:gd name="T49" fmla="*/ 92 h 333"/>
                  <a:gd name="T50" fmla="*/ 235 w 332"/>
                  <a:gd name="T51" fmla="*/ 92 h 333"/>
                  <a:gd name="T52" fmla="*/ 219 w 332"/>
                  <a:gd name="T53" fmla="*/ 115 h 333"/>
                  <a:gd name="T54" fmla="*/ 187 w 332"/>
                  <a:gd name="T55" fmla="*/ 130 h 333"/>
                  <a:gd name="T56" fmla="*/ 161 w 332"/>
                  <a:gd name="T57" fmla="*/ 168 h 333"/>
                  <a:gd name="T58" fmla="*/ 169 w 332"/>
                  <a:gd name="T59" fmla="*/ 204 h 333"/>
                  <a:gd name="T60" fmla="*/ 206 w 332"/>
                  <a:gd name="T61" fmla="*/ 225 h 333"/>
                  <a:gd name="T62" fmla="*/ 218 w 332"/>
                  <a:gd name="T63" fmla="*/ 212 h 333"/>
                  <a:gd name="T64" fmla="*/ 229 w 332"/>
                  <a:gd name="T65" fmla="*/ 244 h 333"/>
                  <a:gd name="T66" fmla="*/ 217 w 332"/>
                  <a:gd name="T67" fmla="*/ 289 h 333"/>
                  <a:gd name="T68" fmla="*/ 245 w 332"/>
                  <a:gd name="T69" fmla="*/ 276 h 333"/>
                  <a:gd name="T70" fmla="*/ 259 w 332"/>
                  <a:gd name="T71" fmla="*/ 256 h 333"/>
                  <a:gd name="T72" fmla="*/ 259 w 332"/>
                  <a:gd name="T73" fmla="*/ 168 h 333"/>
                  <a:gd name="T74" fmla="*/ 239 w 332"/>
                  <a:gd name="T75" fmla="*/ 137 h 333"/>
                  <a:gd name="T76" fmla="*/ 259 w 332"/>
                  <a:gd name="T77" fmla="*/ 124 h 333"/>
                  <a:gd name="T78" fmla="*/ 284 w 332"/>
                  <a:gd name="T79" fmla="*/ 137 h 333"/>
                  <a:gd name="T80" fmla="*/ 306 w 332"/>
                  <a:gd name="T81" fmla="*/ 170 h 333"/>
                  <a:gd name="T82" fmla="*/ 306 w 332"/>
                  <a:gd name="T83" fmla="*/ 186 h 333"/>
                  <a:gd name="T84" fmla="*/ 332 w 332"/>
                  <a:gd name="T85" fmla="*/ 181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2" h="333">
                    <a:moveTo>
                      <a:pt x="0" y="167"/>
                    </a:moveTo>
                    <a:cubicBezTo>
                      <a:pt x="0" y="128"/>
                      <a:pt x="13" y="92"/>
                      <a:pt x="36" y="63"/>
                    </a:cubicBezTo>
                    <a:cubicBezTo>
                      <a:pt x="66" y="25"/>
                      <a:pt x="113" y="0"/>
                      <a:pt x="166" y="0"/>
                    </a:cubicBezTo>
                    <a:cubicBezTo>
                      <a:pt x="258" y="0"/>
                      <a:pt x="332" y="75"/>
                      <a:pt x="332" y="167"/>
                    </a:cubicBezTo>
                    <a:cubicBezTo>
                      <a:pt x="332" y="258"/>
                      <a:pt x="258" y="333"/>
                      <a:pt x="166" y="333"/>
                    </a:cubicBezTo>
                    <a:cubicBezTo>
                      <a:pt x="74" y="333"/>
                      <a:pt x="0" y="258"/>
                      <a:pt x="0" y="167"/>
                    </a:cubicBezTo>
                    <a:close/>
                    <a:moveTo>
                      <a:pt x="89" y="314"/>
                    </a:moveTo>
                    <a:cubicBezTo>
                      <a:pt x="102" y="299"/>
                      <a:pt x="102" y="299"/>
                      <a:pt x="102" y="299"/>
                    </a:cubicBezTo>
                    <a:cubicBezTo>
                      <a:pt x="98" y="272"/>
                      <a:pt x="98" y="272"/>
                      <a:pt x="98" y="272"/>
                    </a:cubicBezTo>
                    <a:cubicBezTo>
                      <a:pt x="72" y="255"/>
                      <a:pt x="72" y="255"/>
                      <a:pt x="72" y="255"/>
                    </a:cubicBezTo>
                    <a:cubicBezTo>
                      <a:pt x="42" y="246"/>
                      <a:pt x="42" y="246"/>
                      <a:pt x="42" y="246"/>
                    </a:cubicBezTo>
                    <a:cubicBezTo>
                      <a:pt x="21" y="217"/>
                      <a:pt x="21" y="217"/>
                      <a:pt x="21" y="217"/>
                    </a:cubicBezTo>
                    <a:cubicBezTo>
                      <a:pt x="38" y="168"/>
                      <a:pt x="38" y="168"/>
                      <a:pt x="38" y="168"/>
                    </a:cubicBezTo>
                    <a:cubicBezTo>
                      <a:pt x="58" y="167"/>
                      <a:pt x="58" y="167"/>
                      <a:pt x="58" y="167"/>
                    </a:cubicBezTo>
                    <a:cubicBezTo>
                      <a:pt x="80" y="193"/>
                      <a:pt x="80" y="193"/>
                      <a:pt x="80" y="193"/>
                    </a:cubicBezTo>
                    <a:cubicBezTo>
                      <a:pt x="102" y="182"/>
                      <a:pt x="102" y="182"/>
                      <a:pt x="102" y="182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101" y="124"/>
                      <a:pt x="101" y="124"/>
                      <a:pt x="101" y="12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19" y="47"/>
                      <a:pt x="119" y="47"/>
                      <a:pt x="119" y="47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32" y="68"/>
                      <a:pt x="32" y="68"/>
                      <a:pt x="32" y="68"/>
                    </a:cubicBezTo>
                    <a:moveTo>
                      <a:pt x="251" y="24"/>
                    </a:moveTo>
                    <a:cubicBezTo>
                      <a:pt x="187" y="56"/>
                      <a:pt x="187" y="56"/>
                      <a:pt x="187" y="56"/>
                    </a:cubicBezTo>
                    <a:cubicBezTo>
                      <a:pt x="201" y="92"/>
                      <a:pt x="201" y="92"/>
                      <a:pt x="201" y="92"/>
                    </a:cubicBezTo>
                    <a:cubicBezTo>
                      <a:pt x="235" y="92"/>
                      <a:pt x="235" y="92"/>
                      <a:pt x="235" y="92"/>
                    </a:cubicBezTo>
                    <a:cubicBezTo>
                      <a:pt x="219" y="115"/>
                      <a:pt x="219" y="115"/>
                      <a:pt x="219" y="115"/>
                    </a:cubicBezTo>
                    <a:cubicBezTo>
                      <a:pt x="187" y="130"/>
                      <a:pt x="187" y="130"/>
                      <a:pt x="187" y="130"/>
                    </a:cubicBezTo>
                    <a:cubicBezTo>
                      <a:pt x="161" y="168"/>
                      <a:pt x="161" y="168"/>
                      <a:pt x="161" y="168"/>
                    </a:cubicBezTo>
                    <a:cubicBezTo>
                      <a:pt x="169" y="204"/>
                      <a:pt x="169" y="204"/>
                      <a:pt x="169" y="204"/>
                    </a:cubicBezTo>
                    <a:cubicBezTo>
                      <a:pt x="206" y="225"/>
                      <a:pt x="206" y="225"/>
                      <a:pt x="206" y="225"/>
                    </a:cubicBezTo>
                    <a:cubicBezTo>
                      <a:pt x="218" y="212"/>
                      <a:pt x="218" y="212"/>
                      <a:pt x="218" y="212"/>
                    </a:cubicBezTo>
                    <a:cubicBezTo>
                      <a:pt x="229" y="244"/>
                      <a:pt x="229" y="244"/>
                      <a:pt x="229" y="244"/>
                    </a:cubicBezTo>
                    <a:cubicBezTo>
                      <a:pt x="217" y="289"/>
                      <a:pt x="217" y="289"/>
                      <a:pt x="217" y="289"/>
                    </a:cubicBezTo>
                    <a:cubicBezTo>
                      <a:pt x="245" y="276"/>
                      <a:pt x="245" y="276"/>
                      <a:pt x="245" y="276"/>
                    </a:cubicBezTo>
                    <a:cubicBezTo>
                      <a:pt x="259" y="256"/>
                      <a:pt x="259" y="256"/>
                      <a:pt x="259" y="256"/>
                    </a:cubicBezTo>
                    <a:cubicBezTo>
                      <a:pt x="259" y="168"/>
                      <a:pt x="259" y="168"/>
                      <a:pt x="259" y="168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59" y="124"/>
                      <a:pt x="259" y="124"/>
                      <a:pt x="259" y="124"/>
                    </a:cubicBezTo>
                    <a:cubicBezTo>
                      <a:pt x="284" y="137"/>
                      <a:pt x="284" y="137"/>
                      <a:pt x="284" y="137"/>
                    </a:cubicBezTo>
                    <a:cubicBezTo>
                      <a:pt x="306" y="170"/>
                      <a:pt x="306" y="170"/>
                      <a:pt x="306" y="170"/>
                    </a:cubicBezTo>
                    <a:cubicBezTo>
                      <a:pt x="306" y="186"/>
                      <a:pt x="306" y="186"/>
                      <a:pt x="306" y="186"/>
                    </a:cubicBezTo>
                    <a:cubicBezTo>
                      <a:pt x="332" y="181"/>
                      <a:pt x="332" y="181"/>
                      <a:pt x="332" y="181"/>
                    </a:cubicBez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4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62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27" name="Picture 226" descr="A drawing of a cartoon character&#10;&#10;Description generated with high confidence">
                <a:extLst>
                  <a:ext uri="{FF2B5EF4-FFF2-40B4-BE49-F238E27FC236}">
                    <a16:creationId xmlns:a16="http://schemas.microsoft.com/office/drawing/2014/main" id="{22FCECF8-94FD-415C-A0DB-F5443ABBEE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3888" y="4683523"/>
                <a:ext cx="308014" cy="308014"/>
              </a:xfrm>
              <a:prstGeom prst="rect">
                <a:avLst/>
              </a:prstGeom>
            </p:spPr>
          </p:pic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EC3E02C6-5E5C-48D8-B8A8-28840858EC69}"/>
                </a:ext>
              </a:extLst>
            </p:cNvPr>
            <p:cNvGrpSpPr/>
            <p:nvPr/>
          </p:nvGrpSpPr>
          <p:grpSpPr>
            <a:xfrm>
              <a:off x="228283" y="1956650"/>
              <a:ext cx="1371405" cy="1757301"/>
              <a:chOff x="227451" y="1689099"/>
              <a:chExt cx="1371600" cy="1757551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2A2B1C13-1205-472A-9582-45FEF566A07F}"/>
                  </a:ext>
                </a:extLst>
              </p:cNvPr>
              <p:cNvSpPr/>
              <p:nvPr/>
            </p:nvSpPr>
            <p:spPr bwMode="auto">
              <a:xfrm flipH="1">
                <a:off x="227451" y="1689099"/>
                <a:ext cx="1371600" cy="1757551"/>
              </a:xfrm>
              <a:prstGeom prst="rect">
                <a:avLst/>
              </a:prstGeom>
              <a:solidFill>
                <a:schemeClr val="bg1"/>
              </a:solidFill>
              <a:ln w="19050" cap="sq" cmpd="sng" algn="ctr">
                <a:solidFill>
                  <a:srgbClr val="E6E6E6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02456" tIns="107540" rIns="0" bIns="1075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6853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5" b="0" i="0" u="none" strike="noStrike" kern="0" cap="none" spc="-37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91823938-129A-40B7-95A1-E7D83BDAA95D}"/>
                  </a:ext>
                </a:extLst>
              </p:cNvPr>
              <p:cNvGrpSpPr/>
              <p:nvPr/>
            </p:nvGrpSpPr>
            <p:grpSpPr>
              <a:xfrm>
                <a:off x="342501" y="2443053"/>
                <a:ext cx="774189" cy="232946"/>
                <a:chOff x="342501" y="2360592"/>
                <a:chExt cx="774189" cy="232946"/>
              </a:xfrm>
            </p:grpSpPr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1AC4840B-F05C-445B-83C4-D24ED9775163}"/>
                    </a:ext>
                  </a:extLst>
                </p:cNvPr>
                <p:cNvSpPr txBox="1"/>
                <p:nvPr/>
              </p:nvSpPr>
              <p:spPr>
                <a:xfrm>
                  <a:off x="585279" y="2419366"/>
                  <a:ext cx="531411" cy="166223"/>
                </a:xfrm>
                <a:prstGeom prst="rect">
                  <a:avLst/>
                </a:prstGeom>
              </p:spPr>
              <p:txBody>
                <a:bodyPr wrap="none" lIns="34285" tIns="0" rIns="0" bIns="0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6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MacOS</a:t>
                  </a:r>
                </a:p>
              </p:txBody>
            </p:sp>
            <p:pic>
              <p:nvPicPr>
                <p:cNvPr id="305" name="Picture 2" descr="See the source image">
                  <a:extLst>
                    <a:ext uri="{FF2B5EF4-FFF2-40B4-BE49-F238E27FC236}">
                      <a16:creationId xmlns:a16="http://schemas.microsoft.com/office/drawing/2014/main" id="{B9C50718-044F-4EB4-95C1-2F43F8B6B2C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501" y="2360592"/>
                  <a:ext cx="232946" cy="2329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4F489676-C6B3-4B0F-AEA3-30FC69BA317F}"/>
                  </a:ext>
                </a:extLst>
              </p:cNvPr>
              <p:cNvGrpSpPr/>
              <p:nvPr/>
            </p:nvGrpSpPr>
            <p:grpSpPr>
              <a:xfrm>
                <a:off x="359430" y="1791053"/>
                <a:ext cx="824586" cy="218138"/>
                <a:chOff x="359430" y="1713007"/>
                <a:chExt cx="824586" cy="218138"/>
              </a:xfrm>
            </p:grpSpPr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FB805A09-5475-4B37-84AE-397794594D90}"/>
                    </a:ext>
                  </a:extLst>
                </p:cNvPr>
                <p:cNvSpPr txBox="1"/>
                <p:nvPr/>
              </p:nvSpPr>
              <p:spPr>
                <a:xfrm>
                  <a:off x="594803" y="1738977"/>
                  <a:ext cx="589213" cy="166224"/>
                </a:xfrm>
                <a:prstGeom prst="rect">
                  <a:avLst/>
                </a:prstGeom>
              </p:spPr>
              <p:txBody>
                <a:bodyPr wrap="none" lIns="34285" tIns="0" rIns="0" bIns="0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6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Android</a:t>
                  </a:r>
                </a:p>
              </p:txBody>
            </p:sp>
            <p:pic>
              <p:nvPicPr>
                <p:cNvPr id="303" name="Picture 2">
                  <a:extLst>
                    <a:ext uri="{FF2B5EF4-FFF2-40B4-BE49-F238E27FC236}">
                      <a16:creationId xmlns:a16="http://schemas.microsoft.com/office/drawing/2014/main" id="{E3E07F11-6BF3-4B35-88E7-67FBC03400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359430" y="1713007"/>
                  <a:ext cx="218138" cy="2181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B6A731CE-20D4-439C-BE8C-35AE95A5896A}"/>
                  </a:ext>
                </a:extLst>
              </p:cNvPr>
              <p:cNvGrpSpPr/>
              <p:nvPr/>
            </p:nvGrpSpPr>
            <p:grpSpPr>
              <a:xfrm>
                <a:off x="342501" y="2109649"/>
                <a:ext cx="521948" cy="232946"/>
                <a:chOff x="342501" y="2020430"/>
                <a:chExt cx="521948" cy="232946"/>
              </a:xfrm>
            </p:grpSpPr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13C7E940-560B-43A5-8ED0-255CCD70E9B4}"/>
                    </a:ext>
                  </a:extLst>
                </p:cNvPr>
                <p:cNvSpPr txBox="1"/>
                <p:nvPr/>
              </p:nvSpPr>
              <p:spPr>
                <a:xfrm>
                  <a:off x="585279" y="2079204"/>
                  <a:ext cx="279170" cy="166223"/>
                </a:xfrm>
                <a:prstGeom prst="rect">
                  <a:avLst/>
                </a:prstGeom>
              </p:spPr>
              <p:txBody>
                <a:bodyPr wrap="none" lIns="34285" tIns="0" rIns="0" bIns="0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6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iOS</a:t>
                  </a:r>
                </a:p>
              </p:txBody>
            </p:sp>
            <p:pic>
              <p:nvPicPr>
                <p:cNvPr id="301" name="Picture 2" descr="See the source image">
                  <a:extLst>
                    <a:ext uri="{FF2B5EF4-FFF2-40B4-BE49-F238E27FC236}">
                      <a16:creationId xmlns:a16="http://schemas.microsoft.com/office/drawing/2014/main" id="{5F3B8250-44A0-43FB-8ACE-A29A66CB93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501" y="2020430"/>
                  <a:ext cx="232946" cy="2329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45787E0C-01BF-4AFE-AC79-DE9F8E83A1E6}"/>
                  </a:ext>
                </a:extLst>
              </p:cNvPr>
              <p:cNvGrpSpPr/>
              <p:nvPr/>
            </p:nvGrpSpPr>
            <p:grpSpPr>
              <a:xfrm>
                <a:off x="366356" y="2776457"/>
                <a:ext cx="889281" cy="184484"/>
                <a:chOff x="366356" y="2735226"/>
                <a:chExt cx="889281" cy="184484"/>
              </a:xfrm>
            </p:grpSpPr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FF7B3984-1502-414F-9FC8-63EAE24CB2CF}"/>
                    </a:ext>
                  </a:extLst>
                </p:cNvPr>
                <p:cNvSpPr txBox="1"/>
                <p:nvPr/>
              </p:nvSpPr>
              <p:spPr>
                <a:xfrm>
                  <a:off x="585279" y="2744369"/>
                  <a:ext cx="670358" cy="166224"/>
                </a:xfrm>
                <a:prstGeom prst="rect">
                  <a:avLst/>
                </a:prstGeom>
              </p:spPr>
              <p:txBody>
                <a:bodyPr wrap="none" lIns="34285" tIns="0" rIns="0" bIns="0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6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Windows</a:t>
                  </a:r>
                </a:p>
              </p:txBody>
            </p:sp>
            <p:sp>
              <p:nvSpPr>
                <p:cNvPr id="299" name="Freeform 15">
                  <a:extLst>
                    <a:ext uri="{FF2B5EF4-FFF2-40B4-BE49-F238E27FC236}">
                      <a16:creationId xmlns:a16="http://schemas.microsoft.com/office/drawing/2014/main" id="{584D6E0E-0AF3-4EC9-B98E-A59A990B281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366356" y="2735226"/>
                  <a:ext cx="185236" cy="184484"/>
                </a:xfrm>
                <a:custGeom>
                  <a:avLst/>
                  <a:gdLst>
                    <a:gd name="T0" fmla="*/ 112 w 246"/>
                    <a:gd name="T1" fmla="*/ 19 h 245"/>
                    <a:gd name="T2" fmla="*/ 246 w 246"/>
                    <a:gd name="T3" fmla="*/ 0 h 245"/>
                    <a:gd name="T4" fmla="*/ 246 w 246"/>
                    <a:gd name="T5" fmla="*/ 116 h 245"/>
                    <a:gd name="T6" fmla="*/ 112 w 246"/>
                    <a:gd name="T7" fmla="*/ 116 h 245"/>
                    <a:gd name="T8" fmla="*/ 112 w 246"/>
                    <a:gd name="T9" fmla="*/ 19 h 245"/>
                    <a:gd name="T10" fmla="*/ 102 w 246"/>
                    <a:gd name="T11" fmla="*/ 116 h 245"/>
                    <a:gd name="T12" fmla="*/ 102 w 246"/>
                    <a:gd name="T13" fmla="*/ 19 h 245"/>
                    <a:gd name="T14" fmla="*/ 0 w 246"/>
                    <a:gd name="T15" fmla="*/ 34 h 245"/>
                    <a:gd name="T16" fmla="*/ 0 w 246"/>
                    <a:gd name="T17" fmla="*/ 116 h 245"/>
                    <a:gd name="T18" fmla="*/ 102 w 246"/>
                    <a:gd name="T19" fmla="*/ 116 h 245"/>
                    <a:gd name="T20" fmla="*/ 102 w 246"/>
                    <a:gd name="T21" fmla="*/ 126 h 245"/>
                    <a:gd name="T22" fmla="*/ 0 w 246"/>
                    <a:gd name="T23" fmla="*/ 126 h 245"/>
                    <a:gd name="T24" fmla="*/ 0 w 246"/>
                    <a:gd name="T25" fmla="*/ 211 h 245"/>
                    <a:gd name="T26" fmla="*/ 102 w 246"/>
                    <a:gd name="T27" fmla="*/ 226 h 245"/>
                    <a:gd name="T28" fmla="*/ 102 w 246"/>
                    <a:gd name="T29" fmla="*/ 126 h 245"/>
                    <a:gd name="T30" fmla="*/ 112 w 246"/>
                    <a:gd name="T31" fmla="*/ 126 h 245"/>
                    <a:gd name="T32" fmla="*/ 112 w 246"/>
                    <a:gd name="T33" fmla="*/ 226 h 245"/>
                    <a:gd name="T34" fmla="*/ 246 w 246"/>
                    <a:gd name="T35" fmla="*/ 245 h 245"/>
                    <a:gd name="T36" fmla="*/ 246 w 246"/>
                    <a:gd name="T37" fmla="*/ 126 h 245"/>
                    <a:gd name="T38" fmla="*/ 112 w 246"/>
                    <a:gd name="T39" fmla="*/ 126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6" h="245">
                      <a:moveTo>
                        <a:pt x="112" y="19"/>
                      </a:moveTo>
                      <a:lnTo>
                        <a:pt x="246" y="0"/>
                      </a:lnTo>
                      <a:lnTo>
                        <a:pt x="246" y="116"/>
                      </a:lnTo>
                      <a:lnTo>
                        <a:pt x="112" y="116"/>
                      </a:lnTo>
                      <a:lnTo>
                        <a:pt x="112" y="19"/>
                      </a:lnTo>
                      <a:close/>
                      <a:moveTo>
                        <a:pt x="102" y="116"/>
                      </a:moveTo>
                      <a:lnTo>
                        <a:pt x="102" y="19"/>
                      </a:lnTo>
                      <a:lnTo>
                        <a:pt x="0" y="34"/>
                      </a:lnTo>
                      <a:lnTo>
                        <a:pt x="0" y="116"/>
                      </a:lnTo>
                      <a:lnTo>
                        <a:pt x="102" y="116"/>
                      </a:lnTo>
                      <a:close/>
                      <a:moveTo>
                        <a:pt x="102" y="126"/>
                      </a:moveTo>
                      <a:lnTo>
                        <a:pt x="0" y="126"/>
                      </a:lnTo>
                      <a:lnTo>
                        <a:pt x="0" y="211"/>
                      </a:lnTo>
                      <a:lnTo>
                        <a:pt x="102" y="226"/>
                      </a:lnTo>
                      <a:lnTo>
                        <a:pt x="102" y="126"/>
                      </a:lnTo>
                      <a:close/>
                      <a:moveTo>
                        <a:pt x="112" y="126"/>
                      </a:moveTo>
                      <a:lnTo>
                        <a:pt x="112" y="226"/>
                      </a:lnTo>
                      <a:lnTo>
                        <a:pt x="246" y="245"/>
                      </a:lnTo>
                      <a:lnTo>
                        <a:pt x="246" y="126"/>
                      </a:lnTo>
                      <a:lnTo>
                        <a:pt x="112" y="12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/>
              </p:spPr>
              <p:txBody>
                <a:bodyPr vert="horz" wrap="square" lIns="68570" tIns="34285" rIns="68570" bIns="3428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D4BA5691-D7B3-41E0-88C1-68F9215B2859}"/>
                  </a:ext>
                </a:extLst>
              </p:cNvPr>
              <p:cNvGrpSpPr/>
              <p:nvPr/>
            </p:nvGrpSpPr>
            <p:grpSpPr>
              <a:xfrm>
                <a:off x="345415" y="3061399"/>
                <a:ext cx="1130023" cy="304741"/>
                <a:chOff x="345415" y="3061399"/>
                <a:chExt cx="1130023" cy="304741"/>
              </a:xfrm>
            </p:grpSpPr>
            <p:sp>
              <p:nvSpPr>
                <p:cNvPr id="292" name="TextBox 291">
                  <a:extLst>
                    <a:ext uri="{FF2B5EF4-FFF2-40B4-BE49-F238E27FC236}">
                      <a16:creationId xmlns:a16="http://schemas.microsoft.com/office/drawing/2014/main" id="{E07F22C5-5098-4E84-B57E-884FC952CF0A}"/>
                    </a:ext>
                  </a:extLst>
                </p:cNvPr>
                <p:cNvSpPr txBox="1"/>
                <p:nvPr/>
              </p:nvSpPr>
              <p:spPr>
                <a:xfrm>
                  <a:off x="575754" y="3061399"/>
                  <a:ext cx="899684" cy="304741"/>
                </a:xfrm>
                <a:prstGeom prst="rect">
                  <a:avLst/>
                </a:prstGeom>
              </p:spPr>
              <p:txBody>
                <a:bodyPr wrap="none" lIns="34285" tIns="0" rIns="0" bIns="0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6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25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Windows</a:t>
                  </a:r>
                  <a:br>
                    <a:rPr kumimoji="0" lang="en-US" sz="825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</a:br>
                  <a:r>
                    <a:rPr kumimoji="0" lang="en-US" sz="825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Defender ATP</a:t>
                  </a:r>
                </a:p>
              </p:txBody>
            </p: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5451CF2A-4666-46CF-A6ED-90E073D7CF1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45415" y="3069624"/>
                  <a:ext cx="211010" cy="265148"/>
                  <a:chOff x="675965" y="5002817"/>
                  <a:chExt cx="420971" cy="528978"/>
                </a:xfrm>
              </p:grpSpPr>
              <p:sp>
                <p:nvSpPr>
                  <p:cNvPr id="294" name="Shield_EA18" title="Icon of a shield">
                    <a:extLst>
                      <a:ext uri="{FF2B5EF4-FFF2-40B4-BE49-F238E27FC236}">
                        <a16:creationId xmlns:a16="http://schemas.microsoft.com/office/drawing/2014/main" id="{C7A2E578-8E3D-4DE6-B75A-3552E67030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93357" y="5012775"/>
                    <a:ext cx="386187" cy="509064"/>
                  </a:xfrm>
                  <a:custGeom>
                    <a:avLst/>
                    <a:gdLst>
                      <a:gd name="T0" fmla="*/ 3500 w 3500"/>
                      <a:gd name="T1" fmla="*/ 1375 h 3725"/>
                      <a:gd name="T2" fmla="*/ 1750 w 3500"/>
                      <a:gd name="T3" fmla="*/ 3725 h 3725"/>
                      <a:gd name="T4" fmla="*/ 0 w 3500"/>
                      <a:gd name="T5" fmla="*/ 1375 h 3725"/>
                      <a:gd name="T6" fmla="*/ 0 w 3500"/>
                      <a:gd name="T7" fmla="*/ 500 h 3725"/>
                      <a:gd name="T8" fmla="*/ 1125 w 3500"/>
                      <a:gd name="T9" fmla="*/ 187 h 3725"/>
                      <a:gd name="T10" fmla="*/ 1750 w 3500"/>
                      <a:gd name="T11" fmla="*/ 0 h 3725"/>
                      <a:gd name="T12" fmla="*/ 2375 w 3500"/>
                      <a:gd name="T13" fmla="*/ 187 h 3725"/>
                      <a:gd name="T14" fmla="*/ 3500 w 3500"/>
                      <a:gd name="T15" fmla="*/ 500 h 3725"/>
                      <a:gd name="T16" fmla="*/ 3500 w 3500"/>
                      <a:gd name="T17" fmla="*/ 1375 h 37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500" h="3725">
                        <a:moveTo>
                          <a:pt x="3500" y="1375"/>
                        </a:moveTo>
                        <a:cubicBezTo>
                          <a:pt x="3500" y="2302"/>
                          <a:pt x="2831" y="3117"/>
                          <a:pt x="1750" y="3725"/>
                        </a:cubicBezTo>
                        <a:cubicBezTo>
                          <a:pt x="669" y="3117"/>
                          <a:pt x="0" y="2302"/>
                          <a:pt x="0" y="1375"/>
                        </a:cubicBezTo>
                        <a:cubicBezTo>
                          <a:pt x="0" y="500"/>
                          <a:pt x="0" y="500"/>
                          <a:pt x="0" y="500"/>
                        </a:cubicBezTo>
                        <a:cubicBezTo>
                          <a:pt x="440" y="500"/>
                          <a:pt x="837" y="380"/>
                          <a:pt x="1125" y="187"/>
                        </a:cubicBezTo>
                        <a:cubicBezTo>
                          <a:pt x="1285" y="71"/>
                          <a:pt x="1506" y="0"/>
                          <a:pt x="1750" y="0"/>
                        </a:cubicBezTo>
                        <a:cubicBezTo>
                          <a:pt x="1994" y="0"/>
                          <a:pt x="2215" y="71"/>
                          <a:pt x="2375" y="187"/>
                        </a:cubicBezTo>
                        <a:cubicBezTo>
                          <a:pt x="2663" y="380"/>
                          <a:pt x="3060" y="500"/>
                          <a:pt x="3500" y="500"/>
                        </a:cubicBezTo>
                        <a:lnTo>
                          <a:pt x="3500" y="1375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15875" cap="sq">
                    <a:noFill/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70" tIns="34285" rIns="68570" bIns="3428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95" name="Group 294">
                    <a:extLst>
                      <a:ext uri="{FF2B5EF4-FFF2-40B4-BE49-F238E27FC236}">
                        <a16:creationId xmlns:a16="http://schemas.microsoft.com/office/drawing/2014/main" id="{4DD7B952-D67A-4C1A-AED7-95E17D721D30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75965" y="5002817"/>
                    <a:ext cx="420971" cy="528978"/>
                    <a:chOff x="7121029" y="7062921"/>
                    <a:chExt cx="511078" cy="642200"/>
                  </a:xfrm>
                </p:grpSpPr>
                <p:cxnSp>
                  <p:nvCxnSpPr>
                    <p:cNvPr id="296" name="Straight Connector 295">
                      <a:extLst>
                        <a:ext uri="{FF2B5EF4-FFF2-40B4-BE49-F238E27FC236}">
                          <a16:creationId xmlns:a16="http://schemas.microsoft.com/office/drawing/2014/main" id="{3913FC34-9021-440F-90EA-13601EEB3E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77467" y="7062921"/>
                      <a:ext cx="0" cy="642200"/>
                    </a:xfrm>
                    <a:prstGeom prst="line">
                      <a:avLst/>
                    </a:prstGeom>
                    <a:ln w="19050">
                      <a:solidFill>
                        <a:srgbClr val="FFFF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7" name="Straight Connector 296">
                      <a:extLst>
                        <a:ext uri="{FF2B5EF4-FFF2-40B4-BE49-F238E27FC236}">
                          <a16:creationId xmlns:a16="http://schemas.microsoft.com/office/drawing/2014/main" id="{4E71943C-2C52-45D1-B26F-3E29C4DF9C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121029" y="7384021"/>
                      <a:ext cx="511078" cy="0"/>
                    </a:xfrm>
                    <a:prstGeom prst="line">
                      <a:avLst/>
                    </a:prstGeom>
                    <a:ln w="19050">
                      <a:solidFill>
                        <a:srgbClr val="FFFFFF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DB5B23B3-1D4B-4B85-B093-80C3ED318EF6}"/>
                </a:ext>
              </a:extLst>
            </p:cNvPr>
            <p:cNvGrpSpPr/>
            <p:nvPr/>
          </p:nvGrpSpPr>
          <p:grpSpPr>
            <a:xfrm>
              <a:off x="228283" y="5316945"/>
              <a:ext cx="1371405" cy="1031764"/>
              <a:chOff x="227451" y="5049872"/>
              <a:chExt cx="1371600" cy="1031910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60B9F475-4E16-4192-98C3-467C2CCE3F4C}"/>
                  </a:ext>
                </a:extLst>
              </p:cNvPr>
              <p:cNvGrpSpPr/>
              <p:nvPr/>
            </p:nvGrpSpPr>
            <p:grpSpPr>
              <a:xfrm>
                <a:off x="227451" y="5049872"/>
                <a:ext cx="1371600" cy="1031910"/>
                <a:chOff x="227451" y="4117110"/>
                <a:chExt cx="1371600" cy="1031910"/>
              </a:xfrm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C403C665-2249-4276-846B-EBAFC7F2D2DB}"/>
                    </a:ext>
                  </a:extLst>
                </p:cNvPr>
                <p:cNvSpPr/>
                <p:nvPr/>
              </p:nvSpPr>
              <p:spPr bwMode="auto">
                <a:xfrm flipH="1">
                  <a:off x="227451" y="4117110"/>
                  <a:ext cx="1371600" cy="1031910"/>
                </a:xfrm>
                <a:prstGeom prst="rect">
                  <a:avLst/>
                </a:prstGeom>
                <a:solidFill>
                  <a:schemeClr val="bg1"/>
                </a:solidFill>
                <a:ln w="19050" cap="sq" cmpd="sng" algn="ctr">
                  <a:solidFill>
                    <a:srgbClr val="E6E6E6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302456" tIns="107540" rIns="0" bIns="1075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685313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75" b="0" i="0" u="none" strike="noStrike" kern="0" cap="none" spc="-37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232E94A4-3BCA-4B73-9E07-88F26EBE2DC0}"/>
                    </a:ext>
                  </a:extLst>
                </p:cNvPr>
                <p:cNvSpPr txBox="1"/>
                <p:nvPr/>
              </p:nvSpPr>
              <p:spPr>
                <a:xfrm>
                  <a:off x="601153" y="4771140"/>
                  <a:ext cx="740900" cy="152371"/>
                </a:xfrm>
                <a:prstGeom prst="rect">
                  <a:avLst/>
                </a:prstGeom>
              </p:spPr>
              <p:txBody>
                <a:bodyPr wrap="none" lIns="34285" tIns="0" rIns="0" bIns="0" anchor="ctr">
                  <a:spAutoFit/>
                </a:bodyPr>
                <a:lstStyle>
                  <a:defPPr>
                    <a:defRPr lang="en-US"/>
                  </a:defPPr>
                  <a:lvl1pPr defTabSz="878391">
                    <a:lnSpc>
                      <a:spcPct val="90000"/>
                    </a:lnSpc>
                    <a:defRPr sz="1100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793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25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Client apps</a:t>
                  </a:r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8C652B4F-EE4C-4E33-99DA-A4B5E7EB07DA}"/>
                    </a:ext>
                  </a:extLst>
                </p:cNvPr>
                <p:cNvSpPr txBox="1"/>
                <p:nvPr/>
              </p:nvSpPr>
              <p:spPr>
                <a:xfrm>
                  <a:off x="601153" y="4298616"/>
                  <a:ext cx="882240" cy="152371"/>
                </a:xfrm>
                <a:prstGeom prst="rect">
                  <a:avLst/>
                </a:prstGeom>
              </p:spPr>
              <p:txBody>
                <a:bodyPr wrap="none" lIns="34285" tIns="0" rIns="0" bIns="0" anchor="ctr">
                  <a:spAutoFit/>
                </a:bodyPr>
                <a:lstStyle>
                  <a:defPPr>
                    <a:defRPr lang="en-US"/>
                  </a:defPPr>
                  <a:lvl1pPr defTabSz="878391">
                    <a:lnSpc>
                      <a:spcPct val="90000"/>
                    </a:lnSpc>
                    <a:defRPr sz="1100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793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25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Browser apps</a:t>
                  </a:r>
                </a:p>
              </p:txBody>
            </p:sp>
          </p:grpSp>
          <p:sp>
            <p:nvSpPr>
              <p:cNvPr id="308" name="Browser_2" title="Icon of a browser window with a home symbol inside">
                <a:extLst>
                  <a:ext uri="{FF2B5EF4-FFF2-40B4-BE49-F238E27FC236}">
                    <a16:creationId xmlns:a16="http://schemas.microsoft.com/office/drawing/2014/main" id="{F732CB7E-99D1-4363-9C5C-B4886AF382B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21469" y="5196534"/>
                <a:ext cx="244436" cy="207812"/>
              </a:xfrm>
              <a:custGeom>
                <a:avLst/>
                <a:gdLst>
                  <a:gd name="T0" fmla="*/ 0 w 335"/>
                  <a:gd name="T1" fmla="*/ 0 h 285"/>
                  <a:gd name="T2" fmla="*/ 335 w 335"/>
                  <a:gd name="T3" fmla="*/ 0 h 285"/>
                  <a:gd name="T4" fmla="*/ 335 w 335"/>
                  <a:gd name="T5" fmla="*/ 285 h 285"/>
                  <a:gd name="T6" fmla="*/ 0 w 335"/>
                  <a:gd name="T7" fmla="*/ 285 h 285"/>
                  <a:gd name="T8" fmla="*/ 0 w 335"/>
                  <a:gd name="T9" fmla="*/ 0 h 285"/>
                  <a:gd name="T10" fmla="*/ 0 w 335"/>
                  <a:gd name="T11" fmla="*/ 64 h 285"/>
                  <a:gd name="T12" fmla="*/ 335 w 335"/>
                  <a:gd name="T13" fmla="*/ 64 h 285"/>
                  <a:gd name="T14" fmla="*/ 293 w 335"/>
                  <a:gd name="T15" fmla="*/ 36 h 285"/>
                  <a:gd name="T16" fmla="*/ 298 w 335"/>
                  <a:gd name="T17" fmla="*/ 31 h 285"/>
                  <a:gd name="T18" fmla="*/ 293 w 335"/>
                  <a:gd name="T19" fmla="*/ 27 h 285"/>
                  <a:gd name="T20" fmla="*/ 289 w 335"/>
                  <a:gd name="T21" fmla="*/ 31 h 285"/>
                  <a:gd name="T22" fmla="*/ 293 w 335"/>
                  <a:gd name="T23" fmla="*/ 36 h 285"/>
                  <a:gd name="T24" fmla="*/ 240 w 335"/>
                  <a:gd name="T25" fmla="*/ 36 h 285"/>
                  <a:gd name="T26" fmla="*/ 245 w 335"/>
                  <a:gd name="T27" fmla="*/ 31 h 285"/>
                  <a:gd name="T28" fmla="*/ 240 w 335"/>
                  <a:gd name="T29" fmla="*/ 27 h 285"/>
                  <a:gd name="T30" fmla="*/ 235 w 335"/>
                  <a:gd name="T31" fmla="*/ 31 h 285"/>
                  <a:gd name="T32" fmla="*/ 240 w 335"/>
                  <a:gd name="T33" fmla="*/ 36 h 285"/>
                  <a:gd name="T34" fmla="*/ 187 w 335"/>
                  <a:gd name="T35" fmla="*/ 36 h 285"/>
                  <a:gd name="T36" fmla="*/ 192 w 335"/>
                  <a:gd name="T37" fmla="*/ 31 h 285"/>
                  <a:gd name="T38" fmla="*/ 187 w 335"/>
                  <a:gd name="T39" fmla="*/ 27 h 285"/>
                  <a:gd name="T40" fmla="*/ 182 w 335"/>
                  <a:gd name="T41" fmla="*/ 31 h 285"/>
                  <a:gd name="T42" fmla="*/ 187 w 335"/>
                  <a:gd name="T43" fmla="*/ 36 h 285"/>
                  <a:gd name="T44" fmla="*/ 157 w 335"/>
                  <a:gd name="T45" fmla="*/ 233 h 285"/>
                  <a:gd name="T46" fmla="*/ 157 w 335"/>
                  <a:gd name="T47" fmla="*/ 190 h 285"/>
                  <a:gd name="T48" fmla="*/ 185 w 335"/>
                  <a:gd name="T49" fmla="*/ 190 h 285"/>
                  <a:gd name="T50" fmla="*/ 185 w 335"/>
                  <a:gd name="T51" fmla="*/ 233 h 285"/>
                  <a:gd name="T52" fmla="*/ 232 w 335"/>
                  <a:gd name="T53" fmla="*/ 233 h 285"/>
                  <a:gd name="T54" fmla="*/ 232 w 335"/>
                  <a:gd name="T55" fmla="*/ 165 h 285"/>
                  <a:gd name="T56" fmla="*/ 171 w 335"/>
                  <a:gd name="T57" fmla="*/ 105 h 285"/>
                  <a:gd name="T58" fmla="*/ 111 w 335"/>
                  <a:gd name="T59" fmla="*/ 165 h 285"/>
                  <a:gd name="T60" fmla="*/ 111 w 335"/>
                  <a:gd name="T61" fmla="*/ 233 h 285"/>
                  <a:gd name="T62" fmla="*/ 157 w 335"/>
                  <a:gd name="T63" fmla="*/ 23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5" h="285">
                    <a:moveTo>
                      <a:pt x="0" y="0"/>
                    </a:moveTo>
                    <a:cubicBezTo>
                      <a:pt x="335" y="0"/>
                      <a:pt x="335" y="0"/>
                      <a:pt x="335" y="0"/>
                    </a:cubicBezTo>
                    <a:cubicBezTo>
                      <a:pt x="335" y="285"/>
                      <a:pt x="335" y="285"/>
                      <a:pt x="335" y="285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64"/>
                    </a:moveTo>
                    <a:cubicBezTo>
                      <a:pt x="335" y="64"/>
                      <a:pt x="335" y="64"/>
                      <a:pt x="335" y="64"/>
                    </a:cubicBezTo>
                    <a:moveTo>
                      <a:pt x="293" y="36"/>
                    </a:moveTo>
                    <a:cubicBezTo>
                      <a:pt x="296" y="36"/>
                      <a:pt x="298" y="34"/>
                      <a:pt x="298" y="31"/>
                    </a:cubicBezTo>
                    <a:cubicBezTo>
                      <a:pt x="298" y="29"/>
                      <a:pt x="296" y="27"/>
                      <a:pt x="293" y="27"/>
                    </a:cubicBezTo>
                    <a:cubicBezTo>
                      <a:pt x="291" y="27"/>
                      <a:pt x="289" y="29"/>
                      <a:pt x="289" y="31"/>
                    </a:cubicBezTo>
                    <a:cubicBezTo>
                      <a:pt x="289" y="34"/>
                      <a:pt x="291" y="36"/>
                      <a:pt x="293" y="36"/>
                    </a:cubicBezTo>
                    <a:close/>
                    <a:moveTo>
                      <a:pt x="240" y="36"/>
                    </a:moveTo>
                    <a:cubicBezTo>
                      <a:pt x="243" y="36"/>
                      <a:pt x="245" y="34"/>
                      <a:pt x="245" y="31"/>
                    </a:cubicBezTo>
                    <a:cubicBezTo>
                      <a:pt x="245" y="29"/>
                      <a:pt x="243" y="27"/>
                      <a:pt x="240" y="27"/>
                    </a:cubicBezTo>
                    <a:cubicBezTo>
                      <a:pt x="238" y="27"/>
                      <a:pt x="235" y="29"/>
                      <a:pt x="235" y="31"/>
                    </a:cubicBezTo>
                    <a:cubicBezTo>
                      <a:pt x="235" y="34"/>
                      <a:pt x="238" y="36"/>
                      <a:pt x="240" y="36"/>
                    </a:cubicBezTo>
                    <a:close/>
                    <a:moveTo>
                      <a:pt x="187" y="36"/>
                    </a:moveTo>
                    <a:cubicBezTo>
                      <a:pt x="189" y="36"/>
                      <a:pt x="192" y="34"/>
                      <a:pt x="192" y="31"/>
                    </a:cubicBezTo>
                    <a:cubicBezTo>
                      <a:pt x="192" y="29"/>
                      <a:pt x="189" y="27"/>
                      <a:pt x="187" y="27"/>
                    </a:cubicBezTo>
                    <a:cubicBezTo>
                      <a:pt x="184" y="27"/>
                      <a:pt x="182" y="29"/>
                      <a:pt x="182" y="31"/>
                    </a:cubicBezTo>
                    <a:cubicBezTo>
                      <a:pt x="182" y="34"/>
                      <a:pt x="184" y="36"/>
                      <a:pt x="187" y="36"/>
                    </a:cubicBezTo>
                    <a:close/>
                    <a:moveTo>
                      <a:pt x="157" y="233"/>
                    </a:move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85" y="190"/>
                      <a:pt x="185" y="190"/>
                      <a:pt x="185" y="190"/>
                    </a:cubicBezTo>
                    <a:cubicBezTo>
                      <a:pt x="185" y="233"/>
                      <a:pt x="185" y="233"/>
                      <a:pt x="185" y="233"/>
                    </a:cubicBezTo>
                    <a:cubicBezTo>
                      <a:pt x="232" y="233"/>
                      <a:pt x="232" y="233"/>
                      <a:pt x="232" y="233"/>
                    </a:cubicBezTo>
                    <a:cubicBezTo>
                      <a:pt x="232" y="165"/>
                      <a:pt x="232" y="165"/>
                      <a:pt x="232" y="165"/>
                    </a:cubicBezTo>
                    <a:cubicBezTo>
                      <a:pt x="171" y="105"/>
                      <a:pt x="171" y="105"/>
                      <a:pt x="171" y="105"/>
                    </a:cubicBezTo>
                    <a:cubicBezTo>
                      <a:pt x="111" y="165"/>
                      <a:pt x="111" y="165"/>
                      <a:pt x="111" y="165"/>
                    </a:cubicBezTo>
                    <a:cubicBezTo>
                      <a:pt x="111" y="233"/>
                      <a:pt x="111" y="233"/>
                      <a:pt x="111" y="233"/>
                    </a:cubicBezTo>
                    <a:lnTo>
                      <a:pt x="157" y="233"/>
                    </a:lnTo>
                    <a:close/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87289D29-5346-4784-9214-CC366681A56F}"/>
                  </a:ext>
                </a:extLst>
              </p:cNvPr>
              <p:cNvGrpSpPr/>
              <p:nvPr/>
            </p:nvGrpSpPr>
            <p:grpSpPr>
              <a:xfrm>
                <a:off x="322450" y="5643007"/>
                <a:ext cx="241012" cy="237560"/>
                <a:chOff x="9168011" y="5170684"/>
                <a:chExt cx="665163" cy="655637"/>
              </a:xfrm>
            </p:grpSpPr>
            <p:sp>
              <p:nvSpPr>
                <p:cNvPr id="310" name="Freeform 44">
                  <a:extLst>
                    <a:ext uri="{FF2B5EF4-FFF2-40B4-BE49-F238E27FC236}">
                      <a16:creationId xmlns:a16="http://schemas.microsoft.com/office/drawing/2014/main" id="{2D4A87CE-4B9E-4C1E-A147-C1C0349FC4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8012" y="5170684"/>
                  <a:ext cx="244474" cy="266700"/>
                </a:xfrm>
                <a:custGeom>
                  <a:avLst/>
                  <a:gdLst>
                    <a:gd name="T0" fmla="*/ 82 w 82"/>
                    <a:gd name="T1" fmla="*/ 76 h 82"/>
                    <a:gd name="T2" fmla="*/ 76 w 82"/>
                    <a:gd name="T3" fmla="*/ 82 h 82"/>
                    <a:gd name="T4" fmla="*/ 6 w 82"/>
                    <a:gd name="T5" fmla="*/ 82 h 82"/>
                    <a:gd name="T6" fmla="*/ 0 w 82"/>
                    <a:gd name="T7" fmla="*/ 76 h 82"/>
                    <a:gd name="T8" fmla="*/ 0 w 82"/>
                    <a:gd name="T9" fmla="*/ 5 h 82"/>
                    <a:gd name="T10" fmla="*/ 6 w 82"/>
                    <a:gd name="T11" fmla="*/ 0 h 82"/>
                    <a:gd name="T12" fmla="*/ 76 w 82"/>
                    <a:gd name="T13" fmla="*/ 0 h 82"/>
                    <a:gd name="T14" fmla="*/ 82 w 82"/>
                    <a:gd name="T15" fmla="*/ 5 h 82"/>
                    <a:gd name="T16" fmla="*/ 82 w 82"/>
                    <a:gd name="T17" fmla="*/ 7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82">
                      <a:moveTo>
                        <a:pt x="82" y="76"/>
                      </a:moveTo>
                      <a:cubicBezTo>
                        <a:pt x="82" y="79"/>
                        <a:pt x="79" y="82"/>
                        <a:pt x="76" y="82"/>
                      </a:cubicBezTo>
                      <a:cubicBezTo>
                        <a:pt x="6" y="82"/>
                        <a:pt x="6" y="82"/>
                        <a:pt x="6" y="82"/>
                      </a:cubicBezTo>
                      <a:cubicBezTo>
                        <a:pt x="2" y="82"/>
                        <a:pt x="0" y="79"/>
                        <a:pt x="0" y="7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6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9" y="0"/>
                        <a:pt x="82" y="2"/>
                        <a:pt x="82" y="5"/>
                      </a:cubicBezTo>
                      <a:lnTo>
                        <a:pt x="82" y="76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Freeform 45">
                  <a:extLst>
                    <a:ext uri="{FF2B5EF4-FFF2-40B4-BE49-F238E27FC236}">
                      <a16:creationId xmlns:a16="http://schemas.microsoft.com/office/drawing/2014/main" id="{EC2D26FE-BC31-421B-B668-9F889889F6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8014" y="5481833"/>
                  <a:ext cx="244474" cy="133350"/>
                </a:xfrm>
                <a:custGeom>
                  <a:avLst/>
                  <a:gdLst>
                    <a:gd name="T0" fmla="*/ 82 w 82"/>
                    <a:gd name="T1" fmla="*/ 38 h 41"/>
                    <a:gd name="T2" fmla="*/ 76 w 82"/>
                    <a:gd name="T3" fmla="*/ 41 h 41"/>
                    <a:gd name="T4" fmla="*/ 6 w 82"/>
                    <a:gd name="T5" fmla="*/ 41 h 41"/>
                    <a:gd name="T6" fmla="*/ 0 w 82"/>
                    <a:gd name="T7" fmla="*/ 38 h 41"/>
                    <a:gd name="T8" fmla="*/ 0 w 82"/>
                    <a:gd name="T9" fmla="*/ 3 h 41"/>
                    <a:gd name="T10" fmla="*/ 6 w 82"/>
                    <a:gd name="T11" fmla="*/ 0 h 41"/>
                    <a:gd name="T12" fmla="*/ 76 w 82"/>
                    <a:gd name="T13" fmla="*/ 0 h 41"/>
                    <a:gd name="T14" fmla="*/ 82 w 82"/>
                    <a:gd name="T15" fmla="*/ 3 h 41"/>
                    <a:gd name="T16" fmla="*/ 82 w 82"/>
                    <a:gd name="T17" fmla="*/ 3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41">
                      <a:moveTo>
                        <a:pt x="82" y="38"/>
                      </a:moveTo>
                      <a:cubicBezTo>
                        <a:pt x="82" y="39"/>
                        <a:pt x="79" y="41"/>
                        <a:pt x="7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2" y="41"/>
                        <a:pt x="0" y="39"/>
                        <a:pt x="0" y="38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6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9" y="0"/>
                        <a:pt x="82" y="1"/>
                        <a:pt x="82" y="3"/>
                      </a:cubicBezTo>
                      <a:lnTo>
                        <a:pt x="82" y="3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Freeform 46">
                  <a:extLst>
                    <a:ext uri="{FF2B5EF4-FFF2-40B4-BE49-F238E27FC236}">
                      <a16:creationId xmlns:a16="http://schemas.microsoft.com/office/drawing/2014/main" id="{86B9F686-0338-4FA5-9117-7AC750A4FA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6935" y="5170684"/>
                  <a:ext cx="376238" cy="444499"/>
                </a:xfrm>
                <a:custGeom>
                  <a:avLst/>
                  <a:gdLst>
                    <a:gd name="T0" fmla="*/ 126 w 126"/>
                    <a:gd name="T1" fmla="*/ 127 h 137"/>
                    <a:gd name="T2" fmla="*/ 117 w 126"/>
                    <a:gd name="T3" fmla="*/ 137 h 137"/>
                    <a:gd name="T4" fmla="*/ 9 w 126"/>
                    <a:gd name="T5" fmla="*/ 137 h 137"/>
                    <a:gd name="T6" fmla="*/ 0 w 126"/>
                    <a:gd name="T7" fmla="*/ 127 h 137"/>
                    <a:gd name="T8" fmla="*/ 0 w 126"/>
                    <a:gd name="T9" fmla="*/ 9 h 137"/>
                    <a:gd name="T10" fmla="*/ 9 w 126"/>
                    <a:gd name="T11" fmla="*/ 0 h 137"/>
                    <a:gd name="T12" fmla="*/ 117 w 126"/>
                    <a:gd name="T13" fmla="*/ 0 h 137"/>
                    <a:gd name="T14" fmla="*/ 126 w 126"/>
                    <a:gd name="T15" fmla="*/ 9 h 137"/>
                    <a:gd name="T16" fmla="*/ 126 w 126"/>
                    <a:gd name="T17" fmla="*/ 12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137">
                      <a:moveTo>
                        <a:pt x="126" y="127"/>
                      </a:moveTo>
                      <a:cubicBezTo>
                        <a:pt x="126" y="133"/>
                        <a:pt x="122" y="137"/>
                        <a:pt x="117" y="137"/>
                      </a:cubicBezTo>
                      <a:cubicBezTo>
                        <a:pt x="9" y="137"/>
                        <a:pt x="9" y="137"/>
                        <a:pt x="9" y="137"/>
                      </a:cubicBezTo>
                      <a:cubicBezTo>
                        <a:pt x="4" y="137"/>
                        <a:pt x="0" y="133"/>
                        <a:pt x="0" y="12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22" y="0"/>
                        <a:pt x="126" y="4"/>
                        <a:pt x="126" y="9"/>
                      </a:cubicBezTo>
                      <a:lnTo>
                        <a:pt x="126" y="12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Freeform 47">
                  <a:extLst>
                    <a:ext uri="{FF2B5EF4-FFF2-40B4-BE49-F238E27FC236}">
                      <a16:creationId xmlns:a16="http://schemas.microsoft.com/office/drawing/2014/main" id="{C8178B88-775F-4F7F-9374-704155785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8011" y="5667570"/>
                  <a:ext cx="665163" cy="158751"/>
                </a:xfrm>
                <a:custGeom>
                  <a:avLst/>
                  <a:gdLst>
                    <a:gd name="T0" fmla="*/ 223 w 223"/>
                    <a:gd name="T1" fmla="*/ 46 h 49"/>
                    <a:gd name="T2" fmla="*/ 208 w 223"/>
                    <a:gd name="T3" fmla="*/ 49 h 49"/>
                    <a:gd name="T4" fmla="*/ 15 w 223"/>
                    <a:gd name="T5" fmla="*/ 49 h 49"/>
                    <a:gd name="T6" fmla="*/ 0 w 223"/>
                    <a:gd name="T7" fmla="*/ 46 h 49"/>
                    <a:gd name="T8" fmla="*/ 0 w 223"/>
                    <a:gd name="T9" fmla="*/ 3 h 49"/>
                    <a:gd name="T10" fmla="*/ 15 w 223"/>
                    <a:gd name="T11" fmla="*/ 0 h 49"/>
                    <a:gd name="T12" fmla="*/ 208 w 223"/>
                    <a:gd name="T13" fmla="*/ 0 h 49"/>
                    <a:gd name="T14" fmla="*/ 223 w 223"/>
                    <a:gd name="T15" fmla="*/ 3 h 49"/>
                    <a:gd name="T16" fmla="*/ 223 w 223"/>
                    <a:gd name="T17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3" h="49">
                      <a:moveTo>
                        <a:pt x="223" y="46"/>
                      </a:moveTo>
                      <a:cubicBezTo>
                        <a:pt x="223" y="48"/>
                        <a:pt x="216" y="49"/>
                        <a:pt x="208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7" y="49"/>
                        <a:pt x="0" y="48"/>
                        <a:pt x="0" y="46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7" y="0"/>
                        <a:pt x="15" y="0"/>
                      </a:cubicBezTo>
                      <a:cubicBezTo>
                        <a:pt x="208" y="0"/>
                        <a:pt x="208" y="0"/>
                        <a:pt x="208" y="0"/>
                      </a:cubicBezTo>
                      <a:cubicBezTo>
                        <a:pt x="216" y="0"/>
                        <a:pt x="223" y="1"/>
                        <a:pt x="223" y="3"/>
                      </a:cubicBezTo>
                      <a:lnTo>
                        <a:pt x="223" y="46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3BDA247C-BD6D-4186-A88B-69340EA4D370}"/>
                </a:ext>
              </a:extLst>
            </p:cNvPr>
            <p:cNvGrpSpPr/>
            <p:nvPr/>
          </p:nvGrpSpPr>
          <p:grpSpPr>
            <a:xfrm>
              <a:off x="228283" y="410644"/>
              <a:ext cx="1371405" cy="1351378"/>
              <a:chOff x="227451" y="142875"/>
              <a:chExt cx="1371600" cy="1351570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38943C70-5F75-4B1F-9E4D-37391669497A}"/>
                  </a:ext>
                </a:extLst>
              </p:cNvPr>
              <p:cNvSpPr/>
              <p:nvPr/>
            </p:nvSpPr>
            <p:spPr bwMode="auto">
              <a:xfrm flipH="1">
                <a:off x="227451" y="142875"/>
                <a:ext cx="1371600" cy="1351570"/>
              </a:xfrm>
              <a:prstGeom prst="rect">
                <a:avLst/>
              </a:prstGeom>
              <a:solidFill>
                <a:schemeClr val="bg1"/>
              </a:solidFill>
              <a:ln w="19050" cap="sq" cmpd="sng" algn="ctr">
                <a:solidFill>
                  <a:srgbClr val="E6E6E6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02456" tIns="107540" rIns="0" bIns="1075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68531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5" b="0" i="0" u="none" strike="noStrike" kern="0" cap="none" spc="-37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ACA278A2-07DB-4680-A636-829B5D5BA534}"/>
                  </a:ext>
                </a:extLst>
              </p:cNvPr>
              <p:cNvGrpSpPr/>
              <p:nvPr/>
            </p:nvGrpSpPr>
            <p:grpSpPr>
              <a:xfrm>
                <a:off x="358981" y="1176619"/>
                <a:ext cx="954371" cy="228600"/>
                <a:chOff x="358981" y="1224358"/>
                <a:chExt cx="954371" cy="228600"/>
              </a:xfrm>
            </p:grpSpPr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2FB00E98-64C0-4F40-9CC4-D611821DE3B9}"/>
                    </a:ext>
                  </a:extLst>
                </p:cNvPr>
                <p:cNvSpPr txBox="1"/>
                <p:nvPr/>
              </p:nvSpPr>
              <p:spPr>
                <a:xfrm>
                  <a:off x="585278" y="1261297"/>
                  <a:ext cx="728074" cy="166223"/>
                </a:xfrm>
                <a:prstGeom prst="rect">
                  <a:avLst/>
                </a:prstGeom>
              </p:spPr>
              <p:txBody>
                <a:bodyPr wrap="none" lIns="34285" tIns="0" rIns="0" bIns="0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6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Google ID</a:t>
                  </a:r>
                </a:p>
              </p:txBody>
            </p:sp>
            <p:pic>
              <p:nvPicPr>
                <p:cNvPr id="335" name="Picture 334">
                  <a:extLst>
                    <a:ext uri="{FF2B5EF4-FFF2-40B4-BE49-F238E27FC236}">
                      <a16:creationId xmlns:a16="http://schemas.microsoft.com/office/drawing/2014/main" id="{5AF0E435-5AC8-48D9-A021-39D4E0FCFA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8981" y="1224358"/>
                  <a:ext cx="228600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1F469B27-67CD-496E-88E0-785DEDF2DFE5}"/>
                  </a:ext>
                </a:extLst>
              </p:cNvPr>
              <p:cNvGrpSpPr/>
              <p:nvPr/>
            </p:nvGrpSpPr>
            <p:grpSpPr>
              <a:xfrm>
                <a:off x="377825" y="879767"/>
                <a:ext cx="572130" cy="191060"/>
                <a:chOff x="377825" y="907298"/>
                <a:chExt cx="572130" cy="191060"/>
              </a:xfrm>
            </p:grpSpPr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13584CE5-1B74-4688-8537-33B1E05FABCE}"/>
                    </a:ext>
                  </a:extLst>
                </p:cNvPr>
                <p:cNvSpPr txBox="1"/>
                <p:nvPr/>
              </p:nvSpPr>
              <p:spPr>
                <a:xfrm>
                  <a:off x="585279" y="919729"/>
                  <a:ext cx="364676" cy="166223"/>
                </a:xfrm>
                <a:prstGeom prst="rect">
                  <a:avLst/>
                </a:prstGeom>
              </p:spPr>
              <p:txBody>
                <a:bodyPr wrap="none" lIns="34285" tIns="0" rIns="0" bIns="0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6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MSA</a:t>
                  </a:r>
                </a:p>
              </p:txBody>
            </p:sp>
            <p:pic>
              <p:nvPicPr>
                <p:cNvPr id="333" name="Picture 332">
                  <a:extLst>
                    <a:ext uri="{FF2B5EF4-FFF2-40B4-BE49-F238E27FC236}">
                      <a16:creationId xmlns:a16="http://schemas.microsoft.com/office/drawing/2014/main" id="{E835B6D4-EBA5-4374-AA95-7239CD144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7825" y="907298"/>
                  <a:ext cx="190912" cy="191060"/>
                </a:xfrm>
                <a:prstGeom prst="rect">
                  <a:avLst/>
                </a:prstGeom>
              </p:spPr>
            </p:pic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60B131EB-5A0F-4383-8555-8219BC372748}"/>
                  </a:ext>
                </a:extLst>
              </p:cNvPr>
              <p:cNvGrpSpPr/>
              <p:nvPr/>
            </p:nvGrpSpPr>
            <p:grpSpPr>
              <a:xfrm>
                <a:off x="368300" y="251062"/>
                <a:ext cx="909773" cy="209962"/>
                <a:chOff x="368300" y="251062"/>
                <a:chExt cx="909773" cy="209962"/>
              </a:xfrm>
            </p:grpSpPr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14FA52A4-9701-49D7-AB62-3801CE98E419}"/>
                    </a:ext>
                  </a:extLst>
                </p:cNvPr>
                <p:cNvSpPr txBox="1"/>
                <p:nvPr/>
              </p:nvSpPr>
              <p:spPr>
                <a:xfrm>
                  <a:off x="594804" y="270175"/>
                  <a:ext cx="683269" cy="166224"/>
                </a:xfrm>
                <a:prstGeom prst="rect">
                  <a:avLst/>
                </a:prstGeom>
              </p:spPr>
              <p:txBody>
                <a:bodyPr wrap="none" lIns="34285" tIns="0" rIns="0" bIns="0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6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Azure AD</a:t>
                  </a:r>
                </a:p>
              </p:txBody>
            </p:sp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549379F4-2158-4045-985F-6E4E46BF328D}"/>
                    </a:ext>
                  </a:extLst>
                </p:cNvPr>
                <p:cNvGrpSpPr/>
                <p:nvPr/>
              </p:nvGrpSpPr>
              <p:grpSpPr>
                <a:xfrm>
                  <a:off x="368300" y="251062"/>
                  <a:ext cx="209962" cy="209962"/>
                  <a:chOff x="372044" y="251062"/>
                  <a:chExt cx="209962" cy="209962"/>
                </a:xfrm>
              </p:grpSpPr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1F98E8AB-0659-4719-B451-034241CC373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044" y="251062"/>
                    <a:ext cx="209962" cy="20996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0" tIns="34973" rIns="0" bIns="34973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69922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40075">
                            <a:srgbClr val="FFFFFF"/>
                          </a:gs>
                          <a:gs pos="3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28" name="Graphic 382">
                    <a:extLst>
                      <a:ext uri="{FF2B5EF4-FFF2-40B4-BE49-F238E27FC236}">
                        <a16:creationId xmlns:a16="http://schemas.microsoft.com/office/drawing/2014/main" id="{C832EA7C-9B76-4B4D-A4F4-0E1C14908B5E}"/>
                      </a:ext>
                    </a:extLst>
                  </p:cNvPr>
                  <p:cNvGrpSpPr/>
                  <p:nvPr/>
                </p:nvGrpSpPr>
                <p:grpSpPr>
                  <a:xfrm>
                    <a:off x="429400" y="277462"/>
                    <a:ext cx="95250" cy="157163"/>
                    <a:chOff x="419019" y="270731"/>
                    <a:chExt cx="95250" cy="157163"/>
                  </a:xfrm>
                </p:grpSpPr>
                <p:sp>
                  <p:nvSpPr>
                    <p:cNvPr id="329" name="Freeform: Shape 328">
                      <a:extLst>
                        <a:ext uri="{FF2B5EF4-FFF2-40B4-BE49-F238E27FC236}">
                          <a16:creationId xmlns:a16="http://schemas.microsoft.com/office/drawing/2014/main" id="{9F1CA342-4733-4CDF-BED6-CB058DE9E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9019" y="270731"/>
                      <a:ext cx="95250" cy="157163"/>
                    </a:xfrm>
                    <a:custGeom>
                      <a:avLst/>
                      <a:gdLst>
                        <a:gd name="connsiteX0" fmla="*/ 97039 w 95250"/>
                        <a:gd name="connsiteY0" fmla="*/ 141622 h 157162"/>
                        <a:gd name="connsiteX1" fmla="*/ 97039 w 95250"/>
                        <a:gd name="connsiteY1" fmla="*/ 41610 h 157162"/>
                        <a:gd name="connsiteX2" fmla="*/ 83348 w 95250"/>
                        <a:gd name="connsiteY2" fmla="*/ 27322 h 157162"/>
                        <a:gd name="connsiteX3" fmla="*/ 82752 w 95250"/>
                        <a:gd name="connsiteY3" fmla="*/ 27322 h 157162"/>
                        <a:gd name="connsiteX4" fmla="*/ 63702 w 95250"/>
                        <a:gd name="connsiteY4" fmla="*/ 27322 h 157162"/>
                        <a:gd name="connsiteX5" fmla="*/ 63702 w 95250"/>
                        <a:gd name="connsiteY5" fmla="*/ 13035 h 157162"/>
                        <a:gd name="connsiteX6" fmla="*/ 73227 w 95250"/>
                        <a:gd name="connsiteY6" fmla="*/ 8272 h 157162"/>
                        <a:gd name="connsiteX7" fmla="*/ 68217 w 95250"/>
                        <a:gd name="connsiteY7" fmla="*/ 1786 h 157162"/>
                        <a:gd name="connsiteX8" fmla="*/ 49414 w 95250"/>
                        <a:gd name="connsiteY8" fmla="*/ 13035 h 157162"/>
                        <a:gd name="connsiteX9" fmla="*/ 30698 w 95250"/>
                        <a:gd name="connsiteY9" fmla="*/ 1834 h 157162"/>
                        <a:gd name="connsiteX10" fmla="*/ 25602 w 95250"/>
                        <a:gd name="connsiteY10" fmla="*/ 8272 h 157162"/>
                        <a:gd name="connsiteX11" fmla="*/ 35127 w 95250"/>
                        <a:gd name="connsiteY11" fmla="*/ 13035 h 157162"/>
                        <a:gd name="connsiteX12" fmla="*/ 35127 w 95250"/>
                        <a:gd name="connsiteY12" fmla="*/ 27322 h 157162"/>
                        <a:gd name="connsiteX13" fmla="*/ 16077 w 95250"/>
                        <a:gd name="connsiteY13" fmla="*/ 27322 h 157162"/>
                        <a:gd name="connsiteX14" fmla="*/ 1789 w 95250"/>
                        <a:gd name="connsiteY14" fmla="*/ 41013 h 157162"/>
                        <a:gd name="connsiteX15" fmla="*/ 1789 w 95250"/>
                        <a:gd name="connsiteY15" fmla="*/ 41610 h 157162"/>
                        <a:gd name="connsiteX16" fmla="*/ 1789 w 95250"/>
                        <a:gd name="connsiteY16" fmla="*/ 141622 h 157162"/>
                        <a:gd name="connsiteX17" fmla="*/ 15480 w 95250"/>
                        <a:gd name="connsiteY17" fmla="*/ 155910 h 157162"/>
                        <a:gd name="connsiteX18" fmla="*/ 16077 w 95250"/>
                        <a:gd name="connsiteY18" fmla="*/ 155910 h 157162"/>
                        <a:gd name="connsiteX19" fmla="*/ 82752 w 95250"/>
                        <a:gd name="connsiteY19" fmla="*/ 155910 h 157162"/>
                        <a:gd name="connsiteX20" fmla="*/ 97039 w 95250"/>
                        <a:gd name="connsiteY20" fmla="*/ 142219 h 157162"/>
                        <a:gd name="connsiteX21" fmla="*/ 97039 w 95250"/>
                        <a:gd name="connsiteY21" fmla="*/ 141622 h 157162"/>
                        <a:gd name="connsiteX22" fmla="*/ 82752 w 95250"/>
                        <a:gd name="connsiteY22" fmla="*/ 146385 h 157162"/>
                        <a:gd name="connsiteX23" fmla="*/ 16077 w 95250"/>
                        <a:gd name="connsiteY23" fmla="*/ 146385 h 157162"/>
                        <a:gd name="connsiteX24" fmla="*/ 11314 w 95250"/>
                        <a:gd name="connsiteY24" fmla="*/ 141825 h 157162"/>
                        <a:gd name="connsiteX25" fmla="*/ 11314 w 95250"/>
                        <a:gd name="connsiteY25" fmla="*/ 141622 h 157162"/>
                        <a:gd name="connsiteX26" fmla="*/ 11314 w 95250"/>
                        <a:gd name="connsiteY26" fmla="*/ 41610 h 157162"/>
                        <a:gd name="connsiteX27" fmla="*/ 15874 w 95250"/>
                        <a:gd name="connsiteY27" fmla="*/ 36847 h 157162"/>
                        <a:gd name="connsiteX28" fmla="*/ 16077 w 95250"/>
                        <a:gd name="connsiteY28" fmla="*/ 36847 h 157162"/>
                        <a:gd name="connsiteX29" fmla="*/ 44652 w 95250"/>
                        <a:gd name="connsiteY29" fmla="*/ 36847 h 157162"/>
                        <a:gd name="connsiteX30" fmla="*/ 44652 w 95250"/>
                        <a:gd name="connsiteY30" fmla="*/ 22560 h 157162"/>
                        <a:gd name="connsiteX31" fmla="*/ 54177 w 95250"/>
                        <a:gd name="connsiteY31" fmla="*/ 22560 h 157162"/>
                        <a:gd name="connsiteX32" fmla="*/ 54177 w 95250"/>
                        <a:gd name="connsiteY32" fmla="*/ 36847 h 157162"/>
                        <a:gd name="connsiteX33" fmla="*/ 82752 w 95250"/>
                        <a:gd name="connsiteY33" fmla="*/ 36847 h 157162"/>
                        <a:gd name="connsiteX34" fmla="*/ 87514 w 95250"/>
                        <a:gd name="connsiteY34" fmla="*/ 41408 h 157162"/>
                        <a:gd name="connsiteX35" fmla="*/ 87514 w 95250"/>
                        <a:gd name="connsiteY35" fmla="*/ 41610 h 157162"/>
                        <a:gd name="connsiteX36" fmla="*/ 87514 w 95250"/>
                        <a:gd name="connsiteY36" fmla="*/ 141622 h 157162"/>
                        <a:gd name="connsiteX37" fmla="*/ 82954 w 95250"/>
                        <a:gd name="connsiteY37" fmla="*/ 146385 h 157162"/>
                        <a:gd name="connsiteX38" fmla="*/ 82752 w 95250"/>
                        <a:gd name="connsiteY38" fmla="*/ 146385 h 157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</a:cxnLst>
                      <a:rect l="l" t="t" r="r" b="b"/>
                      <a:pathLst>
                        <a:path w="95250" h="157162">
                          <a:moveTo>
                            <a:pt x="97039" y="141622"/>
                          </a:moveTo>
                          <a:lnTo>
                            <a:pt x="97039" y="41610"/>
                          </a:lnTo>
                          <a:cubicBezTo>
                            <a:pt x="97204" y="33884"/>
                            <a:pt x="91075" y="27487"/>
                            <a:pt x="83348" y="27322"/>
                          </a:cubicBezTo>
                          <a:cubicBezTo>
                            <a:pt x="83150" y="27318"/>
                            <a:pt x="82951" y="27318"/>
                            <a:pt x="82752" y="27322"/>
                          </a:cubicBezTo>
                          <a:lnTo>
                            <a:pt x="63702" y="27322"/>
                          </a:lnTo>
                          <a:lnTo>
                            <a:pt x="63702" y="13035"/>
                          </a:lnTo>
                          <a:lnTo>
                            <a:pt x="73227" y="8272"/>
                          </a:lnTo>
                          <a:lnTo>
                            <a:pt x="68217" y="1786"/>
                          </a:lnTo>
                          <a:lnTo>
                            <a:pt x="49414" y="13035"/>
                          </a:lnTo>
                          <a:lnTo>
                            <a:pt x="30698" y="1834"/>
                          </a:lnTo>
                          <a:lnTo>
                            <a:pt x="25602" y="8272"/>
                          </a:lnTo>
                          <a:lnTo>
                            <a:pt x="35127" y="13035"/>
                          </a:lnTo>
                          <a:lnTo>
                            <a:pt x="35127" y="27322"/>
                          </a:lnTo>
                          <a:lnTo>
                            <a:pt x="16077" y="27322"/>
                          </a:lnTo>
                          <a:cubicBezTo>
                            <a:pt x="8351" y="27158"/>
                            <a:pt x="1954" y="33287"/>
                            <a:pt x="1789" y="41013"/>
                          </a:cubicBezTo>
                          <a:cubicBezTo>
                            <a:pt x="1785" y="41212"/>
                            <a:pt x="1785" y="41411"/>
                            <a:pt x="1789" y="41610"/>
                          </a:cubicBezTo>
                          <a:lnTo>
                            <a:pt x="1789" y="141622"/>
                          </a:lnTo>
                          <a:cubicBezTo>
                            <a:pt x="1624" y="149348"/>
                            <a:pt x="7754" y="155745"/>
                            <a:pt x="15480" y="155910"/>
                          </a:cubicBezTo>
                          <a:cubicBezTo>
                            <a:pt x="15679" y="155914"/>
                            <a:pt x="15878" y="155914"/>
                            <a:pt x="16077" y="155910"/>
                          </a:cubicBezTo>
                          <a:lnTo>
                            <a:pt x="82752" y="155910"/>
                          </a:lnTo>
                          <a:cubicBezTo>
                            <a:pt x="90477" y="156075"/>
                            <a:pt x="96874" y="149945"/>
                            <a:pt x="97039" y="142219"/>
                          </a:cubicBezTo>
                          <a:cubicBezTo>
                            <a:pt x="97043" y="142021"/>
                            <a:pt x="97043" y="141822"/>
                            <a:pt x="97039" y="141622"/>
                          </a:cubicBezTo>
                          <a:close/>
                          <a:moveTo>
                            <a:pt x="82752" y="146385"/>
                          </a:moveTo>
                          <a:lnTo>
                            <a:pt x="16077" y="146385"/>
                          </a:lnTo>
                          <a:cubicBezTo>
                            <a:pt x="13502" y="146441"/>
                            <a:pt x="11370" y="144399"/>
                            <a:pt x="11314" y="141825"/>
                          </a:cubicBezTo>
                          <a:cubicBezTo>
                            <a:pt x="11313" y="141757"/>
                            <a:pt x="11313" y="141690"/>
                            <a:pt x="11314" y="141622"/>
                          </a:cubicBezTo>
                          <a:lnTo>
                            <a:pt x="11314" y="41610"/>
                          </a:lnTo>
                          <a:cubicBezTo>
                            <a:pt x="11258" y="39035"/>
                            <a:pt x="13300" y="36903"/>
                            <a:pt x="15874" y="36847"/>
                          </a:cubicBezTo>
                          <a:cubicBezTo>
                            <a:pt x="15942" y="36846"/>
                            <a:pt x="16009" y="36846"/>
                            <a:pt x="16077" y="36847"/>
                          </a:cubicBezTo>
                          <a:lnTo>
                            <a:pt x="44652" y="36847"/>
                          </a:lnTo>
                          <a:lnTo>
                            <a:pt x="44652" y="22560"/>
                          </a:lnTo>
                          <a:lnTo>
                            <a:pt x="54177" y="22560"/>
                          </a:lnTo>
                          <a:lnTo>
                            <a:pt x="54177" y="36847"/>
                          </a:lnTo>
                          <a:lnTo>
                            <a:pt x="82752" y="36847"/>
                          </a:lnTo>
                          <a:cubicBezTo>
                            <a:pt x="85326" y="36792"/>
                            <a:pt x="87458" y="38833"/>
                            <a:pt x="87514" y="41408"/>
                          </a:cubicBezTo>
                          <a:cubicBezTo>
                            <a:pt x="87516" y="41475"/>
                            <a:pt x="87516" y="41542"/>
                            <a:pt x="87514" y="41610"/>
                          </a:cubicBezTo>
                          <a:lnTo>
                            <a:pt x="87514" y="141622"/>
                          </a:lnTo>
                          <a:cubicBezTo>
                            <a:pt x="87570" y="144197"/>
                            <a:pt x="85528" y="146329"/>
                            <a:pt x="82954" y="146385"/>
                          </a:cubicBezTo>
                          <a:cubicBezTo>
                            <a:pt x="82886" y="146386"/>
                            <a:pt x="82819" y="146386"/>
                            <a:pt x="82752" y="14638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7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0" name="Freeform: Shape 329">
                      <a:extLst>
                        <a:ext uri="{FF2B5EF4-FFF2-40B4-BE49-F238E27FC236}">
                          <a16:creationId xmlns:a16="http://schemas.microsoft.com/office/drawing/2014/main" id="{1E42B419-0859-4ABE-BC4D-B43EF1861A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6953" y="327344"/>
                      <a:ext cx="61913" cy="66675"/>
                    </a:xfrm>
                    <a:custGeom>
                      <a:avLst/>
                      <a:gdLst>
                        <a:gd name="connsiteX0" fmla="*/ 44653 w 61912"/>
                        <a:gd name="connsiteY0" fmla="*/ 39384 h 66675"/>
                        <a:gd name="connsiteX1" fmla="*/ 47968 w 61912"/>
                        <a:gd name="connsiteY1" fmla="*/ 9719 h 66675"/>
                        <a:gd name="connsiteX2" fmla="*/ 18302 w 61912"/>
                        <a:gd name="connsiteY2" fmla="*/ 6404 h 66675"/>
                        <a:gd name="connsiteX3" fmla="*/ 14988 w 61912"/>
                        <a:gd name="connsiteY3" fmla="*/ 36070 h 66675"/>
                        <a:gd name="connsiteX4" fmla="*/ 18302 w 61912"/>
                        <a:gd name="connsiteY4" fmla="*/ 39384 h 66675"/>
                        <a:gd name="connsiteX5" fmla="*/ 1786 w 61912"/>
                        <a:gd name="connsiteY5" fmla="*/ 65959 h 66675"/>
                        <a:gd name="connsiteX6" fmla="*/ 9658 w 61912"/>
                        <a:gd name="connsiteY6" fmla="*/ 65959 h 66675"/>
                        <a:gd name="connsiteX7" fmla="*/ 31483 w 61912"/>
                        <a:gd name="connsiteY7" fmla="*/ 44135 h 66675"/>
                        <a:gd name="connsiteX8" fmla="*/ 53307 w 61912"/>
                        <a:gd name="connsiteY8" fmla="*/ 65959 h 66675"/>
                        <a:gd name="connsiteX9" fmla="*/ 61179 w 61912"/>
                        <a:gd name="connsiteY9" fmla="*/ 65959 h 66675"/>
                        <a:gd name="connsiteX10" fmla="*/ 44653 w 61912"/>
                        <a:gd name="connsiteY10" fmla="*/ 39384 h 66675"/>
                        <a:gd name="connsiteX11" fmla="*/ 18240 w 61912"/>
                        <a:gd name="connsiteY11" fmla="*/ 23025 h 66675"/>
                        <a:gd name="connsiteX12" fmla="*/ 31480 w 61912"/>
                        <a:gd name="connsiteY12" fmla="*/ 9795 h 66675"/>
                        <a:gd name="connsiteX13" fmla="*/ 44710 w 61912"/>
                        <a:gd name="connsiteY13" fmla="*/ 23035 h 66675"/>
                        <a:gd name="connsiteX14" fmla="*/ 31480 w 61912"/>
                        <a:gd name="connsiteY14" fmla="*/ 36265 h 66675"/>
                        <a:gd name="connsiteX15" fmla="*/ 18245 w 61912"/>
                        <a:gd name="connsiteY15" fmla="*/ 23025 h 666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61912" h="66675">
                          <a:moveTo>
                            <a:pt x="44653" y="39384"/>
                          </a:moveTo>
                          <a:cubicBezTo>
                            <a:pt x="53761" y="32108"/>
                            <a:pt x="55245" y="18826"/>
                            <a:pt x="47968" y="9719"/>
                          </a:cubicBezTo>
                          <a:cubicBezTo>
                            <a:pt x="40691" y="612"/>
                            <a:pt x="27410" y="-873"/>
                            <a:pt x="18302" y="6404"/>
                          </a:cubicBezTo>
                          <a:cubicBezTo>
                            <a:pt x="9195" y="13680"/>
                            <a:pt x="7711" y="26962"/>
                            <a:pt x="14988" y="36070"/>
                          </a:cubicBezTo>
                          <a:cubicBezTo>
                            <a:pt x="15966" y="37294"/>
                            <a:pt x="17078" y="38406"/>
                            <a:pt x="18302" y="39384"/>
                          </a:cubicBezTo>
                          <a:cubicBezTo>
                            <a:pt x="8200" y="44390"/>
                            <a:pt x="1802" y="54685"/>
                            <a:pt x="1786" y="65959"/>
                          </a:cubicBezTo>
                          <a:lnTo>
                            <a:pt x="9658" y="65959"/>
                          </a:lnTo>
                          <a:cubicBezTo>
                            <a:pt x="9658" y="53906"/>
                            <a:pt x="19430" y="44135"/>
                            <a:pt x="31483" y="44135"/>
                          </a:cubicBezTo>
                          <a:cubicBezTo>
                            <a:pt x="43535" y="44135"/>
                            <a:pt x="53307" y="53906"/>
                            <a:pt x="53307" y="65959"/>
                          </a:cubicBezTo>
                          <a:lnTo>
                            <a:pt x="61179" y="65959"/>
                          </a:lnTo>
                          <a:cubicBezTo>
                            <a:pt x="61161" y="54682"/>
                            <a:pt x="54760" y="44388"/>
                            <a:pt x="44653" y="39384"/>
                          </a:cubicBezTo>
                          <a:close/>
                          <a:moveTo>
                            <a:pt x="18240" y="23025"/>
                          </a:moveTo>
                          <a:cubicBezTo>
                            <a:pt x="18243" y="15716"/>
                            <a:pt x="24171" y="9792"/>
                            <a:pt x="31480" y="9795"/>
                          </a:cubicBezTo>
                          <a:cubicBezTo>
                            <a:pt x="38790" y="9798"/>
                            <a:pt x="44713" y="15725"/>
                            <a:pt x="44710" y="23035"/>
                          </a:cubicBezTo>
                          <a:cubicBezTo>
                            <a:pt x="44707" y="30341"/>
                            <a:pt x="38786" y="36262"/>
                            <a:pt x="31480" y="36265"/>
                          </a:cubicBezTo>
                          <a:cubicBezTo>
                            <a:pt x="24173" y="36255"/>
                            <a:pt x="18253" y="30332"/>
                            <a:pt x="18245" y="2302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7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1" name="Freeform: Shape 330">
                      <a:extLst>
                        <a:ext uri="{FF2B5EF4-FFF2-40B4-BE49-F238E27FC236}">
                          <a16:creationId xmlns:a16="http://schemas.microsoft.com/office/drawing/2014/main" id="{8F09889C-B74E-4CAD-B4EA-E35A42748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360" y="310555"/>
                      <a:ext cx="28575" cy="9525"/>
                    </a:xfrm>
                    <a:custGeom>
                      <a:avLst/>
                      <a:gdLst>
                        <a:gd name="connsiteX0" fmla="*/ 25598 w 28575"/>
                        <a:gd name="connsiteY0" fmla="*/ 1786 h 9525"/>
                        <a:gd name="connsiteX1" fmla="*/ 30361 w 28575"/>
                        <a:gd name="connsiteY1" fmla="*/ 6548 h 9525"/>
                        <a:gd name="connsiteX2" fmla="*/ 30361 w 28575"/>
                        <a:gd name="connsiteY2" fmla="*/ 6548 h 9525"/>
                        <a:gd name="connsiteX3" fmla="*/ 25598 w 28575"/>
                        <a:gd name="connsiteY3" fmla="*/ 11311 h 9525"/>
                        <a:gd name="connsiteX4" fmla="*/ 6548 w 28575"/>
                        <a:gd name="connsiteY4" fmla="*/ 11311 h 9525"/>
                        <a:gd name="connsiteX5" fmla="*/ 1786 w 28575"/>
                        <a:gd name="connsiteY5" fmla="*/ 6548 h 9525"/>
                        <a:gd name="connsiteX6" fmla="*/ 1786 w 28575"/>
                        <a:gd name="connsiteY6" fmla="*/ 6548 h 9525"/>
                        <a:gd name="connsiteX7" fmla="*/ 6548 w 28575"/>
                        <a:gd name="connsiteY7" fmla="*/ 1786 h 9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8575" h="9525">
                          <a:moveTo>
                            <a:pt x="25598" y="1786"/>
                          </a:moveTo>
                          <a:cubicBezTo>
                            <a:pt x="28229" y="1786"/>
                            <a:pt x="30361" y="3918"/>
                            <a:pt x="30361" y="6548"/>
                          </a:cubicBezTo>
                          <a:lnTo>
                            <a:pt x="30361" y="6548"/>
                          </a:lnTo>
                          <a:cubicBezTo>
                            <a:pt x="30361" y="9179"/>
                            <a:pt x="28229" y="11311"/>
                            <a:pt x="25598" y="11311"/>
                          </a:cubicBezTo>
                          <a:lnTo>
                            <a:pt x="6548" y="11311"/>
                          </a:lnTo>
                          <a:cubicBezTo>
                            <a:pt x="3918" y="11311"/>
                            <a:pt x="1786" y="9179"/>
                            <a:pt x="1786" y="6548"/>
                          </a:cubicBezTo>
                          <a:lnTo>
                            <a:pt x="1786" y="6548"/>
                          </a:lnTo>
                          <a:cubicBezTo>
                            <a:pt x="1786" y="3918"/>
                            <a:pt x="3918" y="1786"/>
                            <a:pt x="6548" y="1786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685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7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C3822F75-D372-4E86-BF59-0ABD45423221}"/>
                  </a:ext>
                </a:extLst>
              </p:cNvPr>
              <p:cNvGrpSpPr/>
              <p:nvPr/>
            </p:nvGrpSpPr>
            <p:grpSpPr>
              <a:xfrm>
                <a:off x="384901" y="545850"/>
                <a:ext cx="605754" cy="207185"/>
                <a:chOff x="384901" y="555169"/>
                <a:chExt cx="605754" cy="207185"/>
              </a:xfrm>
            </p:grpSpPr>
            <p:sp>
              <p:nvSpPr>
                <p:cNvPr id="323" name="TextBox 322">
                  <a:extLst>
                    <a:ext uri="{FF2B5EF4-FFF2-40B4-BE49-F238E27FC236}">
                      <a16:creationId xmlns:a16="http://schemas.microsoft.com/office/drawing/2014/main" id="{CF565E61-2AB5-47AD-853B-881F5D0A43E4}"/>
                    </a:ext>
                  </a:extLst>
                </p:cNvPr>
                <p:cNvSpPr txBox="1"/>
                <p:nvPr/>
              </p:nvSpPr>
              <p:spPr>
                <a:xfrm>
                  <a:off x="585279" y="596131"/>
                  <a:ext cx="405376" cy="166223"/>
                </a:xfrm>
                <a:prstGeom prst="rect">
                  <a:avLst/>
                </a:prstGeom>
              </p:spPr>
              <p:txBody>
                <a:bodyPr wrap="none" lIns="34285" tIns="0" rIns="0" bIns="0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6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ADFS</a:t>
                  </a:r>
                </a:p>
              </p:txBody>
            </p:sp>
            <p:pic>
              <p:nvPicPr>
                <p:cNvPr id="324" name="Graphic 323">
                  <a:extLst>
                    <a:ext uri="{FF2B5EF4-FFF2-40B4-BE49-F238E27FC236}">
                      <a16:creationId xmlns:a16="http://schemas.microsoft.com/office/drawing/2014/main" id="{AE827B1B-D0DC-454B-8875-68659AA646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4901" y="555169"/>
                  <a:ext cx="203762" cy="203762"/>
                </a:xfrm>
                <a:prstGeom prst="rect">
                  <a:avLst/>
                </a:prstGeom>
              </p:spPr>
            </p:pic>
          </p:grpSp>
        </p:grp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1C72ED93-8014-44FD-AB09-4FA9F3801214}"/>
                </a:ext>
              </a:extLst>
            </p:cNvPr>
            <p:cNvSpPr/>
            <p:nvPr/>
          </p:nvSpPr>
          <p:spPr bwMode="auto">
            <a:xfrm>
              <a:off x="2365534" y="3447626"/>
              <a:ext cx="1788287" cy="489235"/>
            </a:xfrm>
            <a:prstGeom prst="rect">
              <a:avLst/>
            </a:prstGeom>
            <a:solidFill>
              <a:srgbClr val="D2D2D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5870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97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5" name="Condition: Location">
              <a:extLst>
                <a:ext uri="{FF2B5EF4-FFF2-40B4-BE49-F238E27FC236}">
                  <a16:creationId xmlns:a16="http://schemas.microsoft.com/office/drawing/2014/main" id="{72E3E5C7-95CD-44DB-9469-09B4DEB6F2A5}"/>
                </a:ext>
              </a:extLst>
            </p:cNvPr>
            <p:cNvGrpSpPr/>
            <p:nvPr/>
          </p:nvGrpSpPr>
          <p:grpSpPr>
            <a:xfrm>
              <a:off x="3185180" y="3788604"/>
              <a:ext cx="878679" cy="878679"/>
              <a:chOff x="-1490654" y="4458718"/>
              <a:chExt cx="896425" cy="896425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3978D833-CF95-4B9B-8778-30A9DE4497D2}"/>
                  </a:ext>
                </a:extLst>
              </p:cNvPr>
              <p:cNvSpPr/>
              <p:nvPr/>
            </p:nvSpPr>
            <p:spPr bwMode="auto">
              <a:xfrm>
                <a:off x="-1490654" y="4458718"/>
                <a:ext cx="896425" cy="896425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587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92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697" name="Freeform 145">
                <a:extLst>
                  <a:ext uri="{FF2B5EF4-FFF2-40B4-BE49-F238E27FC236}">
                    <a16:creationId xmlns:a16="http://schemas.microsoft.com/office/drawing/2014/main" id="{BD65BD0E-86C3-4F5F-9BB3-4B2DBA37A2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-1244833" y="4678330"/>
                <a:ext cx="404782" cy="457200"/>
              </a:xfrm>
              <a:custGeom>
                <a:avLst/>
                <a:gdLst>
                  <a:gd name="T0" fmla="*/ 94 w 114"/>
                  <a:gd name="T1" fmla="*/ 20 h 130"/>
                  <a:gd name="T2" fmla="*/ 20 w 114"/>
                  <a:gd name="T3" fmla="*/ 20 h 130"/>
                  <a:gd name="T4" fmla="*/ 20 w 114"/>
                  <a:gd name="T5" fmla="*/ 93 h 130"/>
                  <a:gd name="T6" fmla="*/ 57 w 114"/>
                  <a:gd name="T7" fmla="*/ 130 h 130"/>
                  <a:gd name="T8" fmla="*/ 94 w 114"/>
                  <a:gd name="T9" fmla="*/ 93 h 130"/>
                  <a:gd name="T10" fmla="*/ 94 w 114"/>
                  <a:gd name="T11" fmla="*/ 20 h 130"/>
                  <a:gd name="T12" fmla="*/ 57 w 114"/>
                  <a:gd name="T13" fmla="*/ 119 h 130"/>
                  <a:gd name="T14" fmla="*/ 26 w 114"/>
                  <a:gd name="T15" fmla="*/ 88 h 130"/>
                  <a:gd name="T16" fmla="*/ 26 w 114"/>
                  <a:gd name="T17" fmla="*/ 26 h 130"/>
                  <a:gd name="T18" fmla="*/ 88 w 114"/>
                  <a:gd name="T19" fmla="*/ 26 h 130"/>
                  <a:gd name="T20" fmla="*/ 88 w 114"/>
                  <a:gd name="T21" fmla="*/ 88 h 130"/>
                  <a:gd name="T22" fmla="*/ 57 w 114"/>
                  <a:gd name="T23" fmla="*/ 119 h 130"/>
                  <a:gd name="T24" fmla="*/ 80 w 114"/>
                  <a:gd name="T25" fmla="*/ 34 h 130"/>
                  <a:gd name="T26" fmla="*/ 34 w 114"/>
                  <a:gd name="T27" fmla="*/ 34 h 130"/>
                  <a:gd name="T28" fmla="*/ 34 w 114"/>
                  <a:gd name="T29" fmla="*/ 79 h 130"/>
                  <a:gd name="T30" fmla="*/ 80 w 114"/>
                  <a:gd name="T31" fmla="*/ 79 h 130"/>
                  <a:gd name="T32" fmla="*/ 80 w 114"/>
                  <a:gd name="T33" fmla="*/ 34 h 130"/>
                  <a:gd name="T34" fmla="*/ 40 w 114"/>
                  <a:gd name="T35" fmla="*/ 74 h 130"/>
                  <a:gd name="T36" fmla="*/ 40 w 114"/>
                  <a:gd name="T37" fmla="*/ 40 h 130"/>
                  <a:gd name="T38" fmla="*/ 74 w 114"/>
                  <a:gd name="T39" fmla="*/ 40 h 130"/>
                  <a:gd name="T40" fmla="*/ 74 w 114"/>
                  <a:gd name="T41" fmla="*/ 74 h 130"/>
                  <a:gd name="T42" fmla="*/ 40 w 114"/>
                  <a:gd name="T43" fmla="*/ 74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30">
                    <a:moveTo>
                      <a:pt x="94" y="20"/>
                    </a:moveTo>
                    <a:cubicBezTo>
                      <a:pt x="74" y="0"/>
                      <a:pt x="41" y="0"/>
                      <a:pt x="20" y="20"/>
                    </a:cubicBezTo>
                    <a:cubicBezTo>
                      <a:pt x="0" y="40"/>
                      <a:pt x="0" y="73"/>
                      <a:pt x="20" y="93"/>
                    </a:cubicBezTo>
                    <a:cubicBezTo>
                      <a:pt x="57" y="130"/>
                      <a:pt x="57" y="130"/>
                      <a:pt x="57" y="130"/>
                    </a:cubicBezTo>
                    <a:cubicBezTo>
                      <a:pt x="94" y="93"/>
                      <a:pt x="94" y="93"/>
                      <a:pt x="94" y="93"/>
                    </a:cubicBezTo>
                    <a:cubicBezTo>
                      <a:pt x="114" y="73"/>
                      <a:pt x="114" y="40"/>
                      <a:pt x="94" y="20"/>
                    </a:cubicBezTo>
                    <a:close/>
                    <a:moveTo>
                      <a:pt x="57" y="119"/>
                    </a:moveTo>
                    <a:cubicBezTo>
                      <a:pt x="26" y="88"/>
                      <a:pt x="26" y="88"/>
                      <a:pt x="26" y="88"/>
                    </a:cubicBezTo>
                    <a:cubicBezTo>
                      <a:pt x="9" y="71"/>
                      <a:pt x="9" y="43"/>
                      <a:pt x="26" y="26"/>
                    </a:cubicBezTo>
                    <a:cubicBezTo>
                      <a:pt x="43" y="8"/>
                      <a:pt x="71" y="8"/>
                      <a:pt x="88" y="26"/>
                    </a:cubicBezTo>
                    <a:cubicBezTo>
                      <a:pt x="105" y="43"/>
                      <a:pt x="105" y="71"/>
                      <a:pt x="88" y="88"/>
                    </a:cubicBezTo>
                    <a:lnTo>
                      <a:pt x="57" y="119"/>
                    </a:lnTo>
                    <a:close/>
                    <a:moveTo>
                      <a:pt x="80" y="34"/>
                    </a:moveTo>
                    <a:cubicBezTo>
                      <a:pt x="67" y="22"/>
                      <a:pt x="47" y="22"/>
                      <a:pt x="34" y="34"/>
                    </a:cubicBezTo>
                    <a:cubicBezTo>
                      <a:pt x="22" y="46"/>
                      <a:pt x="22" y="67"/>
                      <a:pt x="34" y="79"/>
                    </a:cubicBezTo>
                    <a:cubicBezTo>
                      <a:pt x="47" y="92"/>
                      <a:pt x="67" y="92"/>
                      <a:pt x="80" y="79"/>
                    </a:cubicBezTo>
                    <a:cubicBezTo>
                      <a:pt x="92" y="67"/>
                      <a:pt x="92" y="46"/>
                      <a:pt x="80" y="34"/>
                    </a:cubicBezTo>
                    <a:close/>
                    <a:moveTo>
                      <a:pt x="40" y="74"/>
                    </a:moveTo>
                    <a:cubicBezTo>
                      <a:pt x="31" y="64"/>
                      <a:pt x="31" y="49"/>
                      <a:pt x="40" y="40"/>
                    </a:cubicBezTo>
                    <a:cubicBezTo>
                      <a:pt x="50" y="30"/>
                      <a:pt x="65" y="30"/>
                      <a:pt x="74" y="40"/>
                    </a:cubicBezTo>
                    <a:cubicBezTo>
                      <a:pt x="83" y="49"/>
                      <a:pt x="83" y="64"/>
                      <a:pt x="74" y="74"/>
                    </a:cubicBezTo>
                    <a:cubicBezTo>
                      <a:pt x="65" y="83"/>
                      <a:pt x="50" y="83"/>
                      <a:pt x="40" y="74"/>
                    </a:cubicBezTo>
                    <a:close/>
                  </a:path>
                </a:pathLst>
              </a:custGeom>
              <a:solidFill>
                <a:srgbClr val="0078D7"/>
              </a:solidFill>
              <a:ln w="0">
                <a:solidFill>
                  <a:srgbClr val="E6E6E6"/>
                </a:solidFill>
                <a:miter lim="800000"/>
              </a:ln>
            </p:spPr>
            <p:txBody>
              <a:bodyPr vert="horz" wrap="square" lIns="67223" tIns="33611" rIns="67223" bIns="336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721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698" name="Condition: Apps">
              <a:extLst>
                <a:ext uri="{FF2B5EF4-FFF2-40B4-BE49-F238E27FC236}">
                  <a16:creationId xmlns:a16="http://schemas.microsoft.com/office/drawing/2014/main" id="{CA3C3E0A-66EF-4947-BDE6-A8E03C8424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70100" y="4650284"/>
              <a:ext cx="878679" cy="878679"/>
              <a:chOff x="10968827" y="1678521"/>
              <a:chExt cx="758952" cy="758953"/>
            </a:xfrm>
          </p:grpSpPr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E2860B2D-861C-43BE-8850-B9E64AEC7F3B}"/>
                  </a:ext>
                </a:extLst>
              </p:cNvPr>
              <p:cNvSpPr/>
              <p:nvPr/>
            </p:nvSpPr>
            <p:spPr bwMode="auto">
              <a:xfrm>
                <a:off x="10968827" y="1678521"/>
                <a:ext cx="758952" cy="758953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587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92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700" name="Group 699">
                <a:extLst>
                  <a:ext uri="{FF2B5EF4-FFF2-40B4-BE49-F238E27FC236}">
                    <a16:creationId xmlns:a16="http://schemas.microsoft.com/office/drawing/2014/main" id="{8D2BCCFD-792F-43F3-ACA8-977D2A414157}"/>
                  </a:ext>
                </a:extLst>
              </p:cNvPr>
              <p:cNvGrpSpPr/>
              <p:nvPr/>
            </p:nvGrpSpPr>
            <p:grpSpPr>
              <a:xfrm>
                <a:off x="11150726" y="1863657"/>
                <a:ext cx="405343" cy="399538"/>
                <a:chOff x="9168011" y="5170684"/>
                <a:chExt cx="665163" cy="655637"/>
              </a:xfrm>
            </p:grpSpPr>
            <p:sp>
              <p:nvSpPr>
                <p:cNvPr id="701" name="Freeform 44">
                  <a:extLst>
                    <a:ext uri="{FF2B5EF4-FFF2-40B4-BE49-F238E27FC236}">
                      <a16:creationId xmlns:a16="http://schemas.microsoft.com/office/drawing/2014/main" id="{2D1A5594-716B-4DD8-8A58-1D286E42B9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8012" y="5170684"/>
                  <a:ext cx="244474" cy="266700"/>
                </a:xfrm>
                <a:custGeom>
                  <a:avLst/>
                  <a:gdLst>
                    <a:gd name="T0" fmla="*/ 82 w 82"/>
                    <a:gd name="T1" fmla="*/ 76 h 82"/>
                    <a:gd name="T2" fmla="*/ 76 w 82"/>
                    <a:gd name="T3" fmla="*/ 82 h 82"/>
                    <a:gd name="T4" fmla="*/ 6 w 82"/>
                    <a:gd name="T5" fmla="*/ 82 h 82"/>
                    <a:gd name="T6" fmla="*/ 0 w 82"/>
                    <a:gd name="T7" fmla="*/ 76 h 82"/>
                    <a:gd name="T8" fmla="*/ 0 w 82"/>
                    <a:gd name="T9" fmla="*/ 5 h 82"/>
                    <a:gd name="T10" fmla="*/ 6 w 82"/>
                    <a:gd name="T11" fmla="*/ 0 h 82"/>
                    <a:gd name="T12" fmla="*/ 76 w 82"/>
                    <a:gd name="T13" fmla="*/ 0 h 82"/>
                    <a:gd name="T14" fmla="*/ 82 w 82"/>
                    <a:gd name="T15" fmla="*/ 5 h 82"/>
                    <a:gd name="T16" fmla="*/ 82 w 82"/>
                    <a:gd name="T17" fmla="*/ 7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82">
                      <a:moveTo>
                        <a:pt x="82" y="76"/>
                      </a:moveTo>
                      <a:cubicBezTo>
                        <a:pt x="82" y="79"/>
                        <a:pt x="79" y="82"/>
                        <a:pt x="76" y="82"/>
                      </a:cubicBezTo>
                      <a:cubicBezTo>
                        <a:pt x="6" y="82"/>
                        <a:pt x="6" y="82"/>
                        <a:pt x="6" y="82"/>
                      </a:cubicBezTo>
                      <a:cubicBezTo>
                        <a:pt x="2" y="82"/>
                        <a:pt x="0" y="79"/>
                        <a:pt x="0" y="76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6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9" y="0"/>
                        <a:pt x="82" y="2"/>
                        <a:pt x="82" y="5"/>
                      </a:cubicBezTo>
                      <a:lnTo>
                        <a:pt x="82" y="76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2" name="Freeform 45">
                  <a:extLst>
                    <a:ext uri="{FF2B5EF4-FFF2-40B4-BE49-F238E27FC236}">
                      <a16:creationId xmlns:a16="http://schemas.microsoft.com/office/drawing/2014/main" id="{4EC15234-E4CC-44EA-ACCC-C99379A506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8014" y="5481833"/>
                  <a:ext cx="244474" cy="133350"/>
                </a:xfrm>
                <a:custGeom>
                  <a:avLst/>
                  <a:gdLst>
                    <a:gd name="T0" fmla="*/ 82 w 82"/>
                    <a:gd name="T1" fmla="*/ 38 h 41"/>
                    <a:gd name="T2" fmla="*/ 76 w 82"/>
                    <a:gd name="T3" fmla="*/ 41 h 41"/>
                    <a:gd name="T4" fmla="*/ 6 w 82"/>
                    <a:gd name="T5" fmla="*/ 41 h 41"/>
                    <a:gd name="T6" fmla="*/ 0 w 82"/>
                    <a:gd name="T7" fmla="*/ 38 h 41"/>
                    <a:gd name="T8" fmla="*/ 0 w 82"/>
                    <a:gd name="T9" fmla="*/ 3 h 41"/>
                    <a:gd name="T10" fmla="*/ 6 w 82"/>
                    <a:gd name="T11" fmla="*/ 0 h 41"/>
                    <a:gd name="T12" fmla="*/ 76 w 82"/>
                    <a:gd name="T13" fmla="*/ 0 h 41"/>
                    <a:gd name="T14" fmla="*/ 82 w 82"/>
                    <a:gd name="T15" fmla="*/ 3 h 41"/>
                    <a:gd name="T16" fmla="*/ 82 w 82"/>
                    <a:gd name="T17" fmla="*/ 3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41">
                      <a:moveTo>
                        <a:pt x="82" y="38"/>
                      </a:moveTo>
                      <a:cubicBezTo>
                        <a:pt x="82" y="39"/>
                        <a:pt x="79" y="41"/>
                        <a:pt x="76" y="41"/>
                      </a:cubicBez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2" y="41"/>
                        <a:pt x="0" y="39"/>
                        <a:pt x="0" y="38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6" y="0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79" y="0"/>
                        <a:pt x="82" y="1"/>
                        <a:pt x="82" y="3"/>
                      </a:cubicBezTo>
                      <a:lnTo>
                        <a:pt x="82" y="3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3" name="Freeform 46">
                  <a:extLst>
                    <a:ext uri="{FF2B5EF4-FFF2-40B4-BE49-F238E27FC236}">
                      <a16:creationId xmlns:a16="http://schemas.microsoft.com/office/drawing/2014/main" id="{098CE9AE-31C7-442B-BBE9-4E3EDE1CEB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56935" y="5170684"/>
                  <a:ext cx="376238" cy="444499"/>
                </a:xfrm>
                <a:custGeom>
                  <a:avLst/>
                  <a:gdLst>
                    <a:gd name="T0" fmla="*/ 126 w 126"/>
                    <a:gd name="T1" fmla="*/ 127 h 137"/>
                    <a:gd name="T2" fmla="*/ 117 w 126"/>
                    <a:gd name="T3" fmla="*/ 137 h 137"/>
                    <a:gd name="T4" fmla="*/ 9 w 126"/>
                    <a:gd name="T5" fmla="*/ 137 h 137"/>
                    <a:gd name="T6" fmla="*/ 0 w 126"/>
                    <a:gd name="T7" fmla="*/ 127 h 137"/>
                    <a:gd name="T8" fmla="*/ 0 w 126"/>
                    <a:gd name="T9" fmla="*/ 9 h 137"/>
                    <a:gd name="T10" fmla="*/ 9 w 126"/>
                    <a:gd name="T11" fmla="*/ 0 h 137"/>
                    <a:gd name="T12" fmla="*/ 117 w 126"/>
                    <a:gd name="T13" fmla="*/ 0 h 137"/>
                    <a:gd name="T14" fmla="*/ 126 w 126"/>
                    <a:gd name="T15" fmla="*/ 9 h 137"/>
                    <a:gd name="T16" fmla="*/ 126 w 126"/>
                    <a:gd name="T17" fmla="*/ 127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6" h="137">
                      <a:moveTo>
                        <a:pt x="126" y="127"/>
                      </a:moveTo>
                      <a:cubicBezTo>
                        <a:pt x="126" y="133"/>
                        <a:pt x="122" y="137"/>
                        <a:pt x="117" y="137"/>
                      </a:cubicBezTo>
                      <a:cubicBezTo>
                        <a:pt x="9" y="137"/>
                        <a:pt x="9" y="137"/>
                        <a:pt x="9" y="137"/>
                      </a:cubicBezTo>
                      <a:cubicBezTo>
                        <a:pt x="4" y="137"/>
                        <a:pt x="0" y="133"/>
                        <a:pt x="0" y="12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117" y="0"/>
                        <a:pt x="117" y="0"/>
                        <a:pt x="117" y="0"/>
                      </a:cubicBezTo>
                      <a:cubicBezTo>
                        <a:pt x="122" y="0"/>
                        <a:pt x="126" y="4"/>
                        <a:pt x="126" y="9"/>
                      </a:cubicBezTo>
                      <a:lnTo>
                        <a:pt x="126" y="127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4" name="Freeform 47">
                  <a:extLst>
                    <a:ext uri="{FF2B5EF4-FFF2-40B4-BE49-F238E27FC236}">
                      <a16:creationId xmlns:a16="http://schemas.microsoft.com/office/drawing/2014/main" id="{FF0C57A2-E797-44F6-96D7-246672C408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68011" y="5667570"/>
                  <a:ext cx="665163" cy="158751"/>
                </a:xfrm>
                <a:custGeom>
                  <a:avLst/>
                  <a:gdLst>
                    <a:gd name="T0" fmla="*/ 223 w 223"/>
                    <a:gd name="T1" fmla="*/ 46 h 49"/>
                    <a:gd name="T2" fmla="*/ 208 w 223"/>
                    <a:gd name="T3" fmla="*/ 49 h 49"/>
                    <a:gd name="T4" fmla="*/ 15 w 223"/>
                    <a:gd name="T5" fmla="*/ 49 h 49"/>
                    <a:gd name="T6" fmla="*/ 0 w 223"/>
                    <a:gd name="T7" fmla="*/ 46 h 49"/>
                    <a:gd name="T8" fmla="*/ 0 w 223"/>
                    <a:gd name="T9" fmla="*/ 3 h 49"/>
                    <a:gd name="T10" fmla="*/ 15 w 223"/>
                    <a:gd name="T11" fmla="*/ 0 h 49"/>
                    <a:gd name="T12" fmla="*/ 208 w 223"/>
                    <a:gd name="T13" fmla="*/ 0 h 49"/>
                    <a:gd name="T14" fmla="*/ 223 w 223"/>
                    <a:gd name="T15" fmla="*/ 3 h 49"/>
                    <a:gd name="T16" fmla="*/ 223 w 223"/>
                    <a:gd name="T17" fmla="*/ 46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3" h="49">
                      <a:moveTo>
                        <a:pt x="223" y="46"/>
                      </a:moveTo>
                      <a:cubicBezTo>
                        <a:pt x="223" y="48"/>
                        <a:pt x="216" y="49"/>
                        <a:pt x="208" y="49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7" y="49"/>
                        <a:pt x="0" y="48"/>
                        <a:pt x="0" y="46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7" y="0"/>
                        <a:pt x="15" y="0"/>
                      </a:cubicBezTo>
                      <a:cubicBezTo>
                        <a:pt x="208" y="0"/>
                        <a:pt x="208" y="0"/>
                        <a:pt x="208" y="0"/>
                      </a:cubicBezTo>
                      <a:cubicBezTo>
                        <a:pt x="216" y="0"/>
                        <a:pt x="223" y="1"/>
                        <a:pt x="223" y="3"/>
                      </a:cubicBezTo>
                      <a:lnTo>
                        <a:pt x="223" y="46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 w="12700">
                      <a:solidFill>
                        <a:srgbClr val="505050"/>
                      </a:solidFill>
                    </a:ln>
                    <a:solidFill>
                      <a:srgbClr val="002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05" name="Condition: Devices">
              <a:extLst>
                <a:ext uri="{FF2B5EF4-FFF2-40B4-BE49-F238E27FC236}">
                  <a16:creationId xmlns:a16="http://schemas.microsoft.com/office/drawing/2014/main" id="{60CD49F3-6937-438B-B911-6900C4A30AE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85180" y="2692089"/>
              <a:ext cx="878679" cy="878679"/>
              <a:chOff x="8997947" y="1475843"/>
              <a:chExt cx="1187753" cy="1187753"/>
            </a:xfrm>
          </p:grpSpPr>
          <p:sp>
            <p:nvSpPr>
              <p:cNvPr id="706" name="Oval 705">
                <a:extLst>
                  <a:ext uri="{FF2B5EF4-FFF2-40B4-BE49-F238E27FC236}">
                    <a16:creationId xmlns:a16="http://schemas.microsoft.com/office/drawing/2014/main" id="{12D0AF33-9033-47DC-A2EC-C615902DB7EE}"/>
                  </a:ext>
                </a:extLst>
              </p:cNvPr>
              <p:cNvSpPr/>
              <p:nvPr/>
            </p:nvSpPr>
            <p:spPr bwMode="auto">
              <a:xfrm>
                <a:off x="8997947" y="1475843"/>
                <a:ext cx="1187753" cy="1187753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587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92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78C2145A-245D-4FE2-A4DC-0CF37644D61B}"/>
                  </a:ext>
                </a:extLst>
              </p:cNvPr>
              <p:cNvGrpSpPr/>
              <p:nvPr/>
            </p:nvGrpSpPr>
            <p:grpSpPr>
              <a:xfrm>
                <a:off x="9290152" y="1848014"/>
                <a:ext cx="576390" cy="488371"/>
                <a:chOff x="4947743" y="5339803"/>
                <a:chExt cx="825499" cy="706436"/>
              </a:xfrm>
            </p:grpSpPr>
            <p:sp>
              <p:nvSpPr>
                <p:cNvPr id="708" name="Freeform 5">
                  <a:extLst>
                    <a:ext uri="{FF2B5EF4-FFF2-40B4-BE49-F238E27FC236}">
                      <a16:creationId xmlns:a16="http://schemas.microsoft.com/office/drawing/2014/main" id="{283C78A6-7175-4FE6-A801-15D8C331DF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7618" y="5870026"/>
                  <a:ext cx="211136" cy="106364"/>
                </a:xfrm>
                <a:custGeom>
                  <a:avLst/>
                  <a:gdLst>
                    <a:gd name="T0" fmla="*/ 42 w 48"/>
                    <a:gd name="T1" fmla="*/ 0 h 24"/>
                    <a:gd name="T2" fmla="*/ 42 w 48"/>
                    <a:gd name="T3" fmla="*/ 11 h 24"/>
                    <a:gd name="T4" fmla="*/ 48 w 48"/>
                    <a:gd name="T5" fmla="*/ 22 h 24"/>
                    <a:gd name="T6" fmla="*/ 45 w 48"/>
                    <a:gd name="T7" fmla="*/ 23 h 24"/>
                    <a:gd name="T8" fmla="*/ 3 w 48"/>
                    <a:gd name="T9" fmla="*/ 23 h 24"/>
                    <a:gd name="T10" fmla="*/ 0 w 48"/>
                    <a:gd name="T11" fmla="*/ 22 h 24"/>
                    <a:gd name="T12" fmla="*/ 6 w 48"/>
                    <a:gd name="T13" fmla="*/ 11 h 24"/>
                    <a:gd name="T14" fmla="*/ 6 w 48"/>
                    <a:gd name="T15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8" h="24">
                      <a:moveTo>
                        <a:pt x="42" y="0"/>
                      </a:moveTo>
                      <a:cubicBezTo>
                        <a:pt x="42" y="11"/>
                        <a:pt x="42" y="11"/>
                        <a:pt x="42" y="11"/>
                      </a:cubicBezTo>
                      <a:cubicBezTo>
                        <a:pt x="48" y="22"/>
                        <a:pt x="48" y="22"/>
                        <a:pt x="48" y="22"/>
                      </a:cubicBezTo>
                      <a:cubicBezTo>
                        <a:pt x="48" y="24"/>
                        <a:pt x="47" y="23"/>
                        <a:pt x="45" y="23"/>
                      </a:cubicBezTo>
                      <a:cubicBezTo>
                        <a:pt x="3" y="23"/>
                        <a:pt x="3" y="23"/>
                        <a:pt x="3" y="23"/>
                      </a:cubicBezTo>
                      <a:cubicBezTo>
                        <a:pt x="1" y="23"/>
                        <a:pt x="0" y="24"/>
                        <a:pt x="0" y="22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6" y="0"/>
                        <a:pt x="6" y="0"/>
                        <a:pt x="6" y="0"/>
                      </a:cubicBezTo>
                    </a:path>
                  </a:pathLst>
                </a:custGeom>
                <a:noFill/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09" name="Freeform 6">
                  <a:extLst>
                    <a:ext uri="{FF2B5EF4-FFF2-40B4-BE49-F238E27FC236}">
                      <a16:creationId xmlns:a16="http://schemas.microsoft.com/office/drawing/2014/main" id="{EE2625BE-8812-44E8-A369-D33F6B1652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47743" y="5339803"/>
                  <a:ext cx="742950" cy="531812"/>
                </a:xfrm>
                <a:custGeom>
                  <a:avLst/>
                  <a:gdLst>
                    <a:gd name="T0" fmla="*/ 118 w 168"/>
                    <a:gd name="T1" fmla="*/ 120 h 120"/>
                    <a:gd name="T2" fmla="*/ 10 w 168"/>
                    <a:gd name="T3" fmla="*/ 120 h 120"/>
                    <a:gd name="T4" fmla="*/ 0 w 168"/>
                    <a:gd name="T5" fmla="*/ 110 h 120"/>
                    <a:gd name="T6" fmla="*/ 0 w 168"/>
                    <a:gd name="T7" fmla="*/ 10 h 120"/>
                    <a:gd name="T8" fmla="*/ 10 w 168"/>
                    <a:gd name="T9" fmla="*/ 0 h 120"/>
                    <a:gd name="T10" fmla="*/ 158 w 168"/>
                    <a:gd name="T11" fmla="*/ 0 h 120"/>
                    <a:gd name="T12" fmla="*/ 168 w 168"/>
                    <a:gd name="T13" fmla="*/ 10 h 120"/>
                    <a:gd name="T14" fmla="*/ 168 w 168"/>
                    <a:gd name="T15" fmla="*/ 2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20">
                      <a:moveTo>
                        <a:pt x="118" y="120"/>
                      </a:moveTo>
                      <a:cubicBezTo>
                        <a:pt x="10" y="120"/>
                        <a:pt x="10" y="120"/>
                        <a:pt x="10" y="120"/>
                      </a:cubicBezTo>
                      <a:cubicBezTo>
                        <a:pt x="4" y="120"/>
                        <a:pt x="0" y="115"/>
                        <a:pt x="0" y="11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64" y="0"/>
                        <a:pt x="168" y="4"/>
                        <a:pt x="168" y="10"/>
                      </a:cubicBezTo>
                      <a:cubicBezTo>
                        <a:pt x="168" y="29"/>
                        <a:pt x="168" y="29"/>
                        <a:pt x="168" y="29"/>
                      </a:cubicBezTo>
                    </a:path>
                  </a:pathLst>
                </a:custGeom>
                <a:noFill/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0" name="Freeform 7">
                  <a:extLst>
                    <a:ext uri="{FF2B5EF4-FFF2-40B4-BE49-F238E27FC236}">
                      <a16:creationId xmlns:a16="http://schemas.microsoft.com/office/drawing/2014/main" id="{393E16E2-EF94-429F-9183-30D8A370D5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7269" y="5776364"/>
                  <a:ext cx="511173" cy="0"/>
                </a:xfrm>
                <a:custGeom>
                  <a:avLst/>
                  <a:gdLst>
                    <a:gd name="T0" fmla="*/ 0 w 321"/>
                    <a:gd name="T1" fmla="*/ 179 w 321"/>
                    <a:gd name="T2" fmla="*/ 321 w 32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21">
                      <a:moveTo>
                        <a:pt x="0" y="0"/>
                      </a:moveTo>
                      <a:lnTo>
                        <a:pt x="179" y="0"/>
                      </a:lnTo>
                      <a:lnTo>
                        <a:pt x="321" y="0"/>
                      </a:lnTo>
                    </a:path>
                  </a:pathLst>
                </a:custGeom>
                <a:noFill/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1" name="Freeform 8">
                  <a:extLst>
                    <a:ext uri="{FF2B5EF4-FFF2-40B4-BE49-F238E27FC236}">
                      <a16:creationId xmlns:a16="http://schemas.microsoft.com/office/drawing/2014/main" id="{3E68E268-5B04-4122-895B-A703D2E56E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8442" y="5466803"/>
                  <a:ext cx="304800" cy="579436"/>
                </a:xfrm>
                <a:custGeom>
                  <a:avLst/>
                  <a:gdLst>
                    <a:gd name="T0" fmla="*/ 69 w 69"/>
                    <a:gd name="T1" fmla="*/ 118 h 131"/>
                    <a:gd name="T2" fmla="*/ 56 w 69"/>
                    <a:gd name="T3" fmla="*/ 131 h 131"/>
                    <a:gd name="T4" fmla="*/ 12 w 69"/>
                    <a:gd name="T5" fmla="*/ 131 h 131"/>
                    <a:gd name="T6" fmla="*/ 0 w 69"/>
                    <a:gd name="T7" fmla="*/ 118 h 131"/>
                    <a:gd name="T8" fmla="*/ 0 w 69"/>
                    <a:gd name="T9" fmla="*/ 13 h 131"/>
                    <a:gd name="T10" fmla="*/ 12 w 69"/>
                    <a:gd name="T11" fmla="*/ 0 h 131"/>
                    <a:gd name="T12" fmla="*/ 56 w 69"/>
                    <a:gd name="T13" fmla="*/ 0 h 131"/>
                    <a:gd name="T14" fmla="*/ 69 w 69"/>
                    <a:gd name="T15" fmla="*/ 13 h 131"/>
                    <a:gd name="T16" fmla="*/ 69 w 69"/>
                    <a:gd name="T17" fmla="*/ 118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9" h="131">
                      <a:moveTo>
                        <a:pt x="69" y="118"/>
                      </a:moveTo>
                      <a:cubicBezTo>
                        <a:pt x="69" y="126"/>
                        <a:pt x="64" y="131"/>
                        <a:pt x="56" y="131"/>
                      </a:cubicBezTo>
                      <a:cubicBezTo>
                        <a:pt x="12" y="131"/>
                        <a:pt x="12" y="131"/>
                        <a:pt x="12" y="131"/>
                      </a:cubicBezTo>
                      <a:cubicBezTo>
                        <a:pt x="4" y="131"/>
                        <a:pt x="0" y="126"/>
                        <a:pt x="0" y="118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4"/>
                        <a:pt x="4" y="0"/>
                        <a:pt x="12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64" y="0"/>
                        <a:pt x="69" y="4"/>
                        <a:pt x="69" y="13"/>
                      </a:cubicBezTo>
                      <a:lnTo>
                        <a:pt x="69" y="118"/>
                      </a:lnTo>
                      <a:close/>
                    </a:path>
                  </a:pathLst>
                </a:custGeom>
                <a:noFill/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2" name="Line 9">
                  <a:extLst>
                    <a:ext uri="{FF2B5EF4-FFF2-40B4-BE49-F238E27FC236}">
                      <a16:creationId xmlns:a16="http://schemas.microsoft.com/office/drawing/2014/main" id="{B57C8CC7-1013-4C75-B692-C5C4E1C8CD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468442" y="5963690"/>
                  <a:ext cx="304800" cy="0"/>
                </a:xfrm>
                <a:prstGeom prst="line">
                  <a:avLst/>
                </a:prstGeom>
                <a:noFill/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3" name="Line 10">
                  <a:extLst>
                    <a:ext uri="{FF2B5EF4-FFF2-40B4-BE49-F238E27FC236}">
                      <a16:creationId xmlns:a16="http://schemas.microsoft.com/office/drawing/2014/main" id="{598F1822-8F14-44A7-8740-827B40E0E7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468442" y="5543002"/>
                  <a:ext cx="304800" cy="4763"/>
                </a:xfrm>
                <a:prstGeom prst="line">
                  <a:avLst/>
                </a:prstGeom>
                <a:noFill/>
                <a:ln w="1905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14" name="Condition: Users">
              <a:extLst>
                <a:ext uri="{FF2B5EF4-FFF2-40B4-BE49-F238E27FC236}">
                  <a16:creationId xmlns:a16="http://schemas.microsoft.com/office/drawing/2014/main" id="{791090D1-E8DA-4C13-9D84-AF2CEFBB3D7B}"/>
                </a:ext>
              </a:extLst>
            </p:cNvPr>
            <p:cNvGrpSpPr/>
            <p:nvPr/>
          </p:nvGrpSpPr>
          <p:grpSpPr>
            <a:xfrm>
              <a:off x="3570100" y="1845604"/>
              <a:ext cx="878679" cy="878679"/>
              <a:chOff x="2389913" y="1545064"/>
              <a:chExt cx="896425" cy="896425"/>
            </a:xfrm>
          </p:grpSpPr>
          <p:sp>
            <p:nvSpPr>
              <p:cNvPr id="715" name="Oval 714">
                <a:extLst>
                  <a:ext uri="{FF2B5EF4-FFF2-40B4-BE49-F238E27FC236}">
                    <a16:creationId xmlns:a16="http://schemas.microsoft.com/office/drawing/2014/main" id="{016A28FB-6E3A-4205-8F8F-5293165D61AF}"/>
                  </a:ext>
                </a:extLst>
              </p:cNvPr>
              <p:cNvSpPr/>
              <p:nvPr/>
            </p:nvSpPr>
            <p:spPr bwMode="auto">
              <a:xfrm>
                <a:off x="2389913" y="1545064"/>
                <a:ext cx="896425" cy="896425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587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892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16" name="Group 715">
                <a:extLst>
                  <a:ext uri="{FF2B5EF4-FFF2-40B4-BE49-F238E27FC236}">
                    <a16:creationId xmlns:a16="http://schemas.microsoft.com/office/drawing/2014/main" id="{741937B3-6631-4733-8052-EB9F753A559A}"/>
                  </a:ext>
                </a:extLst>
              </p:cNvPr>
              <p:cNvGrpSpPr/>
              <p:nvPr/>
            </p:nvGrpSpPr>
            <p:grpSpPr>
              <a:xfrm>
                <a:off x="2677696" y="1796615"/>
                <a:ext cx="320858" cy="381540"/>
                <a:chOff x="6701391" y="5898584"/>
                <a:chExt cx="414034" cy="492343"/>
              </a:xfrm>
            </p:grpSpPr>
            <p:sp>
              <p:nvSpPr>
                <p:cNvPr id="717" name="Freeform 9">
                  <a:extLst>
                    <a:ext uri="{FF2B5EF4-FFF2-40B4-BE49-F238E27FC236}">
                      <a16:creationId xmlns:a16="http://schemas.microsoft.com/office/drawing/2014/main" id="{4D2D0EFF-3BDC-403D-8107-211AA7656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01391" y="6188868"/>
                  <a:ext cx="414034" cy="202059"/>
                </a:xfrm>
                <a:custGeom>
                  <a:avLst/>
                  <a:gdLst>
                    <a:gd name="T0" fmla="*/ 56 w 56"/>
                    <a:gd name="T1" fmla="*/ 28 h 28"/>
                    <a:gd name="T2" fmla="*/ 28 w 56"/>
                    <a:gd name="T3" fmla="*/ 0 h 28"/>
                    <a:gd name="T4" fmla="*/ 0 w 56"/>
                    <a:gd name="T5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6" h="28">
                      <a:moveTo>
                        <a:pt x="56" y="28"/>
                      </a:moveTo>
                      <a:cubicBezTo>
                        <a:pt x="56" y="13"/>
                        <a:pt x="44" y="0"/>
                        <a:pt x="28" y="0"/>
                      </a:cubicBezTo>
                      <a:cubicBezTo>
                        <a:pt x="12" y="0"/>
                        <a:pt x="0" y="13"/>
                        <a:pt x="0" y="28"/>
                      </a:cubicBezTo>
                    </a:path>
                  </a:pathLst>
                </a:cu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721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8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343A3894-A6D2-4923-907A-803391E85C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61604" y="5898584"/>
                  <a:ext cx="293586" cy="290227"/>
                </a:xfrm>
                <a:prstGeom prst="ellips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68561" tIns="34280" rIns="68561" bIns="3428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721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8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733" name="TextBox 732">
              <a:extLst>
                <a:ext uri="{FF2B5EF4-FFF2-40B4-BE49-F238E27FC236}">
                  <a16:creationId xmlns:a16="http://schemas.microsoft.com/office/drawing/2014/main" id="{E93903EE-DC59-4414-8EAE-34602A5517A1}"/>
                </a:ext>
              </a:extLst>
            </p:cNvPr>
            <p:cNvSpPr txBox="1"/>
            <p:nvPr/>
          </p:nvSpPr>
          <p:spPr>
            <a:xfrm>
              <a:off x="1800546" y="1845605"/>
              <a:ext cx="1770827" cy="4958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896215">
                <a:lnSpc>
                  <a:spcPct val="90000"/>
                </a:lnSpc>
                <a:defRPr sz="1372" kern="100">
                  <a:solidFill>
                    <a:srgbClr val="353535"/>
                  </a:solidFill>
                  <a:latin typeface="Segoe UI"/>
                  <a:ea typeface="ＭＳ Ｐゴシック" charset="0"/>
                </a:defRPr>
              </a:lvl1pPr>
            </a:lstStyle>
            <a:p>
              <a:pPr marL="0" marR="0" lvl="0" indent="0" algn="r" defTabSz="6587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Employee &amp; Partner</a:t>
              </a:r>
              <a:b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</a:br>
              <a: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Users and Roles</a:t>
              </a:r>
            </a:p>
          </p:txBody>
        </p:sp>
        <p:sp>
          <p:nvSpPr>
            <p:cNvPr id="734" name="TextBox 733">
              <a:extLst>
                <a:ext uri="{FF2B5EF4-FFF2-40B4-BE49-F238E27FC236}">
                  <a16:creationId xmlns:a16="http://schemas.microsoft.com/office/drawing/2014/main" id="{DD688D07-AC60-4772-946A-0910FE4DB776}"/>
                </a:ext>
              </a:extLst>
            </p:cNvPr>
            <p:cNvSpPr txBox="1"/>
            <p:nvPr/>
          </p:nvSpPr>
          <p:spPr>
            <a:xfrm>
              <a:off x="1583627" y="2711139"/>
              <a:ext cx="1659001" cy="4958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896215">
                <a:lnSpc>
                  <a:spcPct val="90000"/>
                </a:lnSpc>
                <a:defRPr sz="1372" kern="100">
                  <a:solidFill>
                    <a:srgbClr val="353535"/>
                  </a:solidFill>
                  <a:latin typeface="Segoe UI"/>
                  <a:ea typeface="ＭＳ Ｐゴシック" charset="0"/>
                </a:defRPr>
              </a:lvl1pPr>
            </a:lstStyle>
            <a:p>
              <a:pPr marL="0" marR="0" lvl="0" indent="0" algn="r" defTabSz="6587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Trusted &amp;</a:t>
              </a:r>
              <a:b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</a:br>
              <a: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Compliant Devices</a:t>
              </a:r>
            </a:p>
          </p:txBody>
        </p:sp>
        <p:sp>
          <p:nvSpPr>
            <p:cNvPr id="735" name="TextBox 734">
              <a:extLst>
                <a:ext uri="{FF2B5EF4-FFF2-40B4-BE49-F238E27FC236}">
                  <a16:creationId xmlns:a16="http://schemas.microsoft.com/office/drawing/2014/main" id="{72458D68-99C2-4AD9-B801-B71C36715F1B}"/>
                </a:ext>
              </a:extLst>
            </p:cNvPr>
            <p:cNvSpPr txBox="1"/>
            <p:nvPr/>
          </p:nvSpPr>
          <p:spPr>
            <a:xfrm>
              <a:off x="2374190" y="4340321"/>
              <a:ext cx="893835" cy="30948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896215">
                <a:lnSpc>
                  <a:spcPct val="90000"/>
                </a:lnSpc>
                <a:defRPr sz="1372" kern="100">
                  <a:solidFill>
                    <a:srgbClr val="353535"/>
                  </a:solidFill>
                  <a:latin typeface="Segoe UI"/>
                  <a:ea typeface="ＭＳ Ｐゴシック" charset="0"/>
                </a:defRPr>
              </a:lvl1pPr>
            </a:lstStyle>
            <a:p>
              <a:pPr marL="0" marR="0" lvl="0" indent="0" algn="r" defTabSz="6587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Location</a:t>
              </a:r>
            </a:p>
          </p:txBody>
        </p:sp>
        <p:sp>
          <p:nvSpPr>
            <p:cNvPr id="736" name="TextBox 735">
              <a:extLst>
                <a:ext uri="{FF2B5EF4-FFF2-40B4-BE49-F238E27FC236}">
                  <a16:creationId xmlns:a16="http://schemas.microsoft.com/office/drawing/2014/main" id="{197C5D9D-2E49-4906-A427-03C1DB7B810C}"/>
                </a:ext>
              </a:extLst>
            </p:cNvPr>
            <p:cNvSpPr txBox="1"/>
            <p:nvPr/>
          </p:nvSpPr>
          <p:spPr>
            <a:xfrm>
              <a:off x="2292818" y="5014700"/>
              <a:ext cx="1278556" cy="49586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896215">
                <a:lnSpc>
                  <a:spcPct val="90000"/>
                </a:lnSpc>
                <a:defRPr sz="1372" kern="100">
                  <a:solidFill>
                    <a:srgbClr val="353535"/>
                  </a:solidFill>
                  <a:latin typeface="Segoe UI"/>
                  <a:ea typeface="ＭＳ Ｐゴシック" charset="0"/>
                </a:defRPr>
              </a:lvl1pPr>
            </a:lstStyle>
            <a:p>
              <a:pPr marL="0" marR="0" lvl="0" indent="0" algn="r" defTabSz="6587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Client apps &amp;</a:t>
              </a:r>
              <a:b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</a:br>
              <a:r>
                <a:rPr kumimoji="0" lang="en-US" sz="1009" b="0" i="0" u="none" strike="noStrike" kern="1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Auth Method</a:t>
              </a:r>
            </a:p>
          </p:txBody>
        </p:sp>
        <p:grpSp>
          <p:nvGrpSpPr>
            <p:cNvPr id="737" name="User">
              <a:extLst>
                <a:ext uri="{FF2B5EF4-FFF2-40B4-BE49-F238E27FC236}">
                  <a16:creationId xmlns:a16="http://schemas.microsoft.com/office/drawing/2014/main" id="{D5A42E8B-6A2F-4025-9378-E617D6075FAB}"/>
                </a:ext>
              </a:extLst>
            </p:cNvPr>
            <p:cNvGrpSpPr/>
            <p:nvPr/>
          </p:nvGrpSpPr>
          <p:grpSpPr>
            <a:xfrm>
              <a:off x="1925292" y="3199173"/>
              <a:ext cx="986141" cy="986141"/>
              <a:chOff x="458079" y="2826567"/>
              <a:chExt cx="1006058" cy="1006058"/>
            </a:xfrm>
          </p:grpSpPr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A2B5592C-11EF-4447-B230-7E00959967D8}"/>
                  </a:ext>
                </a:extLst>
              </p:cNvPr>
              <p:cNvSpPr/>
              <p:nvPr/>
            </p:nvSpPr>
            <p:spPr bwMode="auto">
              <a:xfrm>
                <a:off x="458079" y="2826567"/>
                <a:ext cx="1006058" cy="1006058"/>
              </a:xfrm>
              <a:prstGeom prst="ellips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44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28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39" name="Group 738">
                <a:extLst>
                  <a:ext uri="{FF2B5EF4-FFF2-40B4-BE49-F238E27FC236}">
                    <a16:creationId xmlns:a16="http://schemas.microsoft.com/office/drawing/2014/main" id="{C88E5334-812A-48CB-A79A-6602866C7276}"/>
                  </a:ext>
                </a:extLst>
              </p:cNvPr>
              <p:cNvGrpSpPr/>
              <p:nvPr/>
            </p:nvGrpSpPr>
            <p:grpSpPr>
              <a:xfrm>
                <a:off x="619199" y="3053561"/>
                <a:ext cx="683818" cy="552071"/>
                <a:chOff x="1124660" y="2438555"/>
                <a:chExt cx="1323363" cy="1068399"/>
              </a:xfrm>
            </p:grpSpPr>
            <p:sp>
              <p:nvSpPr>
                <p:cNvPr id="740" name="Freeform 5">
                  <a:extLst>
                    <a:ext uri="{FF2B5EF4-FFF2-40B4-BE49-F238E27FC236}">
                      <a16:creationId xmlns:a16="http://schemas.microsoft.com/office/drawing/2014/main" id="{028B96B1-F307-4D2A-864B-6894C68557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10118" y="2948250"/>
                  <a:ext cx="837905" cy="558704"/>
                </a:xfrm>
                <a:custGeom>
                  <a:avLst/>
                  <a:gdLst>
                    <a:gd name="T0" fmla="*/ 3250 w 3750"/>
                    <a:gd name="T1" fmla="*/ 1750 h 2500"/>
                    <a:gd name="T2" fmla="*/ 500 w 3750"/>
                    <a:gd name="T3" fmla="*/ 1750 h 2500"/>
                    <a:gd name="T4" fmla="*/ 500 w 3750"/>
                    <a:gd name="T5" fmla="*/ 0 h 2500"/>
                    <a:gd name="T6" fmla="*/ 3250 w 3750"/>
                    <a:gd name="T7" fmla="*/ 0 h 2500"/>
                    <a:gd name="T8" fmla="*/ 3250 w 3750"/>
                    <a:gd name="T9" fmla="*/ 1750 h 2500"/>
                    <a:gd name="T10" fmla="*/ 0 w 3750"/>
                    <a:gd name="T11" fmla="*/ 2375 h 2500"/>
                    <a:gd name="T12" fmla="*/ 125 w 3750"/>
                    <a:gd name="T13" fmla="*/ 2500 h 2500"/>
                    <a:gd name="T14" fmla="*/ 3625 w 3750"/>
                    <a:gd name="T15" fmla="*/ 2500 h 2500"/>
                    <a:gd name="T16" fmla="*/ 3750 w 3750"/>
                    <a:gd name="T17" fmla="*/ 2375 h 2500"/>
                    <a:gd name="T18" fmla="*/ 3688 w 3750"/>
                    <a:gd name="T19" fmla="*/ 2187 h 2500"/>
                    <a:gd name="T20" fmla="*/ 3250 w 3750"/>
                    <a:gd name="T21" fmla="*/ 1750 h 2500"/>
                    <a:gd name="T22" fmla="*/ 500 w 3750"/>
                    <a:gd name="T23" fmla="*/ 1750 h 2500"/>
                    <a:gd name="T24" fmla="*/ 63 w 3750"/>
                    <a:gd name="T25" fmla="*/ 2187 h 2500"/>
                    <a:gd name="T26" fmla="*/ 0 w 3750"/>
                    <a:gd name="T27" fmla="*/ 2375 h 2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750" h="2500">
                      <a:moveTo>
                        <a:pt x="3250" y="1750"/>
                      </a:move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500" y="0"/>
                        <a:pt x="500" y="0"/>
                        <a:pt x="500" y="0"/>
                      </a:cubicBezTo>
                      <a:cubicBezTo>
                        <a:pt x="3250" y="0"/>
                        <a:pt x="3250" y="0"/>
                        <a:pt x="3250" y="0"/>
                      </a:cubicBezTo>
                      <a:lnTo>
                        <a:pt x="3250" y="1750"/>
                      </a:lnTo>
                      <a:close/>
                      <a:moveTo>
                        <a:pt x="0" y="2375"/>
                      </a:moveTo>
                      <a:cubicBezTo>
                        <a:pt x="0" y="2444"/>
                        <a:pt x="56" y="2500"/>
                        <a:pt x="125" y="2500"/>
                      </a:cubicBezTo>
                      <a:cubicBezTo>
                        <a:pt x="3625" y="2500"/>
                        <a:pt x="3625" y="2500"/>
                        <a:pt x="3625" y="2500"/>
                      </a:cubicBezTo>
                      <a:cubicBezTo>
                        <a:pt x="3694" y="2500"/>
                        <a:pt x="3750" y="2444"/>
                        <a:pt x="3750" y="2375"/>
                      </a:cubicBezTo>
                      <a:cubicBezTo>
                        <a:pt x="3750" y="2302"/>
                        <a:pt x="3726" y="2235"/>
                        <a:pt x="3688" y="2187"/>
                      </a:cubicBezTo>
                      <a:cubicBezTo>
                        <a:pt x="3250" y="1750"/>
                        <a:pt x="3250" y="1750"/>
                        <a:pt x="3250" y="1750"/>
                      </a:cubicBezTo>
                      <a:cubicBezTo>
                        <a:pt x="500" y="1750"/>
                        <a:pt x="500" y="1750"/>
                        <a:pt x="500" y="1750"/>
                      </a:cubicBezTo>
                      <a:cubicBezTo>
                        <a:pt x="63" y="2187"/>
                        <a:pt x="63" y="2187"/>
                        <a:pt x="63" y="2187"/>
                      </a:cubicBezTo>
                      <a:cubicBezTo>
                        <a:pt x="24" y="2235"/>
                        <a:pt x="0" y="2302"/>
                        <a:pt x="0" y="2375"/>
                      </a:cubicBezTo>
                      <a:close/>
                    </a:path>
                  </a:pathLst>
                </a:custGeom>
                <a:noFill/>
                <a:ln w="22225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00" tIns="32951" rIns="65900" bIns="3295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5891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7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41" name="Group 740">
                  <a:extLst>
                    <a:ext uri="{FF2B5EF4-FFF2-40B4-BE49-F238E27FC236}">
                      <a16:creationId xmlns:a16="http://schemas.microsoft.com/office/drawing/2014/main" id="{324AF7DF-D41F-492F-A2DC-2D3FC8EAC39F}"/>
                    </a:ext>
                  </a:extLst>
                </p:cNvPr>
                <p:cNvGrpSpPr/>
                <p:nvPr/>
              </p:nvGrpSpPr>
              <p:grpSpPr>
                <a:xfrm>
                  <a:off x="1124660" y="2438555"/>
                  <a:ext cx="593820" cy="706058"/>
                  <a:chOff x="6447047" y="5804307"/>
                  <a:chExt cx="414034" cy="492291"/>
                </a:xfrm>
              </p:grpSpPr>
              <p:sp>
                <p:nvSpPr>
                  <p:cNvPr id="742" name="Freeform 9">
                    <a:extLst>
                      <a:ext uri="{FF2B5EF4-FFF2-40B4-BE49-F238E27FC236}">
                        <a16:creationId xmlns:a16="http://schemas.microsoft.com/office/drawing/2014/main" id="{4C59FC99-C638-4C98-934F-1CD6EF9EEC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47047" y="6094541"/>
                    <a:ext cx="414034" cy="202057"/>
                  </a:xfrm>
                  <a:custGeom>
                    <a:avLst/>
                    <a:gdLst>
                      <a:gd name="T0" fmla="*/ 56 w 56"/>
                      <a:gd name="T1" fmla="*/ 28 h 28"/>
                      <a:gd name="T2" fmla="*/ 28 w 56"/>
                      <a:gd name="T3" fmla="*/ 0 h 28"/>
                      <a:gd name="T4" fmla="*/ 0 w 56"/>
                      <a:gd name="T5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56" h="28">
                        <a:moveTo>
                          <a:pt x="56" y="28"/>
                        </a:moveTo>
                        <a:cubicBezTo>
                          <a:pt x="56" y="13"/>
                          <a:pt x="44" y="0"/>
                          <a:pt x="28" y="0"/>
                        </a:cubicBezTo>
                        <a:cubicBezTo>
                          <a:pt x="12" y="0"/>
                          <a:pt x="0" y="13"/>
                          <a:pt x="0" y="28"/>
                        </a:cubicBezTo>
                      </a:path>
                    </a:pathLst>
                  </a:custGeom>
                  <a:noFill/>
                  <a:ln w="1905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721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3" name="Oval 742">
                    <a:extLst>
                      <a:ext uri="{FF2B5EF4-FFF2-40B4-BE49-F238E27FC236}">
                        <a16:creationId xmlns:a16="http://schemas.microsoft.com/office/drawing/2014/main" id="{6DE80144-E0A9-4DC5-9C29-99F4EC88B4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507270" y="5804307"/>
                    <a:ext cx="293587" cy="290228"/>
                  </a:xfrm>
                  <a:prstGeom prst="ellipse">
                    <a:avLst/>
                  </a:prstGeom>
                  <a:noFill/>
                  <a:ln w="1905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72161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745" name="Conditions">
              <a:extLst>
                <a:ext uri="{FF2B5EF4-FFF2-40B4-BE49-F238E27FC236}">
                  <a16:creationId xmlns:a16="http://schemas.microsoft.com/office/drawing/2014/main" id="{267E88CB-D249-4635-A796-9AFD742814D9}"/>
                </a:ext>
              </a:extLst>
            </p:cNvPr>
            <p:cNvSpPr/>
            <p:nvPr/>
          </p:nvSpPr>
          <p:spPr>
            <a:xfrm>
              <a:off x="3269080" y="872887"/>
              <a:ext cx="1567524" cy="4426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587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0" b="0" i="0" u="none" strike="noStrike" kern="0" cap="none" spc="-51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Segoe UI Semibold" panose="020B0702040204020203" pitchFamily="34" charset="0"/>
                </a:rPr>
                <a:t>Conditions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E29BB4-F8BB-42A6-B8E5-7B43D544EAAF}"/>
              </a:ext>
            </a:extLst>
          </p:cNvPr>
          <p:cNvGrpSpPr/>
          <p:nvPr/>
        </p:nvGrpSpPr>
        <p:grpSpPr>
          <a:xfrm>
            <a:off x="4829551" y="653520"/>
            <a:ext cx="4032236" cy="4331918"/>
            <a:chOff x="6439401" y="871360"/>
            <a:chExt cx="5376315" cy="5775891"/>
          </a:xfrm>
        </p:grpSpPr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8A078432-EBB5-4E8A-B445-8B5B075F721E}"/>
                </a:ext>
              </a:extLst>
            </p:cNvPr>
            <p:cNvSpPr/>
            <p:nvPr/>
          </p:nvSpPr>
          <p:spPr bwMode="auto">
            <a:xfrm>
              <a:off x="6439401" y="1174277"/>
              <a:ext cx="5209722" cy="4740793"/>
            </a:xfrm>
            <a:custGeom>
              <a:avLst/>
              <a:gdLst>
                <a:gd name="connsiteX0" fmla="*/ 4157776 w 5210461"/>
                <a:gd name="connsiteY0" fmla="*/ 0 h 4741466"/>
                <a:gd name="connsiteX1" fmla="*/ 4157776 w 5210461"/>
                <a:gd name="connsiteY1" fmla="*/ 616072 h 4741466"/>
                <a:gd name="connsiteX2" fmla="*/ 4077774 w 5210461"/>
                <a:gd name="connsiteY2" fmla="*/ 597635 h 4741466"/>
                <a:gd name="connsiteX3" fmla="*/ 3726029 w 5210461"/>
                <a:gd name="connsiteY3" fmla="*/ 604574 h 4741466"/>
                <a:gd name="connsiteX4" fmla="*/ 2971420 w 5210461"/>
                <a:gd name="connsiteY4" fmla="*/ 1453889 h 4741466"/>
                <a:gd name="connsiteX5" fmla="*/ 3794463 w 5210461"/>
                <a:gd name="connsiteY5" fmla="*/ 2005891 h 4741466"/>
                <a:gd name="connsiteX6" fmla="*/ 3838635 w 5210461"/>
                <a:gd name="connsiteY6" fmla="*/ 2003336 h 4741466"/>
                <a:gd name="connsiteX7" fmla="*/ 3838635 w 5210461"/>
                <a:gd name="connsiteY7" fmla="*/ 2014602 h 4741466"/>
                <a:gd name="connsiteX8" fmla="*/ 4394869 w 5210461"/>
                <a:gd name="connsiteY8" fmla="*/ 2014602 h 4741466"/>
                <a:gd name="connsiteX9" fmla="*/ 4394869 w 5210461"/>
                <a:gd name="connsiteY9" fmla="*/ 2648352 h 4741466"/>
                <a:gd name="connsiteX10" fmla="*/ 4271599 w 5210461"/>
                <a:gd name="connsiteY10" fmla="*/ 2640976 h 4741466"/>
                <a:gd name="connsiteX11" fmla="*/ 3166119 w 5210461"/>
                <a:gd name="connsiteY11" fmla="*/ 3297154 h 4741466"/>
                <a:gd name="connsiteX12" fmla="*/ 4271599 w 5210461"/>
                <a:gd name="connsiteY12" fmla="*/ 3953332 h 4741466"/>
                <a:gd name="connsiteX13" fmla="*/ 4889684 w 5210461"/>
                <a:gd name="connsiteY13" fmla="*/ 3841267 h 4741466"/>
                <a:gd name="connsiteX14" fmla="*/ 4927787 w 5210461"/>
                <a:gd name="connsiteY14" fmla="*/ 3822607 h 4741466"/>
                <a:gd name="connsiteX15" fmla="*/ 4998203 w 5210461"/>
                <a:gd name="connsiteY15" fmla="*/ 3860827 h 4741466"/>
                <a:gd name="connsiteX16" fmla="*/ 5210461 w 5210461"/>
                <a:gd name="connsiteY16" fmla="*/ 4260036 h 4741466"/>
                <a:gd name="connsiteX17" fmla="*/ 4729031 w 5210461"/>
                <a:gd name="connsiteY17" fmla="*/ 4741466 h 4741466"/>
                <a:gd name="connsiteX18" fmla="*/ 4541637 w 5210461"/>
                <a:gd name="connsiteY18" fmla="*/ 4703633 h 4741466"/>
                <a:gd name="connsiteX19" fmla="*/ 4484668 w 5210461"/>
                <a:gd name="connsiteY19" fmla="*/ 4672711 h 4741466"/>
                <a:gd name="connsiteX20" fmla="*/ 4484668 w 5210461"/>
                <a:gd name="connsiteY20" fmla="*/ 4729609 h 4741466"/>
                <a:gd name="connsiteX21" fmla="*/ 3897245 w 5210461"/>
                <a:gd name="connsiteY21" fmla="*/ 4729609 h 4741466"/>
                <a:gd name="connsiteX22" fmla="*/ 3875204 w 5210461"/>
                <a:gd name="connsiteY22" fmla="*/ 4716344 h 4741466"/>
                <a:gd name="connsiteX23" fmla="*/ 2657423 w 5210461"/>
                <a:gd name="connsiteY23" fmla="*/ 4313563 h 4741466"/>
                <a:gd name="connsiteX24" fmla="*/ 1772152 w 5210461"/>
                <a:gd name="connsiteY24" fmla="*/ 4274211 h 4741466"/>
                <a:gd name="connsiteX25" fmla="*/ 1630518 w 5210461"/>
                <a:gd name="connsiteY25" fmla="*/ 4288846 h 4741466"/>
                <a:gd name="connsiteX26" fmla="*/ 1452223 w 5210461"/>
                <a:gd name="connsiteY26" fmla="*/ 4283642 h 4741466"/>
                <a:gd name="connsiteX27" fmla="*/ 874406 w 5210461"/>
                <a:gd name="connsiteY27" fmla="*/ 4292233 h 4741466"/>
                <a:gd name="connsiteX28" fmla="*/ 120588 w 5210461"/>
                <a:gd name="connsiteY28" fmla="*/ 4358320 h 4741466"/>
                <a:gd name="connsiteX29" fmla="*/ 0 w 5210461"/>
                <a:gd name="connsiteY29" fmla="*/ 4375891 h 4741466"/>
                <a:gd name="connsiteX30" fmla="*/ 0 w 5210461"/>
                <a:gd name="connsiteY30" fmla="*/ 4374330 h 4741466"/>
                <a:gd name="connsiteX31" fmla="*/ 101584 w 5210461"/>
                <a:gd name="connsiteY31" fmla="*/ 4348211 h 4741466"/>
                <a:gd name="connsiteX32" fmla="*/ 1428197 w 5210461"/>
                <a:gd name="connsiteY32" fmla="*/ 2545027 h 4741466"/>
                <a:gd name="connsiteX33" fmla="*/ 101584 w 5210461"/>
                <a:gd name="connsiteY33" fmla="*/ 741844 h 4741466"/>
                <a:gd name="connsiteX34" fmla="*/ 32822 w 5210461"/>
                <a:gd name="connsiteY34" fmla="*/ 724164 h 4741466"/>
                <a:gd name="connsiteX35" fmla="*/ 120438 w 5210461"/>
                <a:gd name="connsiteY35" fmla="*/ 734824 h 4741466"/>
                <a:gd name="connsiteX36" fmla="*/ 696605 w 5210461"/>
                <a:gd name="connsiteY36" fmla="*/ 779296 h 4741466"/>
                <a:gd name="connsiteX37" fmla="*/ 2412341 w 5210461"/>
                <a:gd name="connsiteY37" fmla="*/ 648914 h 4741466"/>
                <a:gd name="connsiteX38" fmla="*/ 2442299 w 5210461"/>
                <a:gd name="connsiteY38" fmla="*/ 637721 h 4741466"/>
                <a:gd name="connsiteX39" fmla="*/ 2452045 w 5210461"/>
                <a:gd name="connsiteY39" fmla="*/ 636017 h 4741466"/>
                <a:gd name="connsiteX40" fmla="*/ 2723474 w 5210461"/>
                <a:gd name="connsiteY40" fmla="*/ 575499 h 4741466"/>
                <a:gd name="connsiteX41" fmla="*/ 3998156 w 5210461"/>
                <a:gd name="connsiteY41" fmla="*/ 91848 h 474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210461" h="4741466">
                  <a:moveTo>
                    <a:pt x="4157776" y="0"/>
                  </a:moveTo>
                  <a:lnTo>
                    <a:pt x="4157776" y="616072"/>
                  </a:lnTo>
                  <a:lnTo>
                    <a:pt x="4077774" y="597635"/>
                  </a:lnTo>
                  <a:cubicBezTo>
                    <a:pt x="3966382" y="581470"/>
                    <a:pt x="3847341" y="582828"/>
                    <a:pt x="3726029" y="604574"/>
                  </a:cubicBezTo>
                  <a:cubicBezTo>
                    <a:pt x="3240779" y="691559"/>
                    <a:pt x="2902929" y="1071810"/>
                    <a:pt x="2971420" y="1453889"/>
                  </a:cubicBezTo>
                  <a:cubicBezTo>
                    <a:pt x="3031350" y="1788208"/>
                    <a:pt x="3382526" y="2013152"/>
                    <a:pt x="3794463" y="2005891"/>
                  </a:cubicBezTo>
                  <a:lnTo>
                    <a:pt x="3838635" y="2003336"/>
                  </a:lnTo>
                  <a:lnTo>
                    <a:pt x="3838635" y="2014602"/>
                  </a:lnTo>
                  <a:lnTo>
                    <a:pt x="4394869" y="2014602"/>
                  </a:lnTo>
                  <a:lnTo>
                    <a:pt x="4394869" y="2648352"/>
                  </a:lnTo>
                  <a:lnTo>
                    <a:pt x="4271599" y="2640976"/>
                  </a:lnTo>
                  <a:cubicBezTo>
                    <a:pt x="3661059" y="2640976"/>
                    <a:pt x="3166119" y="2934757"/>
                    <a:pt x="3166119" y="3297154"/>
                  </a:cubicBezTo>
                  <a:cubicBezTo>
                    <a:pt x="3166119" y="3659551"/>
                    <a:pt x="3661059" y="3953332"/>
                    <a:pt x="4271599" y="3953332"/>
                  </a:cubicBezTo>
                  <a:cubicBezTo>
                    <a:pt x="4500551" y="3953332"/>
                    <a:pt x="4713248" y="3912019"/>
                    <a:pt x="4889684" y="3841267"/>
                  </a:cubicBezTo>
                  <a:lnTo>
                    <a:pt x="4927787" y="3822607"/>
                  </a:lnTo>
                  <a:lnTo>
                    <a:pt x="4998203" y="3860827"/>
                  </a:lnTo>
                  <a:cubicBezTo>
                    <a:pt x="5126264" y="3947344"/>
                    <a:pt x="5210461" y="4093858"/>
                    <a:pt x="5210461" y="4260036"/>
                  </a:cubicBezTo>
                  <a:cubicBezTo>
                    <a:pt x="5210461" y="4525922"/>
                    <a:pt x="4994917" y="4741466"/>
                    <a:pt x="4729031" y="4741466"/>
                  </a:cubicBezTo>
                  <a:cubicBezTo>
                    <a:pt x="4662560" y="4741466"/>
                    <a:pt x="4599234" y="4727995"/>
                    <a:pt x="4541637" y="4703633"/>
                  </a:cubicBezTo>
                  <a:lnTo>
                    <a:pt x="4484668" y="4672711"/>
                  </a:lnTo>
                  <a:lnTo>
                    <a:pt x="4484668" y="4729609"/>
                  </a:lnTo>
                  <a:lnTo>
                    <a:pt x="3897245" y="4729609"/>
                  </a:lnTo>
                  <a:lnTo>
                    <a:pt x="3875204" y="4716344"/>
                  </a:lnTo>
                  <a:cubicBezTo>
                    <a:pt x="3538789" y="4529260"/>
                    <a:pt x="3120519" y="4385541"/>
                    <a:pt x="2657423" y="4313563"/>
                  </a:cubicBezTo>
                  <a:cubicBezTo>
                    <a:pt x="2348693" y="4265578"/>
                    <a:pt x="2049267" y="4254022"/>
                    <a:pt x="1772152" y="4274211"/>
                  </a:cubicBezTo>
                  <a:lnTo>
                    <a:pt x="1630518" y="4288846"/>
                  </a:lnTo>
                  <a:lnTo>
                    <a:pt x="1452223" y="4283642"/>
                  </a:lnTo>
                  <a:cubicBezTo>
                    <a:pt x="1269415" y="4280364"/>
                    <a:pt x="1075333" y="4282994"/>
                    <a:pt x="874406" y="4292233"/>
                  </a:cubicBezTo>
                  <a:cubicBezTo>
                    <a:pt x="606504" y="4304552"/>
                    <a:pt x="351796" y="4327453"/>
                    <a:pt x="120588" y="4358320"/>
                  </a:cubicBezTo>
                  <a:lnTo>
                    <a:pt x="0" y="4375891"/>
                  </a:lnTo>
                  <a:lnTo>
                    <a:pt x="0" y="4374330"/>
                  </a:lnTo>
                  <a:lnTo>
                    <a:pt x="101584" y="4348211"/>
                  </a:lnTo>
                  <a:cubicBezTo>
                    <a:pt x="870157" y="4109160"/>
                    <a:pt x="1428197" y="3392262"/>
                    <a:pt x="1428197" y="2545027"/>
                  </a:cubicBezTo>
                  <a:cubicBezTo>
                    <a:pt x="1428197" y="1697792"/>
                    <a:pt x="870157" y="980895"/>
                    <a:pt x="101584" y="741844"/>
                  </a:cubicBezTo>
                  <a:lnTo>
                    <a:pt x="32822" y="724164"/>
                  </a:lnTo>
                  <a:lnTo>
                    <a:pt x="120438" y="734824"/>
                  </a:lnTo>
                  <a:cubicBezTo>
                    <a:pt x="302173" y="754865"/>
                    <a:pt x="495678" y="770056"/>
                    <a:pt x="696605" y="779296"/>
                  </a:cubicBezTo>
                  <a:cubicBezTo>
                    <a:pt x="1433336" y="813172"/>
                    <a:pt x="2078048" y="758196"/>
                    <a:pt x="2412341" y="648914"/>
                  </a:cubicBezTo>
                  <a:lnTo>
                    <a:pt x="2442299" y="637721"/>
                  </a:lnTo>
                  <a:lnTo>
                    <a:pt x="2452045" y="636017"/>
                  </a:lnTo>
                  <a:cubicBezTo>
                    <a:pt x="2541797" y="618178"/>
                    <a:pt x="2632356" y="598020"/>
                    <a:pt x="2723474" y="575499"/>
                  </a:cubicBezTo>
                  <a:cubicBezTo>
                    <a:pt x="3201845" y="457261"/>
                    <a:pt x="3636208" y="288562"/>
                    <a:pt x="3998156" y="9184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9922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A1D672E-FA97-413F-B1B8-FF8707786A9E}"/>
                </a:ext>
              </a:extLst>
            </p:cNvPr>
            <p:cNvGrpSpPr/>
            <p:nvPr/>
          </p:nvGrpSpPr>
          <p:grpSpPr>
            <a:xfrm>
              <a:off x="9888877" y="871360"/>
              <a:ext cx="1926839" cy="5775891"/>
              <a:chOff x="9888877" y="871360"/>
              <a:chExt cx="1926839" cy="5775891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AC94633-0A93-4BE0-991B-54C202FC7121}"/>
                  </a:ext>
                </a:extLst>
              </p:cNvPr>
              <p:cNvGrpSpPr/>
              <p:nvPr/>
            </p:nvGrpSpPr>
            <p:grpSpPr>
              <a:xfrm>
                <a:off x="10191616" y="2970549"/>
                <a:ext cx="1599973" cy="1587859"/>
                <a:chOff x="10192198" y="2810690"/>
                <a:chExt cx="1600200" cy="1588084"/>
              </a:xfrm>
            </p:grpSpPr>
            <p:sp>
              <p:nvSpPr>
                <p:cNvPr id="230" name="Freeform 38">
                  <a:extLst>
                    <a:ext uri="{FF2B5EF4-FFF2-40B4-BE49-F238E27FC236}">
                      <a16:creationId xmlns:a16="http://schemas.microsoft.com/office/drawing/2014/main" id="{EF740F11-2386-4690-AE49-32D7066E8D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10518" y="2810690"/>
                  <a:ext cx="1392531" cy="915666"/>
                </a:xfrm>
                <a:custGeom>
                  <a:avLst/>
                  <a:gdLst>
                    <a:gd name="T0" fmla="*/ 2242 w 2661"/>
                    <a:gd name="T1" fmla="*/ 773 h 1749"/>
                    <a:gd name="T2" fmla="*/ 2243 w 2661"/>
                    <a:gd name="T3" fmla="*/ 738 h 1749"/>
                    <a:gd name="T4" fmla="*/ 1505 w 2661"/>
                    <a:gd name="T5" fmla="*/ 0 h 1749"/>
                    <a:gd name="T6" fmla="*/ 890 w 2661"/>
                    <a:gd name="T7" fmla="*/ 330 h 1749"/>
                    <a:gd name="T8" fmla="*/ 677 w 2661"/>
                    <a:gd name="T9" fmla="*/ 270 h 1749"/>
                    <a:gd name="T10" fmla="*/ 266 w 2661"/>
                    <a:gd name="T11" fmla="*/ 681 h 1749"/>
                    <a:gd name="T12" fmla="*/ 266 w 2661"/>
                    <a:gd name="T13" fmla="*/ 689 h 1749"/>
                    <a:gd name="T14" fmla="*/ 0 w 2661"/>
                    <a:gd name="T15" fmla="*/ 1174 h 1749"/>
                    <a:gd name="T16" fmla="*/ 543 w 2661"/>
                    <a:gd name="T17" fmla="*/ 1748 h 1749"/>
                    <a:gd name="T18" fmla="*/ 543 w 2661"/>
                    <a:gd name="T19" fmla="*/ 1748 h 1749"/>
                    <a:gd name="T20" fmla="*/ 544 w 2661"/>
                    <a:gd name="T21" fmla="*/ 1748 h 1749"/>
                    <a:gd name="T22" fmla="*/ 575 w 2661"/>
                    <a:gd name="T23" fmla="*/ 1749 h 1749"/>
                    <a:gd name="T24" fmla="*/ 607 w 2661"/>
                    <a:gd name="T25" fmla="*/ 1748 h 1749"/>
                    <a:gd name="T26" fmla="*/ 2142 w 2661"/>
                    <a:gd name="T27" fmla="*/ 1748 h 1749"/>
                    <a:gd name="T28" fmla="*/ 2171 w 2661"/>
                    <a:gd name="T29" fmla="*/ 1749 h 1749"/>
                    <a:gd name="T30" fmla="*/ 2661 w 2661"/>
                    <a:gd name="T31" fmla="*/ 1258 h 1749"/>
                    <a:gd name="T32" fmla="*/ 2242 w 2661"/>
                    <a:gd name="T33" fmla="*/ 773 h 17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61" h="1749">
                      <a:moveTo>
                        <a:pt x="2242" y="773"/>
                      </a:moveTo>
                      <a:cubicBezTo>
                        <a:pt x="2242" y="761"/>
                        <a:pt x="2243" y="749"/>
                        <a:pt x="2243" y="738"/>
                      </a:cubicBezTo>
                      <a:cubicBezTo>
                        <a:pt x="2243" y="330"/>
                        <a:pt x="1912" y="0"/>
                        <a:pt x="1505" y="0"/>
                      </a:cubicBezTo>
                      <a:cubicBezTo>
                        <a:pt x="1248" y="0"/>
                        <a:pt x="1022" y="131"/>
                        <a:pt x="890" y="330"/>
                      </a:cubicBezTo>
                      <a:cubicBezTo>
                        <a:pt x="828" y="292"/>
                        <a:pt x="755" y="270"/>
                        <a:pt x="677" y="270"/>
                      </a:cubicBezTo>
                      <a:cubicBezTo>
                        <a:pt x="450" y="270"/>
                        <a:pt x="266" y="454"/>
                        <a:pt x="266" y="681"/>
                      </a:cubicBezTo>
                      <a:cubicBezTo>
                        <a:pt x="266" y="684"/>
                        <a:pt x="266" y="686"/>
                        <a:pt x="266" y="689"/>
                      </a:cubicBezTo>
                      <a:cubicBezTo>
                        <a:pt x="106" y="791"/>
                        <a:pt x="0" y="970"/>
                        <a:pt x="0" y="1174"/>
                      </a:cubicBezTo>
                      <a:cubicBezTo>
                        <a:pt x="0" y="1481"/>
                        <a:pt x="240" y="1732"/>
                        <a:pt x="543" y="1748"/>
                      </a:cubicBezTo>
                      <a:cubicBezTo>
                        <a:pt x="543" y="1748"/>
                        <a:pt x="543" y="1748"/>
                        <a:pt x="543" y="1748"/>
                      </a:cubicBezTo>
                      <a:cubicBezTo>
                        <a:pt x="544" y="1748"/>
                        <a:pt x="544" y="1748"/>
                        <a:pt x="544" y="1748"/>
                      </a:cubicBezTo>
                      <a:cubicBezTo>
                        <a:pt x="554" y="1749"/>
                        <a:pt x="565" y="1749"/>
                        <a:pt x="575" y="1749"/>
                      </a:cubicBezTo>
                      <a:cubicBezTo>
                        <a:pt x="586" y="1749"/>
                        <a:pt x="596" y="1749"/>
                        <a:pt x="607" y="1748"/>
                      </a:cubicBezTo>
                      <a:cubicBezTo>
                        <a:pt x="2142" y="1748"/>
                        <a:pt x="2142" y="1748"/>
                        <a:pt x="2142" y="1748"/>
                      </a:cubicBezTo>
                      <a:cubicBezTo>
                        <a:pt x="2151" y="1749"/>
                        <a:pt x="2161" y="1749"/>
                        <a:pt x="2171" y="1749"/>
                      </a:cubicBezTo>
                      <a:cubicBezTo>
                        <a:pt x="2442" y="1749"/>
                        <a:pt x="2661" y="1530"/>
                        <a:pt x="2661" y="1258"/>
                      </a:cubicBezTo>
                      <a:cubicBezTo>
                        <a:pt x="2661" y="1011"/>
                        <a:pt x="2479" y="807"/>
                        <a:pt x="2242" y="773"/>
                      </a:cubicBezTo>
                      <a:close/>
                    </a:path>
                  </a:pathLst>
                </a:custGeom>
                <a:blipFill>
                  <a:blip r:embed="rId10"/>
                  <a:stretch>
                    <a:fillRect/>
                  </a:stretch>
                </a:blipFill>
                <a:ln w="9525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vert="horz" wrap="square" lIns="68551" tIns="34275" rIns="68551" bIns="34275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40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98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21EBCD3D-77BE-4D5B-8224-A4B68BD23DA6}"/>
                    </a:ext>
                  </a:extLst>
                </p:cNvPr>
                <p:cNvSpPr/>
                <p:nvPr/>
              </p:nvSpPr>
              <p:spPr>
                <a:xfrm>
                  <a:off x="10192198" y="3783133"/>
                  <a:ext cx="1600200" cy="6156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685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38" normalizeH="0" baseline="0" noProof="0">
                      <a:ln w="3175">
                        <a:noFill/>
                      </a:ln>
                      <a:gradFill>
                        <a:gsLst>
                          <a:gs pos="1250">
                            <a:srgbClr val="1A1A1A"/>
                          </a:gs>
                          <a:gs pos="100000">
                            <a:srgbClr val="1A1A1A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rPr>
                    <a:t>Cloud SaaS apps</a:t>
                  </a:r>
                  <a:endPara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16817E3F-34D9-44B8-BDC9-BE0C0EAF8E3E}"/>
                  </a:ext>
                </a:extLst>
              </p:cNvPr>
              <p:cNvGrpSpPr/>
              <p:nvPr/>
            </p:nvGrpSpPr>
            <p:grpSpPr>
              <a:xfrm>
                <a:off x="10078603" y="4906136"/>
                <a:ext cx="1737113" cy="1741115"/>
                <a:chOff x="10098218" y="4868079"/>
                <a:chExt cx="1737360" cy="1741362"/>
              </a:xfrm>
            </p:grpSpPr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FD8C7E42-0E3D-45B1-A993-2C990515660E}"/>
                    </a:ext>
                  </a:extLst>
                </p:cNvPr>
                <p:cNvGrpSpPr/>
                <p:nvPr/>
              </p:nvGrpSpPr>
              <p:grpSpPr>
                <a:xfrm>
                  <a:off x="10221204" y="4868079"/>
                  <a:ext cx="1491388" cy="1042782"/>
                  <a:chOff x="7467600" y="4990305"/>
                  <a:chExt cx="2214565" cy="1548429"/>
                </a:xfrm>
              </p:grpSpPr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5F787E0F-39A8-437A-A0F1-460DA99FFC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133736" y="4990305"/>
                    <a:ext cx="1548429" cy="1548429"/>
                  </a:xfrm>
                  <a:prstGeom prst="ellipse">
                    <a:avLst/>
                  </a:prstGeom>
                  <a:solidFill>
                    <a:schemeClr val="bg1"/>
                  </a:solidFill>
                  <a:ln w="9525" cap="sq">
                    <a:solidFill>
                      <a:schemeClr val="bg2">
                        <a:lumMod val="75000"/>
                      </a:schemeClr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68570" tIns="34285" rIns="68570" bIns="3428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77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236" name="Group 235">
                    <a:extLst>
                      <a:ext uri="{FF2B5EF4-FFF2-40B4-BE49-F238E27FC236}">
                        <a16:creationId xmlns:a16="http://schemas.microsoft.com/office/drawing/2014/main" id="{7BB8707F-AE81-4F59-B5F0-C327B3198478}"/>
                      </a:ext>
                    </a:extLst>
                  </p:cNvPr>
                  <p:cNvGrpSpPr/>
                  <p:nvPr/>
                </p:nvGrpSpPr>
                <p:grpSpPr>
                  <a:xfrm>
                    <a:off x="8580166" y="5347140"/>
                    <a:ext cx="894919" cy="752296"/>
                    <a:chOff x="8554412" y="5299068"/>
                    <a:chExt cx="894919" cy="752296"/>
                  </a:xfrm>
                </p:grpSpPr>
                <p:sp>
                  <p:nvSpPr>
                    <p:cNvPr id="266" name="Browser_2" title="Icon of a browser window with a home symbol inside">
                      <a:extLst>
                        <a:ext uri="{FF2B5EF4-FFF2-40B4-BE49-F238E27FC236}">
                          <a16:creationId xmlns:a16="http://schemas.microsoft.com/office/drawing/2014/main" id="{3B069DE6-7E8C-484B-9A88-ADC70BB38ABE}"/>
                        </a:ext>
                      </a:extLst>
                    </p:cNvPr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9071755" y="5443515"/>
                      <a:ext cx="377576" cy="321004"/>
                    </a:xfrm>
                    <a:custGeom>
                      <a:avLst/>
                      <a:gdLst>
                        <a:gd name="T0" fmla="*/ 0 w 335"/>
                        <a:gd name="T1" fmla="*/ 0 h 285"/>
                        <a:gd name="T2" fmla="*/ 335 w 335"/>
                        <a:gd name="T3" fmla="*/ 0 h 285"/>
                        <a:gd name="T4" fmla="*/ 335 w 335"/>
                        <a:gd name="T5" fmla="*/ 285 h 285"/>
                        <a:gd name="T6" fmla="*/ 0 w 335"/>
                        <a:gd name="T7" fmla="*/ 285 h 285"/>
                        <a:gd name="T8" fmla="*/ 0 w 335"/>
                        <a:gd name="T9" fmla="*/ 0 h 285"/>
                        <a:gd name="T10" fmla="*/ 0 w 335"/>
                        <a:gd name="T11" fmla="*/ 64 h 285"/>
                        <a:gd name="T12" fmla="*/ 335 w 335"/>
                        <a:gd name="T13" fmla="*/ 64 h 285"/>
                        <a:gd name="T14" fmla="*/ 293 w 335"/>
                        <a:gd name="T15" fmla="*/ 36 h 285"/>
                        <a:gd name="T16" fmla="*/ 298 w 335"/>
                        <a:gd name="T17" fmla="*/ 31 h 285"/>
                        <a:gd name="T18" fmla="*/ 293 w 335"/>
                        <a:gd name="T19" fmla="*/ 27 h 285"/>
                        <a:gd name="T20" fmla="*/ 289 w 335"/>
                        <a:gd name="T21" fmla="*/ 31 h 285"/>
                        <a:gd name="T22" fmla="*/ 293 w 335"/>
                        <a:gd name="T23" fmla="*/ 36 h 285"/>
                        <a:gd name="T24" fmla="*/ 240 w 335"/>
                        <a:gd name="T25" fmla="*/ 36 h 285"/>
                        <a:gd name="T26" fmla="*/ 245 w 335"/>
                        <a:gd name="T27" fmla="*/ 31 h 285"/>
                        <a:gd name="T28" fmla="*/ 240 w 335"/>
                        <a:gd name="T29" fmla="*/ 27 h 285"/>
                        <a:gd name="T30" fmla="*/ 235 w 335"/>
                        <a:gd name="T31" fmla="*/ 31 h 285"/>
                        <a:gd name="T32" fmla="*/ 240 w 335"/>
                        <a:gd name="T33" fmla="*/ 36 h 285"/>
                        <a:gd name="T34" fmla="*/ 187 w 335"/>
                        <a:gd name="T35" fmla="*/ 36 h 285"/>
                        <a:gd name="T36" fmla="*/ 192 w 335"/>
                        <a:gd name="T37" fmla="*/ 31 h 285"/>
                        <a:gd name="T38" fmla="*/ 187 w 335"/>
                        <a:gd name="T39" fmla="*/ 27 h 285"/>
                        <a:gd name="T40" fmla="*/ 182 w 335"/>
                        <a:gd name="T41" fmla="*/ 31 h 285"/>
                        <a:gd name="T42" fmla="*/ 187 w 335"/>
                        <a:gd name="T43" fmla="*/ 36 h 285"/>
                        <a:gd name="T44" fmla="*/ 157 w 335"/>
                        <a:gd name="T45" fmla="*/ 233 h 285"/>
                        <a:gd name="T46" fmla="*/ 157 w 335"/>
                        <a:gd name="T47" fmla="*/ 190 h 285"/>
                        <a:gd name="T48" fmla="*/ 185 w 335"/>
                        <a:gd name="T49" fmla="*/ 190 h 285"/>
                        <a:gd name="T50" fmla="*/ 185 w 335"/>
                        <a:gd name="T51" fmla="*/ 233 h 285"/>
                        <a:gd name="T52" fmla="*/ 232 w 335"/>
                        <a:gd name="T53" fmla="*/ 233 h 285"/>
                        <a:gd name="T54" fmla="*/ 232 w 335"/>
                        <a:gd name="T55" fmla="*/ 165 h 285"/>
                        <a:gd name="T56" fmla="*/ 171 w 335"/>
                        <a:gd name="T57" fmla="*/ 105 h 285"/>
                        <a:gd name="T58" fmla="*/ 111 w 335"/>
                        <a:gd name="T59" fmla="*/ 165 h 285"/>
                        <a:gd name="T60" fmla="*/ 111 w 335"/>
                        <a:gd name="T61" fmla="*/ 233 h 285"/>
                        <a:gd name="T62" fmla="*/ 157 w 335"/>
                        <a:gd name="T63" fmla="*/ 233 h 2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</a:cxnLst>
                      <a:rect l="0" t="0" r="r" b="b"/>
                      <a:pathLst>
                        <a:path w="335" h="285">
                          <a:moveTo>
                            <a:pt x="0" y="0"/>
                          </a:moveTo>
                          <a:cubicBezTo>
                            <a:pt x="335" y="0"/>
                            <a:pt x="335" y="0"/>
                            <a:pt x="335" y="0"/>
                          </a:cubicBezTo>
                          <a:cubicBezTo>
                            <a:pt x="335" y="285"/>
                            <a:pt x="335" y="285"/>
                            <a:pt x="335" y="285"/>
                          </a:cubicBezTo>
                          <a:cubicBezTo>
                            <a:pt x="0" y="285"/>
                            <a:pt x="0" y="285"/>
                            <a:pt x="0" y="285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  <a:moveTo>
                            <a:pt x="0" y="64"/>
                          </a:moveTo>
                          <a:cubicBezTo>
                            <a:pt x="335" y="64"/>
                            <a:pt x="335" y="64"/>
                            <a:pt x="335" y="64"/>
                          </a:cubicBezTo>
                          <a:moveTo>
                            <a:pt x="293" y="36"/>
                          </a:moveTo>
                          <a:cubicBezTo>
                            <a:pt x="296" y="36"/>
                            <a:pt x="298" y="34"/>
                            <a:pt x="298" y="31"/>
                          </a:cubicBezTo>
                          <a:cubicBezTo>
                            <a:pt x="298" y="29"/>
                            <a:pt x="296" y="27"/>
                            <a:pt x="293" y="27"/>
                          </a:cubicBezTo>
                          <a:cubicBezTo>
                            <a:pt x="291" y="27"/>
                            <a:pt x="289" y="29"/>
                            <a:pt x="289" y="31"/>
                          </a:cubicBezTo>
                          <a:cubicBezTo>
                            <a:pt x="289" y="34"/>
                            <a:pt x="291" y="36"/>
                            <a:pt x="293" y="36"/>
                          </a:cubicBezTo>
                          <a:close/>
                          <a:moveTo>
                            <a:pt x="240" y="36"/>
                          </a:moveTo>
                          <a:cubicBezTo>
                            <a:pt x="243" y="36"/>
                            <a:pt x="245" y="34"/>
                            <a:pt x="245" y="31"/>
                          </a:cubicBezTo>
                          <a:cubicBezTo>
                            <a:pt x="245" y="29"/>
                            <a:pt x="243" y="27"/>
                            <a:pt x="240" y="27"/>
                          </a:cubicBezTo>
                          <a:cubicBezTo>
                            <a:pt x="238" y="27"/>
                            <a:pt x="235" y="29"/>
                            <a:pt x="235" y="31"/>
                          </a:cubicBezTo>
                          <a:cubicBezTo>
                            <a:pt x="235" y="34"/>
                            <a:pt x="238" y="36"/>
                            <a:pt x="240" y="36"/>
                          </a:cubicBezTo>
                          <a:close/>
                          <a:moveTo>
                            <a:pt x="187" y="36"/>
                          </a:moveTo>
                          <a:cubicBezTo>
                            <a:pt x="189" y="36"/>
                            <a:pt x="192" y="34"/>
                            <a:pt x="192" y="31"/>
                          </a:cubicBezTo>
                          <a:cubicBezTo>
                            <a:pt x="192" y="29"/>
                            <a:pt x="189" y="27"/>
                            <a:pt x="187" y="27"/>
                          </a:cubicBezTo>
                          <a:cubicBezTo>
                            <a:pt x="184" y="27"/>
                            <a:pt x="182" y="29"/>
                            <a:pt x="182" y="31"/>
                          </a:cubicBezTo>
                          <a:cubicBezTo>
                            <a:pt x="182" y="34"/>
                            <a:pt x="184" y="36"/>
                            <a:pt x="187" y="36"/>
                          </a:cubicBezTo>
                          <a:close/>
                          <a:moveTo>
                            <a:pt x="157" y="233"/>
                          </a:moveTo>
                          <a:cubicBezTo>
                            <a:pt x="157" y="190"/>
                            <a:pt x="157" y="190"/>
                            <a:pt x="157" y="190"/>
                          </a:cubicBezTo>
                          <a:cubicBezTo>
                            <a:pt x="185" y="190"/>
                            <a:pt x="185" y="190"/>
                            <a:pt x="185" y="190"/>
                          </a:cubicBezTo>
                          <a:cubicBezTo>
                            <a:pt x="185" y="233"/>
                            <a:pt x="185" y="233"/>
                            <a:pt x="185" y="233"/>
                          </a:cubicBezTo>
                          <a:cubicBezTo>
                            <a:pt x="232" y="233"/>
                            <a:pt x="232" y="233"/>
                            <a:pt x="232" y="233"/>
                          </a:cubicBezTo>
                          <a:cubicBezTo>
                            <a:pt x="232" y="165"/>
                            <a:pt x="232" y="165"/>
                            <a:pt x="232" y="165"/>
                          </a:cubicBezTo>
                          <a:cubicBezTo>
                            <a:pt x="171" y="105"/>
                            <a:pt x="171" y="105"/>
                            <a:pt x="171" y="105"/>
                          </a:cubicBezTo>
                          <a:cubicBezTo>
                            <a:pt x="111" y="165"/>
                            <a:pt x="111" y="165"/>
                            <a:pt x="111" y="165"/>
                          </a:cubicBezTo>
                          <a:cubicBezTo>
                            <a:pt x="111" y="233"/>
                            <a:pt x="111" y="233"/>
                            <a:pt x="111" y="233"/>
                          </a:cubicBezTo>
                          <a:lnTo>
                            <a:pt x="157" y="233"/>
                          </a:lnTo>
                          <a:close/>
                        </a:path>
                      </a:pathLst>
                    </a:custGeom>
                    <a:noFill/>
                    <a:ln w="9525" cap="sq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7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7" name="GenericApp_EB3B" title="Icon of an app window">
                      <a:extLst>
                        <a:ext uri="{FF2B5EF4-FFF2-40B4-BE49-F238E27FC236}">
                          <a16:creationId xmlns:a16="http://schemas.microsoft.com/office/drawing/2014/main" id="{F12A124B-6A5C-41F3-B5F7-34AF389A1194}"/>
                        </a:ext>
                      </a:extLst>
                    </p:cNvPr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8554412" y="5299068"/>
                      <a:ext cx="401098" cy="321004"/>
                    </a:xfrm>
                    <a:custGeom>
                      <a:avLst/>
                      <a:gdLst>
                        <a:gd name="T0" fmla="*/ 5088 w 5088"/>
                        <a:gd name="T1" fmla="*/ 4072 h 4072"/>
                        <a:gd name="T2" fmla="*/ 0 w 5088"/>
                        <a:gd name="T3" fmla="*/ 4072 h 4072"/>
                        <a:gd name="T4" fmla="*/ 0 w 5088"/>
                        <a:gd name="T5" fmla="*/ 0 h 4072"/>
                        <a:gd name="T6" fmla="*/ 5088 w 5088"/>
                        <a:gd name="T7" fmla="*/ 0 h 4072"/>
                        <a:gd name="T8" fmla="*/ 5088 w 5088"/>
                        <a:gd name="T9" fmla="*/ 4072 h 4072"/>
                        <a:gd name="T10" fmla="*/ 0 w 5088"/>
                        <a:gd name="T11" fmla="*/ 1018 h 4072"/>
                        <a:gd name="T12" fmla="*/ 5004 w 5088"/>
                        <a:gd name="T13" fmla="*/ 1018 h 4072"/>
                        <a:gd name="T14" fmla="*/ 2035 w 5088"/>
                        <a:gd name="T15" fmla="*/ 1697 h 4072"/>
                        <a:gd name="T16" fmla="*/ 678 w 5088"/>
                        <a:gd name="T17" fmla="*/ 1697 h 4072"/>
                        <a:gd name="T18" fmla="*/ 678 w 5088"/>
                        <a:gd name="T19" fmla="*/ 3393 h 4072"/>
                        <a:gd name="T20" fmla="*/ 2035 w 5088"/>
                        <a:gd name="T21" fmla="*/ 3393 h 4072"/>
                        <a:gd name="T22" fmla="*/ 2035 w 5088"/>
                        <a:gd name="T23" fmla="*/ 1697 h 4072"/>
                        <a:gd name="T24" fmla="*/ 2544 w 5088"/>
                        <a:gd name="T25" fmla="*/ 1697 h 4072"/>
                        <a:gd name="T26" fmla="*/ 3561 w 5088"/>
                        <a:gd name="T27" fmla="*/ 1697 h 4072"/>
                        <a:gd name="T28" fmla="*/ 2544 w 5088"/>
                        <a:gd name="T29" fmla="*/ 2375 h 4072"/>
                        <a:gd name="T30" fmla="*/ 3561 w 5088"/>
                        <a:gd name="T31" fmla="*/ 2375 h 4072"/>
                        <a:gd name="T32" fmla="*/ 2544 w 5088"/>
                        <a:gd name="T33" fmla="*/ 3054 h 4072"/>
                        <a:gd name="T34" fmla="*/ 3222 w 5088"/>
                        <a:gd name="T35" fmla="*/ 3054 h 40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5088" h="4072">
                          <a:moveTo>
                            <a:pt x="5088" y="4072"/>
                          </a:moveTo>
                          <a:lnTo>
                            <a:pt x="0" y="4072"/>
                          </a:lnTo>
                          <a:lnTo>
                            <a:pt x="0" y="0"/>
                          </a:lnTo>
                          <a:lnTo>
                            <a:pt x="5088" y="0"/>
                          </a:lnTo>
                          <a:lnTo>
                            <a:pt x="5088" y="4072"/>
                          </a:lnTo>
                          <a:moveTo>
                            <a:pt x="0" y="1018"/>
                          </a:moveTo>
                          <a:lnTo>
                            <a:pt x="5004" y="1018"/>
                          </a:lnTo>
                          <a:moveTo>
                            <a:pt x="2035" y="1697"/>
                          </a:moveTo>
                          <a:lnTo>
                            <a:pt x="678" y="1697"/>
                          </a:lnTo>
                          <a:lnTo>
                            <a:pt x="678" y="3393"/>
                          </a:lnTo>
                          <a:lnTo>
                            <a:pt x="2035" y="3393"/>
                          </a:lnTo>
                          <a:lnTo>
                            <a:pt x="2035" y="1697"/>
                          </a:lnTo>
                          <a:moveTo>
                            <a:pt x="2544" y="1697"/>
                          </a:moveTo>
                          <a:lnTo>
                            <a:pt x="3561" y="1697"/>
                          </a:lnTo>
                          <a:moveTo>
                            <a:pt x="2544" y="2375"/>
                          </a:moveTo>
                          <a:lnTo>
                            <a:pt x="3561" y="2375"/>
                          </a:lnTo>
                          <a:moveTo>
                            <a:pt x="2544" y="3054"/>
                          </a:moveTo>
                          <a:lnTo>
                            <a:pt x="3222" y="3054"/>
                          </a:lnTo>
                        </a:path>
                      </a:pathLst>
                    </a:custGeom>
                    <a:noFill/>
                    <a:ln w="9525" cap="sq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7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8" name="Website" title="Icon of multiple app windows">
                      <a:extLst>
                        <a:ext uri="{FF2B5EF4-FFF2-40B4-BE49-F238E27FC236}">
                          <a16:creationId xmlns:a16="http://schemas.microsoft.com/office/drawing/2014/main" id="{7310457B-21E6-445B-B423-65C87D1CEDCA}"/>
                        </a:ext>
                      </a:extLst>
                    </p:cNvPr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8623010" y="5730360"/>
                      <a:ext cx="366352" cy="321004"/>
                    </a:xfrm>
                    <a:custGeom>
                      <a:avLst/>
                      <a:gdLst>
                        <a:gd name="T0" fmla="*/ 0 w 614"/>
                        <a:gd name="T1" fmla="*/ 0 h 538"/>
                        <a:gd name="T2" fmla="*/ 614 w 614"/>
                        <a:gd name="T3" fmla="*/ 0 h 538"/>
                        <a:gd name="T4" fmla="*/ 614 w 614"/>
                        <a:gd name="T5" fmla="*/ 538 h 538"/>
                        <a:gd name="T6" fmla="*/ 0 w 614"/>
                        <a:gd name="T7" fmla="*/ 538 h 538"/>
                        <a:gd name="T8" fmla="*/ 0 w 614"/>
                        <a:gd name="T9" fmla="*/ 0 h 538"/>
                        <a:gd name="T10" fmla="*/ 0 w 614"/>
                        <a:gd name="T11" fmla="*/ 0 h 538"/>
                        <a:gd name="T12" fmla="*/ 327 w 614"/>
                        <a:gd name="T13" fmla="*/ 250 h 538"/>
                        <a:gd name="T14" fmla="*/ 327 w 614"/>
                        <a:gd name="T15" fmla="*/ 250 h 538"/>
                        <a:gd name="T16" fmla="*/ 327 w 614"/>
                        <a:gd name="T17" fmla="*/ 87 h 538"/>
                        <a:gd name="T18" fmla="*/ 77 w 614"/>
                        <a:gd name="T19" fmla="*/ 87 h 538"/>
                        <a:gd name="T20" fmla="*/ 77 w 614"/>
                        <a:gd name="T21" fmla="*/ 250 h 538"/>
                        <a:gd name="T22" fmla="*/ 128 w 614"/>
                        <a:gd name="T23" fmla="*/ 250 h 538"/>
                        <a:gd name="T24" fmla="*/ 327 w 614"/>
                        <a:gd name="T25" fmla="*/ 250 h 538"/>
                        <a:gd name="T26" fmla="*/ 327 w 614"/>
                        <a:gd name="T27" fmla="*/ 250 h 538"/>
                        <a:gd name="T28" fmla="*/ 139 w 614"/>
                        <a:gd name="T29" fmla="*/ 254 h 538"/>
                        <a:gd name="T30" fmla="*/ 139 w 614"/>
                        <a:gd name="T31" fmla="*/ 362 h 538"/>
                        <a:gd name="T32" fmla="*/ 513 w 614"/>
                        <a:gd name="T33" fmla="*/ 362 h 538"/>
                        <a:gd name="T34" fmla="*/ 513 w 614"/>
                        <a:gd name="T35" fmla="*/ 163 h 538"/>
                        <a:gd name="T36" fmla="*/ 325 w 614"/>
                        <a:gd name="T37" fmla="*/ 163 h 538"/>
                        <a:gd name="T38" fmla="*/ 0 w 614"/>
                        <a:gd name="T39" fmla="*/ 451 h 538"/>
                        <a:gd name="T40" fmla="*/ 614 w 614"/>
                        <a:gd name="T41" fmla="*/ 451 h 5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14" h="538">
                          <a:moveTo>
                            <a:pt x="0" y="0"/>
                          </a:moveTo>
                          <a:lnTo>
                            <a:pt x="614" y="0"/>
                          </a:lnTo>
                          <a:lnTo>
                            <a:pt x="614" y="538"/>
                          </a:lnTo>
                          <a:lnTo>
                            <a:pt x="0" y="538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moveTo>
                            <a:pt x="327" y="250"/>
                          </a:moveTo>
                          <a:lnTo>
                            <a:pt x="327" y="250"/>
                          </a:lnTo>
                          <a:lnTo>
                            <a:pt x="327" y="87"/>
                          </a:lnTo>
                          <a:lnTo>
                            <a:pt x="77" y="87"/>
                          </a:lnTo>
                          <a:lnTo>
                            <a:pt x="77" y="250"/>
                          </a:lnTo>
                          <a:lnTo>
                            <a:pt x="128" y="250"/>
                          </a:lnTo>
                          <a:lnTo>
                            <a:pt x="327" y="250"/>
                          </a:lnTo>
                          <a:lnTo>
                            <a:pt x="327" y="250"/>
                          </a:lnTo>
                          <a:moveTo>
                            <a:pt x="139" y="254"/>
                          </a:moveTo>
                          <a:lnTo>
                            <a:pt x="139" y="362"/>
                          </a:lnTo>
                          <a:lnTo>
                            <a:pt x="513" y="362"/>
                          </a:lnTo>
                          <a:lnTo>
                            <a:pt x="513" y="163"/>
                          </a:lnTo>
                          <a:lnTo>
                            <a:pt x="325" y="163"/>
                          </a:lnTo>
                          <a:moveTo>
                            <a:pt x="0" y="451"/>
                          </a:moveTo>
                          <a:lnTo>
                            <a:pt x="614" y="451"/>
                          </a:lnTo>
                        </a:path>
                      </a:pathLst>
                    </a:custGeom>
                    <a:noFill/>
                    <a:ln w="9525" cap="sq">
                      <a:solidFill>
                        <a:schemeClr val="accent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77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377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1A1A1A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37" name="Group 207">
                    <a:extLst>
                      <a:ext uri="{FF2B5EF4-FFF2-40B4-BE49-F238E27FC236}">
                        <a16:creationId xmlns:a16="http://schemas.microsoft.com/office/drawing/2014/main" id="{F07221EC-39DD-4C11-A3AB-9BA2E8217074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7467600" y="5496188"/>
                    <a:ext cx="1071415" cy="1042546"/>
                    <a:chOff x="3750" y="2040"/>
                    <a:chExt cx="334" cy="325"/>
                  </a:xfrm>
                  <a:solidFill>
                    <a:srgbClr val="0078D7"/>
                  </a:solidFill>
                </p:grpSpPr>
                <p:sp>
                  <p:nvSpPr>
                    <p:cNvPr id="238" name="Rectangle 208">
                      <a:extLst>
                        <a:ext uri="{FF2B5EF4-FFF2-40B4-BE49-F238E27FC236}">
                          <a16:creationId xmlns:a16="http://schemas.microsoft.com/office/drawing/2014/main" id="{C9E68447-BC6A-4A70-B75E-6B7DF292F7E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0" y="2071"/>
                      <a:ext cx="150" cy="294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5875" cap="flat">
                      <a:solidFill>
                        <a:srgbClr val="0078D7"/>
                      </a:solidFill>
                      <a:prstDash val="solid"/>
                      <a:miter lim="800000"/>
                      <a:headEnd/>
                      <a:tailEnd/>
                    </a:ln>
                    <a:extLst/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9" name="Freeform 209">
                      <a:extLst>
                        <a:ext uri="{FF2B5EF4-FFF2-40B4-BE49-F238E27FC236}">
                          <a16:creationId xmlns:a16="http://schemas.microsoft.com/office/drawing/2014/main" id="{5FAB3B9C-479B-4F0A-A600-F5DB0DAC46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50" y="2146"/>
                      <a:ext cx="83" cy="219"/>
                    </a:xfrm>
                    <a:custGeom>
                      <a:avLst/>
                      <a:gdLst>
                        <a:gd name="T0" fmla="*/ 83 w 83"/>
                        <a:gd name="T1" fmla="*/ 219 h 219"/>
                        <a:gd name="T2" fmla="*/ 0 w 83"/>
                        <a:gd name="T3" fmla="*/ 219 h 219"/>
                        <a:gd name="T4" fmla="*/ 0 w 83"/>
                        <a:gd name="T5" fmla="*/ 0 h 219"/>
                        <a:gd name="T6" fmla="*/ 83 w 83"/>
                        <a:gd name="T7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83" h="219">
                          <a:moveTo>
                            <a:pt x="83" y="219"/>
                          </a:moveTo>
                          <a:lnTo>
                            <a:pt x="0" y="219"/>
                          </a:lnTo>
                          <a:lnTo>
                            <a:pt x="0" y="0"/>
                          </a:lnTo>
                          <a:lnTo>
                            <a:pt x="83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5875" cap="flat">
                      <a:solidFill>
                        <a:srgbClr val="0078D7"/>
                      </a:solidFill>
                      <a:prstDash val="solid"/>
                      <a:miter lim="800000"/>
                      <a:headEnd/>
                      <a:tailEnd/>
                    </a:ln>
                    <a:extLst/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0" name="Freeform 210">
                      <a:extLst>
                        <a:ext uri="{FF2B5EF4-FFF2-40B4-BE49-F238E27FC236}">
                          <a16:creationId xmlns:a16="http://schemas.microsoft.com/office/drawing/2014/main" id="{CA3D67B3-D104-4145-A83A-ECBA22A0FEF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" y="2224"/>
                      <a:ext cx="47" cy="141"/>
                    </a:xfrm>
                    <a:custGeom>
                      <a:avLst/>
                      <a:gdLst>
                        <a:gd name="T0" fmla="*/ 0 w 47"/>
                        <a:gd name="T1" fmla="*/ 141 h 141"/>
                        <a:gd name="T2" fmla="*/ 47 w 47"/>
                        <a:gd name="T3" fmla="*/ 141 h 141"/>
                        <a:gd name="T4" fmla="*/ 47 w 47"/>
                        <a:gd name="T5" fmla="*/ 0 h 141"/>
                        <a:gd name="T6" fmla="*/ 0 w 47"/>
                        <a:gd name="T7" fmla="*/ 0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47" h="141">
                          <a:moveTo>
                            <a:pt x="0" y="141"/>
                          </a:moveTo>
                          <a:lnTo>
                            <a:pt x="47" y="141"/>
                          </a:lnTo>
                          <a:lnTo>
                            <a:pt x="47" y="0"/>
                          </a:lnTo>
                          <a:lnTo>
                            <a:pt x="0" y="0"/>
                          </a:lnTo>
                        </a:path>
                      </a:pathLst>
                    </a:custGeom>
                    <a:solidFill>
                      <a:srgbClr val="FFFFFF"/>
                    </a:solidFill>
                    <a:ln w="15875" cap="flat">
                      <a:solidFill>
                        <a:srgbClr val="0078D7"/>
                      </a:solidFill>
                      <a:prstDash val="solid"/>
                      <a:miter lim="800000"/>
                      <a:headEnd/>
                      <a:tailEnd/>
                    </a:ln>
                    <a:extLst/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1" name="Freeform 211">
                      <a:extLst>
                        <a:ext uri="{FF2B5EF4-FFF2-40B4-BE49-F238E27FC236}">
                          <a16:creationId xmlns:a16="http://schemas.microsoft.com/office/drawing/2014/main" id="{D5200C91-E1FE-4132-BFDA-3E439E45D35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917" y="2312"/>
                      <a:ext cx="36" cy="53"/>
                    </a:xfrm>
                    <a:custGeom>
                      <a:avLst/>
                      <a:gdLst>
                        <a:gd name="T0" fmla="*/ 19 w 19"/>
                        <a:gd name="T1" fmla="*/ 28 h 28"/>
                        <a:gd name="T2" fmla="*/ 19 w 19"/>
                        <a:gd name="T3" fmla="*/ 10 h 28"/>
                        <a:gd name="T4" fmla="*/ 9 w 19"/>
                        <a:gd name="T5" fmla="*/ 0 h 28"/>
                        <a:gd name="T6" fmla="*/ 0 w 19"/>
                        <a:gd name="T7" fmla="*/ 10 h 28"/>
                        <a:gd name="T8" fmla="*/ 0 w 19"/>
                        <a:gd name="T9" fmla="*/ 28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9" h="28">
                          <a:moveTo>
                            <a:pt x="19" y="28"/>
                          </a:moveTo>
                          <a:cubicBezTo>
                            <a:pt x="19" y="10"/>
                            <a:pt x="19" y="10"/>
                            <a:pt x="19" y="10"/>
                          </a:cubicBezTo>
                          <a:cubicBezTo>
                            <a:pt x="19" y="5"/>
                            <a:pt x="15" y="0"/>
                            <a:pt x="9" y="0"/>
                          </a:cubicBezTo>
                          <a:cubicBezTo>
                            <a:pt x="4" y="0"/>
                            <a:pt x="0" y="5"/>
                            <a:pt x="0" y="10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 w="15875" cap="flat">
                      <a:solidFill>
                        <a:srgbClr val="0078D7"/>
                      </a:solidFill>
                      <a:prstDash val="solid"/>
                      <a:miter lim="800000"/>
                      <a:headEnd/>
                      <a:tailEnd/>
                    </a:ln>
                    <a:extLst/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2" name="Rectangle 212">
                      <a:extLst>
                        <a:ext uri="{FF2B5EF4-FFF2-40B4-BE49-F238E27FC236}">
                          <a16:creationId xmlns:a16="http://schemas.microsoft.com/office/drawing/2014/main" id="{92851590-0BDD-4BA7-9964-A9AB7564AAC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8" y="2040"/>
                      <a:ext cx="42" cy="3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5875" cap="flat">
                      <a:solidFill>
                        <a:srgbClr val="0078D7"/>
                      </a:solidFill>
                      <a:prstDash val="solid"/>
                      <a:miter lim="800000"/>
                      <a:headEnd/>
                      <a:tailEnd/>
                    </a:ln>
                    <a:extLst/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3" name="Rectangle 213">
                      <a:extLst>
                        <a:ext uri="{FF2B5EF4-FFF2-40B4-BE49-F238E27FC236}">
                          <a16:creationId xmlns:a16="http://schemas.microsoft.com/office/drawing/2014/main" id="{4E376732-63E9-4445-8683-0DFDDB33972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70" y="2098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4" name="Rectangle 214">
                      <a:extLst>
                        <a:ext uri="{FF2B5EF4-FFF2-40B4-BE49-F238E27FC236}">
                          <a16:creationId xmlns:a16="http://schemas.microsoft.com/office/drawing/2014/main" id="{E66E3132-FCBF-49CF-9E0B-ECB7553745D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70" y="2138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5" name="Rectangle 215">
                      <a:extLst>
                        <a:ext uri="{FF2B5EF4-FFF2-40B4-BE49-F238E27FC236}">
                          <a16:creationId xmlns:a16="http://schemas.microsoft.com/office/drawing/2014/main" id="{F062F5D3-D92B-404D-AD53-C461B0DBDFD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70" y="2176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6" name="Rectangle 216">
                      <a:extLst>
                        <a:ext uri="{FF2B5EF4-FFF2-40B4-BE49-F238E27FC236}">
                          <a16:creationId xmlns:a16="http://schemas.microsoft.com/office/drawing/2014/main" id="{D15E5565-E52F-4087-A3AB-3B80B168DB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70" y="2216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7" name="Rectangle 217">
                      <a:extLst>
                        <a:ext uri="{FF2B5EF4-FFF2-40B4-BE49-F238E27FC236}">
                          <a16:creationId xmlns:a16="http://schemas.microsoft.com/office/drawing/2014/main" id="{0CFB64E5-54F9-497C-B07D-C38BCA21F4A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70" y="2254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8" name="Rectangle 218">
                      <a:extLst>
                        <a:ext uri="{FF2B5EF4-FFF2-40B4-BE49-F238E27FC236}">
                          <a16:creationId xmlns:a16="http://schemas.microsoft.com/office/drawing/2014/main" id="{4CB0A919-0E75-4A71-A9C5-83144FC2748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5" y="2098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9" name="Rectangle 219">
                      <a:extLst>
                        <a:ext uri="{FF2B5EF4-FFF2-40B4-BE49-F238E27FC236}">
                          <a16:creationId xmlns:a16="http://schemas.microsoft.com/office/drawing/2014/main" id="{425AD521-367B-4C5C-919F-182D11CBFEE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5" y="2138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0" name="Rectangle 220">
                      <a:extLst>
                        <a:ext uri="{FF2B5EF4-FFF2-40B4-BE49-F238E27FC236}">
                          <a16:creationId xmlns:a16="http://schemas.microsoft.com/office/drawing/2014/main" id="{56D76E39-C1FD-4765-BF22-EFB99D253D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5" y="2176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1" name="Rectangle 221">
                      <a:extLst>
                        <a:ext uri="{FF2B5EF4-FFF2-40B4-BE49-F238E27FC236}">
                          <a16:creationId xmlns:a16="http://schemas.microsoft.com/office/drawing/2014/main" id="{F631D89D-22DA-4F80-81F3-DFFD863CB53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5" y="2216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2" name="Rectangle 222">
                      <a:extLst>
                        <a:ext uri="{FF2B5EF4-FFF2-40B4-BE49-F238E27FC236}">
                          <a16:creationId xmlns:a16="http://schemas.microsoft.com/office/drawing/2014/main" id="{C71F8AC3-6E68-43AF-8A64-E80AA87A24F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85" y="2254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3" name="Rectangle 223">
                      <a:extLst>
                        <a:ext uri="{FF2B5EF4-FFF2-40B4-BE49-F238E27FC236}">
                          <a16:creationId xmlns:a16="http://schemas.microsoft.com/office/drawing/2014/main" id="{B881225E-8BB3-4E95-B1F2-9FC9274B2CE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7" y="2098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4" name="Rectangle 224">
                      <a:extLst>
                        <a:ext uri="{FF2B5EF4-FFF2-40B4-BE49-F238E27FC236}">
                          <a16:creationId xmlns:a16="http://schemas.microsoft.com/office/drawing/2014/main" id="{EC3E3BCE-A4DB-4444-BB6C-24ECE135CF2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7" y="2138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5" name="Rectangle 225">
                      <a:extLst>
                        <a:ext uri="{FF2B5EF4-FFF2-40B4-BE49-F238E27FC236}">
                          <a16:creationId xmlns:a16="http://schemas.microsoft.com/office/drawing/2014/main" id="{46197DB4-A043-4198-8119-5E36D7AB07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7" y="2176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6" name="Rectangle 226">
                      <a:extLst>
                        <a:ext uri="{FF2B5EF4-FFF2-40B4-BE49-F238E27FC236}">
                          <a16:creationId xmlns:a16="http://schemas.microsoft.com/office/drawing/2014/main" id="{254EA572-0F22-4940-88A2-C78F641BD64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7" y="2216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7" name="Rectangle 227">
                      <a:extLst>
                        <a:ext uri="{FF2B5EF4-FFF2-40B4-BE49-F238E27FC236}">
                          <a16:creationId xmlns:a16="http://schemas.microsoft.com/office/drawing/2014/main" id="{0AB51E31-628A-45C6-A7E3-94FE1486A4C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927" y="2254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8" name="Rectangle 228">
                      <a:extLst>
                        <a:ext uri="{FF2B5EF4-FFF2-40B4-BE49-F238E27FC236}">
                          <a16:creationId xmlns:a16="http://schemas.microsoft.com/office/drawing/2014/main" id="{7963073A-E58B-42D6-82B9-705D0329C4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76" y="2176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9" name="Rectangle 229">
                      <a:extLst>
                        <a:ext uri="{FF2B5EF4-FFF2-40B4-BE49-F238E27FC236}">
                          <a16:creationId xmlns:a16="http://schemas.microsoft.com/office/drawing/2014/main" id="{46C757B2-19D7-4B4C-9C84-D3B377F397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76" y="2216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0" name="Rectangle 230">
                      <a:extLst>
                        <a:ext uri="{FF2B5EF4-FFF2-40B4-BE49-F238E27FC236}">
                          <a16:creationId xmlns:a16="http://schemas.microsoft.com/office/drawing/2014/main" id="{FE76747F-8B71-479F-87F5-B1FC2CA71C1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76" y="2254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1" name="Rectangle 231">
                      <a:extLst>
                        <a:ext uri="{FF2B5EF4-FFF2-40B4-BE49-F238E27FC236}">
                          <a16:creationId xmlns:a16="http://schemas.microsoft.com/office/drawing/2014/main" id="{48F50BC3-828B-49BA-98AE-CDA25629AF9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18" y="2176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2" name="Rectangle 232">
                      <a:extLst>
                        <a:ext uri="{FF2B5EF4-FFF2-40B4-BE49-F238E27FC236}">
                          <a16:creationId xmlns:a16="http://schemas.microsoft.com/office/drawing/2014/main" id="{BF3A6716-FF4F-4115-8B78-2FD85909FD5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18" y="2216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3" name="Rectangle 233">
                      <a:extLst>
                        <a:ext uri="{FF2B5EF4-FFF2-40B4-BE49-F238E27FC236}">
                          <a16:creationId xmlns:a16="http://schemas.microsoft.com/office/drawing/2014/main" id="{D795882D-D8BE-4DC6-A005-B38A6F893E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18" y="2254"/>
                      <a:ext cx="15" cy="16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4" name="Rectangle 234">
                      <a:extLst>
                        <a:ext uri="{FF2B5EF4-FFF2-40B4-BE49-F238E27FC236}">
                          <a16:creationId xmlns:a16="http://schemas.microsoft.com/office/drawing/2014/main" id="{909F1DB4-F24B-4FFD-B8D4-9A3A3DAB7A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76" y="2295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65" name="Rectangle 235">
                      <a:extLst>
                        <a:ext uri="{FF2B5EF4-FFF2-40B4-BE49-F238E27FC236}">
                          <a16:creationId xmlns:a16="http://schemas.microsoft.com/office/drawing/2014/main" id="{A341A261-4A72-43A3-B67A-CF2BFA8FE49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18" y="2295"/>
                      <a:ext cx="15" cy="15"/>
                    </a:xfrm>
                    <a:prstGeom prst="rect">
                      <a:avLst/>
                    </a:prstGeom>
                    <a:grpFill/>
                    <a:ln w="31750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68570" tIns="34285" rIns="68570" bIns="3428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6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53535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404F2276-0CD5-422B-8937-1D6560C0C9DA}"/>
                    </a:ext>
                  </a:extLst>
                </p:cNvPr>
                <p:cNvSpPr/>
                <p:nvPr/>
              </p:nvSpPr>
              <p:spPr>
                <a:xfrm>
                  <a:off x="10098218" y="5993800"/>
                  <a:ext cx="1737360" cy="6156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685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38" normalizeH="0" baseline="0" noProof="0">
                      <a:ln w="3175">
                        <a:noFill/>
                      </a:ln>
                      <a:gradFill>
                        <a:gsLst>
                          <a:gs pos="1250">
                            <a:srgbClr val="1A1A1A"/>
                          </a:gs>
                          <a:gs pos="100000">
                            <a:srgbClr val="1A1A1A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rPr>
                    <a:t>On-premises apps</a:t>
                  </a:r>
                  <a:endPara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62DC8444-A9F5-44A5-BB01-37A14C3F5E6C}"/>
                  </a:ext>
                </a:extLst>
              </p:cNvPr>
              <p:cNvGrpSpPr/>
              <p:nvPr/>
            </p:nvGrpSpPr>
            <p:grpSpPr>
              <a:xfrm>
                <a:off x="9888877" y="2487165"/>
                <a:ext cx="1013210" cy="984275"/>
                <a:chOff x="9889416" y="2467815"/>
                <a:chExt cx="1013354" cy="984415"/>
              </a:xfrm>
            </p:grpSpPr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ACF871EE-EC16-4F1C-A2D4-8C5BFA9E68FF}"/>
                    </a:ext>
                  </a:extLst>
                </p:cNvPr>
                <p:cNvSpPr/>
                <p:nvPr/>
              </p:nvSpPr>
              <p:spPr>
                <a:xfrm>
                  <a:off x="9889416" y="2467815"/>
                  <a:ext cx="1013354" cy="33219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0" marR="0" lvl="0" indent="0" algn="l" defTabSz="658793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28" b="0" i="0" u="none" strike="noStrike" kern="0" cap="none" spc="-37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Microsoft</a:t>
                  </a:r>
                  <a:br>
                    <a:rPr kumimoji="0" lang="en-US" sz="881" b="0" i="0" u="none" strike="noStrike" kern="0" cap="none" spc="-37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</a:br>
                  <a:r>
                    <a:rPr kumimoji="0" lang="en-US" sz="771" b="0" i="0" u="none" strike="noStrike" kern="0" cap="none" spc="-37" normalizeH="0" baseline="0" noProof="0" dirty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Cloud App Security</a:t>
                  </a:r>
                  <a:endParaRPr kumimoji="0" lang="en-US" sz="881" b="0" i="0" u="none" strike="noStrike" kern="0" cap="none" spc="-37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endParaRPr>
                </a:p>
              </p:txBody>
            </p:sp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id="{591E1115-7766-4BB2-AFF9-0CB447B99F3B}"/>
                    </a:ext>
                  </a:extLst>
                </p:cNvPr>
                <p:cNvGrpSpPr/>
                <p:nvPr/>
              </p:nvGrpSpPr>
              <p:grpSpPr>
                <a:xfrm>
                  <a:off x="10055359" y="3004018"/>
                  <a:ext cx="448212" cy="448212"/>
                  <a:chOff x="9868268" y="3067903"/>
                  <a:chExt cx="448212" cy="448212"/>
                </a:xfrm>
              </p:grpSpPr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869B81CA-834A-498E-B354-B61424CAD4CD}"/>
                      </a:ext>
                    </a:extLst>
                  </p:cNvPr>
                  <p:cNvGrpSpPr/>
                  <p:nvPr/>
                </p:nvGrpSpPr>
                <p:grpSpPr>
                  <a:xfrm>
                    <a:off x="9868268" y="3067903"/>
                    <a:ext cx="448212" cy="448212"/>
                    <a:chOff x="8603515" y="2504434"/>
                    <a:chExt cx="1600200" cy="1600200"/>
                  </a:xfrm>
                </p:grpSpPr>
                <p:sp>
                  <p:nvSpPr>
                    <p:cNvPr id="274" name="Oval 273">
                      <a:extLst>
                        <a:ext uri="{FF2B5EF4-FFF2-40B4-BE49-F238E27FC236}">
                          <a16:creationId xmlns:a16="http://schemas.microsoft.com/office/drawing/2014/main" id="{6C00DFA5-AA56-4B65-8C0A-0314CE67223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672095" y="2573014"/>
                      <a:ext cx="1463040" cy="1463040"/>
                    </a:xfrm>
                    <a:prstGeom prst="ellipse">
                      <a:avLst/>
                    </a:prstGeom>
                    <a:solidFill>
                      <a:srgbClr val="0078D7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658704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97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75" name="Circle: Hollow 274">
                      <a:extLst>
                        <a:ext uri="{FF2B5EF4-FFF2-40B4-BE49-F238E27FC236}">
                          <a16:creationId xmlns:a16="http://schemas.microsoft.com/office/drawing/2014/main" id="{2E343973-B1F4-449B-8BB9-F0F30F8F1E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603515" y="2504434"/>
                      <a:ext cx="1600200" cy="1600200"/>
                    </a:xfrm>
                    <a:prstGeom prst="donut">
                      <a:avLst>
                        <a:gd name="adj" fmla="val 6045"/>
                      </a:avLst>
                    </a:prstGeom>
                    <a:solidFill>
                      <a:srgbClr val="0078D7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658704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97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3" name="Freeform: Shape 272">
                    <a:extLst>
                      <a:ext uri="{FF2B5EF4-FFF2-40B4-BE49-F238E27FC236}">
                        <a16:creationId xmlns:a16="http://schemas.microsoft.com/office/drawing/2014/main" id="{3C4BA52B-4DF9-4A41-8E7A-F6509561A1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9950723" y="3156818"/>
                    <a:ext cx="283303" cy="232283"/>
                  </a:xfrm>
                  <a:custGeom>
                    <a:avLst/>
                    <a:gdLst>
                      <a:gd name="connsiteX0" fmla="*/ 2175329 w 4360190"/>
                      <a:gd name="connsiteY0" fmla="*/ 1996622 h 3574944"/>
                      <a:gd name="connsiteX1" fmla="*/ 2510323 w 4360190"/>
                      <a:gd name="connsiteY1" fmla="*/ 2331616 h 3574944"/>
                      <a:gd name="connsiteX2" fmla="*/ 2242842 w 4360190"/>
                      <a:gd name="connsiteY2" fmla="*/ 2659804 h 3574944"/>
                      <a:gd name="connsiteX3" fmla="*/ 2239308 w 4360190"/>
                      <a:gd name="connsiteY3" fmla="*/ 2660160 h 3574944"/>
                      <a:gd name="connsiteX4" fmla="*/ 2239308 w 4360190"/>
                      <a:gd name="connsiteY4" fmla="*/ 3014241 h 3574944"/>
                      <a:gd name="connsiteX5" fmla="*/ 2200729 w 4360190"/>
                      <a:gd name="connsiteY5" fmla="*/ 3052820 h 3574944"/>
                      <a:gd name="connsiteX6" fmla="*/ 2149929 w 4360190"/>
                      <a:gd name="connsiteY6" fmla="*/ 3052820 h 3574944"/>
                      <a:gd name="connsiteX7" fmla="*/ 2111350 w 4360190"/>
                      <a:gd name="connsiteY7" fmla="*/ 3014241 h 3574944"/>
                      <a:gd name="connsiteX8" fmla="*/ 2111350 w 4360190"/>
                      <a:gd name="connsiteY8" fmla="*/ 2660160 h 3574944"/>
                      <a:gd name="connsiteX9" fmla="*/ 2107816 w 4360190"/>
                      <a:gd name="connsiteY9" fmla="*/ 2659804 h 3574944"/>
                      <a:gd name="connsiteX10" fmla="*/ 1840335 w 4360190"/>
                      <a:gd name="connsiteY10" fmla="*/ 2331616 h 3574944"/>
                      <a:gd name="connsiteX11" fmla="*/ 2175329 w 4360190"/>
                      <a:gd name="connsiteY11" fmla="*/ 1996622 h 3574944"/>
                      <a:gd name="connsiteX12" fmla="*/ 1764864 w 4360190"/>
                      <a:gd name="connsiteY12" fmla="*/ 1325944 h 3574944"/>
                      <a:gd name="connsiteX13" fmla="*/ 948670 w 4360190"/>
                      <a:gd name="connsiteY13" fmla="*/ 2142138 h 3574944"/>
                      <a:gd name="connsiteX14" fmla="*/ 964235 w 4360190"/>
                      <a:gd name="connsiteY14" fmla="*/ 2296543 h 3574944"/>
                      <a:gd name="connsiteX15" fmla="*/ 754296 w 4360190"/>
                      <a:gd name="connsiteY15" fmla="*/ 2296543 h 3574944"/>
                      <a:gd name="connsiteX16" fmla="*/ 250601 w 4360190"/>
                      <a:gd name="connsiteY16" fmla="*/ 2800238 h 3574944"/>
                      <a:gd name="connsiteX17" fmla="*/ 754296 w 4360190"/>
                      <a:gd name="connsiteY17" fmla="*/ 3303933 h 3574944"/>
                      <a:gd name="connsiteX18" fmla="*/ 3595256 w 4360190"/>
                      <a:gd name="connsiteY18" fmla="*/ 3303933 h 3574944"/>
                      <a:gd name="connsiteX19" fmla="*/ 4098951 w 4360190"/>
                      <a:gd name="connsiteY19" fmla="*/ 2800238 h 3574944"/>
                      <a:gd name="connsiteX20" fmla="*/ 3595256 w 4360190"/>
                      <a:gd name="connsiteY20" fmla="*/ 2296543 h 3574944"/>
                      <a:gd name="connsiteX21" fmla="*/ 3440809 w 4360190"/>
                      <a:gd name="connsiteY21" fmla="*/ 2296543 h 3574944"/>
                      <a:gd name="connsiteX22" fmla="*/ 3456508 w 4360190"/>
                      <a:gd name="connsiteY22" fmla="*/ 2245970 h 3574944"/>
                      <a:gd name="connsiteX23" fmla="*/ 3466930 w 4360190"/>
                      <a:gd name="connsiteY23" fmla="*/ 2142582 h 3574944"/>
                      <a:gd name="connsiteX24" fmla="*/ 2953925 w 4360190"/>
                      <a:gd name="connsiteY24" fmla="*/ 1629577 h 3574944"/>
                      <a:gd name="connsiteX25" fmla="*/ 2528533 w 4360190"/>
                      <a:gd name="connsiteY25" fmla="*/ 1855756 h 3574944"/>
                      <a:gd name="connsiteX26" fmla="*/ 2527328 w 4360190"/>
                      <a:gd name="connsiteY26" fmla="*/ 1857976 h 3574944"/>
                      <a:gd name="connsiteX27" fmla="*/ 2516917 w 4360190"/>
                      <a:gd name="connsiteY27" fmla="*/ 1824439 h 3574944"/>
                      <a:gd name="connsiteX28" fmla="*/ 1764864 w 4360190"/>
                      <a:gd name="connsiteY28" fmla="*/ 1325944 h 3574944"/>
                      <a:gd name="connsiteX29" fmla="*/ 2183747 w 4360190"/>
                      <a:gd name="connsiteY29" fmla="*/ 275601 h 3574944"/>
                      <a:gd name="connsiteX30" fmla="*/ 1678922 w 4360190"/>
                      <a:gd name="connsiteY30" fmla="*/ 780425 h 3574944"/>
                      <a:gd name="connsiteX31" fmla="*/ 1678922 w 4360190"/>
                      <a:gd name="connsiteY31" fmla="*/ 1082427 h 3574944"/>
                      <a:gd name="connsiteX32" fmla="*/ 1766833 w 4360190"/>
                      <a:gd name="connsiteY32" fmla="*/ 1077988 h 3574944"/>
                      <a:gd name="connsiteX33" fmla="*/ 2578792 w 4360190"/>
                      <a:gd name="connsiteY33" fmla="*/ 1449070 h 3574944"/>
                      <a:gd name="connsiteX34" fmla="*/ 2602937 w 4360190"/>
                      <a:gd name="connsiteY34" fmla="*/ 1480566 h 3574944"/>
                      <a:gd name="connsiteX35" fmla="*/ 2688571 w 4360190"/>
                      <a:gd name="connsiteY35" fmla="*/ 1434086 h 3574944"/>
                      <a:gd name="connsiteX36" fmla="*/ 2688571 w 4360190"/>
                      <a:gd name="connsiteY36" fmla="*/ 780426 h 3574944"/>
                      <a:gd name="connsiteX37" fmla="*/ 2183747 w 4360190"/>
                      <a:gd name="connsiteY37" fmla="*/ 275602 h 3574944"/>
                      <a:gd name="connsiteX38" fmla="*/ 2169808 w 4360190"/>
                      <a:gd name="connsiteY38" fmla="*/ 0 h 3574944"/>
                      <a:gd name="connsiteX39" fmla="*/ 2169808 w 4360190"/>
                      <a:gd name="connsiteY39" fmla="*/ 1 h 3574944"/>
                      <a:gd name="connsiteX40" fmla="*/ 2921478 w 4360190"/>
                      <a:gd name="connsiteY40" fmla="*/ 751671 h 3574944"/>
                      <a:gd name="connsiteX41" fmla="*/ 2921478 w 4360190"/>
                      <a:gd name="connsiteY41" fmla="*/ 1395406 h 3574944"/>
                      <a:gd name="connsiteX42" fmla="*/ 2987934 w 4360190"/>
                      <a:gd name="connsiteY42" fmla="*/ 1388707 h 3574944"/>
                      <a:gd name="connsiteX43" fmla="*/ 3670504 w 4360190"/>
                      <a:gd name="connsiteY43" fmla="*/ 1945017 h 3574944"/>
                      <a:gd name="connsiteX44" fmla="*/ 3681173 w 4360190"/>
                      <a:gd name="connsiteY44" fmla="*/ 2050854 h 3574944"/>
                      <a:gd name="connsiteX45" fmla="*/ 3749697 w 4360190"/>
                      <a:gd name="connsiteY45" fmla="*/ 2061312 h 3574944"/>
                      <a:gd name="connsiteX46" fmla="*/ 4360190 w 4360190"/>
                      <a:gd name="connsiteY46" fmla="*/ 2810361 h 3574944"/>
                      <a:gd name="connsiteX47" fmla="*/ 3595607 w 4360190"/>
                      <a:gd name="connsiteY47" fmla="*/ 3574944 h 3574944"/>
                      <a:gd name="connsiteX48" fmla="*/ 764583 w 4360190"/>
                      <a:gd name="connsiteY48" fmla="*/ 3574944 h 3574944"/>
                      <a:gd name="connsiteX49" fmla="*/ 0 w 4360190"/>
                      <a:gd name="connsiteY49" fmla="*/ 2810361 h 3574944"/>
                      <a:gd name="connsiteX50" fmla="*/ 686409 w 4360190"/>
                      <a:gd name="connsiteY50" fmla="*/ 2049725 h 3574944"/>
                      <a:gd name="connsiteX51" fmla="*/ 689664 w 4360190"/>
                      <a:gd name="connsiteY51" fmla="*/ 2049561 h 3574944"/>
                      <a:gd name="connsiteX52" fmla="*/ 691975 w 4360190"/>
                      <a:gd name="connsiteY52" fmla="*/ 2019023 h 3574944"/>
                      <a:gd name="connsiteX53" fmla="*/ 1346677 w 4360190"/>
                      <a:gd name="connsiteY53" fmla="*/ 1178701 h 3574944"/>
                      <a:gd name="connsiteX54" fmla="*/ 1418138 w 4360190"/>
                      <a:gd name="connsiteY54" fmla="*/ 1152546 h 3574944"/>
                      <a:gd name="connsiteX55" fmla="*/ 1418138 w 4360190"/>
                      <a:gd name="connsiteY55" fmla="*/ 751670 h 3574944"/>
                      <a:gd name="connsiteX56" fmla="*/ 2169808 w 4360190"/>
                      <a:gd name="connsiteY56" fmla="*/ 0 h 35749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</a:cxnLst>
                    <a:rect l="l" t="t" r="r" b="b"/>
                    <a:pathLst>
                      <a:path w="4360190" h="3574944">
                        <a:moveTo>
                          <a:pt x="2175329" y="1996622"/>
                        </a:moveTo>
                        <a:cubicBezTo>
                          <a:pt x="2360341" y="1996622"/>
                          <a:pt x="2510323" y="2146604"/>
                          <a:pt x="2510323" y="2331616"/>
                        </a:cubicBezTo>
                        <a:cubicBezTo>
                          <a:pt x="2510323" y="2493502"/>
                          <a:pt x="2395493" y="2628567"/>
                          <a:pt x="2242842" y="2659804"/>
                        </a:cubicBezTo>
                        <a:lnTo>
                          <a:pt x="2239308" y="2660160"/>
                        </a:lnTo>
                        <a:lnTo>
                          <a:pt x="2239308" y="3014241"/>
                        </a:lnTo>
                        <a:cubicBezTo>
                          <a:pt x="2239308" y="3035548"/>
                          <a:pt x="2222036" y="3052820"/>
                          <a:pt x="2200729" y="3052820"/>
                        </a:cubicBezTo>
                        <a:lnTo>
                          <a:pt x="2149929" y="3052820"/>
                        </a:lnTo>
                        <a:cubicBezTo>
                          <a:pt x="2128622" y="3052820"/>
                          <a:pt x="2111350" y="3035548"/>
                          <a:pt x="2111350" y="3014241"/>
                        </a:cubicBezTo>
                        <a:lnTo>
                          <a:pt x="2111350" y="2660160"/>
                        </a:lnTo>
                        <a:lnTo>
                          <a:pt x="2107816" y="2659804"/>
                        </a:lnTo>
                        <a:cubicBezTo>
                          <a:pt x="1955165" y="2628567"/>
                          <a:pt x="1840335" y="2493502"/>
                          <a:pt x="1840335" y="2331616"/>
                        </a:cubicBezTo>
                        <a:cubicBezTo>
                          <a:pt x="1840335" y="2146604"/>
                          <a:pt x="1990317" y="1996622"/>
                          <a:pt x="2175329" y="1996622"/>
                        </a:cubicBezTo>
                        <a:close/>
                        <a:moveTo>
                          <a:pt x="1764864" y="1325944"/>
                        </a:moveTo>
                        <a:cubicBezTo>
                          <a:pt x="1314093" y="1325944"/>
                          <a:pt x="948670" y="1691367"/>
                          <a:pt x="948670" y="2142138"/>
                        </a:cubicBezTo>
                        <a:lnTo>
                          <a:pt x="964235" y="2296543"/>
                        </a:lnTo>
                        <a:lnTo>
                          <a:pt x="754296" y="2296543"/>
                        </a:lnTo>
                        <a:cubicBezTo>
                          <a:pt x="476113" y="2296543"/>
                          <a:pt x="250601" y="2522055"/>
                          <a:pt x="250601" y="2800238"/>
                        </a:cubicBezTo>
                        <a:cubicBezTo>
                          <a:pt x="250601" y="3078421"/>
                          <a:pt x="476113" y="3303933"/>
                          <a:pt x="754296" y="3303933"/>
                        </a:cubicBezTo>
                        <a:lnTo>
                          <a:pt x="3595256" y="3303933"/>
                        </a:lnTo>
                        <a:cubicBezTo>
                          <a:pt x="3873439" y="3303933"/>
                          <a:pt x="4098951" y="3078421"/>
                          <a:pt x="4098951" y="2800238"/>
                        </a:cubicBezTo>
                        <a:cubicBezTo>
                          <a:pt x="4098951" y="2522055"/>
                          <a:pt x="3873439" y="2296543"/>
                          <a:pt x="3595256" y="2296543"/>
                        </a:cubicBezTo>
                        <a:lnTo>
                          <a:pt x="3440809" y="2296543"/>
                        </a:lnTo>
                        <a:lnTo>
                          <a:pt x="3456508" y="2245970"/>
                        </a:lnTo>
                        <a:cubicBezTo>
                          <a:pt x="3463341" y="2212575"/>
                          <a:pt x="3466930" y="2177998"/>
                          <a:pt x="3466930" y="2142582"/>
                        </a:cubicBezTo>
                        <a:cubicBezTo>
                          <a:pt x="3466930" y="1859257"/>
                          <a:pt x="3237250" y="1629577"/>
                          <a:pt x="2953925" y="1629577"/>
                        </a:cubicBezTo>
                        <a:cubicBezTo>
                          <a:pt x="2776847" y="1629577"/>
                          <a:pt x="2620724" y="1719296"/>
                          <a:pt x="2528533" y="1855756"/>
                        </a:cubicBezTo>
                        <a:lnTo>
                          <a:pt x="2527328" y="1857976"/>
                        </a:lnTo>
                        <a:lnTo>
                          <a:pt x="2516917" y="1824439"/>
                        </a:lnTo>
                        <a:cubicBezTo>
                          <a:pt x="2393012" y="1531494"/>
                          <a:pt x="2102942" y="1325944"/>
                          <a:pt x="1764864" y="1325944"/>
                        </a:cubicBezTo>
                        <a:close/>
                        <a:moveTo>
                          <a:pt x="2183747" y="275601"/>
                        </a:moveTo>
                        <a:cubicBezTo>
                          <a:pt x="1904941" y="275601"/>
                          <a:pt x="1678922" y="501618"/>
                          <a:pt x="1678922" y="780425"/>
                        </a:cubicBezTo>
                        <a:lnTo>
                          <a:pt x="1678922" y="1082427"/>
                        </a:lnTo>
                        <a:lnTo>
                          <a:pt x="1766833" y="1077988"/>
                        </a:lnTo>
                        <a:cubicBezTo>
                          <a:pt x="2091157" y="1077988"/>
                          <a:pt x="2381898" y="1221771"/>
                          <a:pt x="2578792" y="1449070"/>
                        </a:cubicBezTo>
                        <a:lnTo>
                          <a:pt x="2602937" y="1480566"/>
                        </a:lnTo>
                        <a:lnTo>
                          <a:pt x="2688571" y="1434086"/>
                        </a:lnTo>
                        <a:lnTo>
                          <a:pt x="2688571" y="780426"/>
                        </a:lnTo>
                        <a:cubicBezTo>
                          <a:pt x="2688571" y="501619"/>
                          <a:pt x="2462555" y="275602"/>
                          <a:pt x="2183747" y="275602"/>
                        </a:cubicBezTo>
                        <a:close/>
                        <a:moveTo>
                          <a:pt x="2169808" y="0"/>
                        </a:moveTo>
                        <a:lnTo>
                          <a:pt x="2169808" y="1"/>
                        </a:lnTo>
                        <a:cubicBezTo>
                          <a:pt x="2584944" y="1"/>
                          <a:pt x="2921478" y="336535"/>
                          <a:pt x="2921478" y="751671"/>
                        </a:cubicBezTo>
                        <a:lnTo>
                          <a:pt x="2921478" y="1395406"/>
                        </a:lnTo>
                        <a:lnTo>
                          <a:pt x="2987934" y="1388707"/>
                        </a:lnTo>
                        <a:cubicBezTo>
                          <a:pt x="3324626" y="1388707"/>
                          <a:pt x="3605537" y="1627532"/>
                          <a:pt x="3670504" y="1945017"/>
                        </a:cubicBezTo>
                        <a:lnTo>
                          <a:pt x="3681173" y="2050854"/>
                        </a:lnTo>
                        <a:lnTo>
                          <a:pt x="3749697" y="2061312"/>
                        </a:lnTo>
                        <a:cubicBezTo>
                          <a:pt x="4098105" y="2132606"/>
                          <a:pt x="4360190" y="2440876"/>
                          <a:pt x="4360190" y="2810361"/>
                        </a:cubicBezTo>
                        <a:cubicBezTo>
                          <a:pt x="4360190" y="3232629"/>
                          <a:pt x="4017875" y="3574944"/>
                          <a:pt x="3595607" y="3574944"/>
                        </a:cubicBezTo>
                        <a:lnTo>
                          <a:pt x="764583" y="3574944"/>
                        </a:lnTo>
                        <a:cubicBezTo>
                          <a:pt x="342315" y="3574944"/>
                          <a:pt x="0" y="3232629"/>
                          <a:pt x="0" y="2810361"/>
                        </a:cubicBezTo>
                        <a:cubicBezTo>
                          <a:pt x="0" y="2414485"/>
                          <a:pt x="300863" y="2088880"/>
                          <a:pt x="686409" y="2049725"/>
                        </a:cubicBezTo>
                        <a:lnTo>
                          <a:pt x="689664" y="2049561"/>
                        </a:lnTo>
                        <a:lnTo>
                          <a:pt x="691975" y="2019023"/>
                        </a:lnTo>
                        <a:cubicBezTo>
                          <a:pt x="750002" y="1639256"/>
                          <a:pt x="1003555" y="1323829"/>
                          <a:pt x="1346677" y="1178701"/>
                        </a:cubicBezTo>
                        <a:lnTo>
                          <a:pt x="1418138" y="1152546"/>
                        </a:lnTo>
                        <a:lnTo>
                          <a:pt x="1418138" y="751670"/>
                        </a:lnTo>
                        <a:cubicBezTo>
                          <a:pt x="1418138" y="336534"/>
                          <a:pt x="1754672" y="0"/>
                          <a:pt x="216980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8544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120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A257D1C-1920-44DB-B338-4426155A50EA}"/>
                  </a:ext>
                </a:extLst>
              </p:cNvPr>
              <p:cNvGrpSpPr/>
              <p:nvPr/>
            </p:nvGrpSpPr>
            <p:grpSpPr>
              <a:xfrm>
                <a:off x="10007940" y="871360"/>
                <a:ext cx="1758253" cy="1413060"/>
                <a:chOff x="10008494" y="870996"/>
                <a:chExt cx="1758503" cy="1413261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AB616EE3-A31E-48F1-B6C0-0FB4E845D378}"/>
                    </a:ext>
                  </a:extLst>
                </p:cNvPr>
                <p:cNvGrpSpPr/>
                <p:nvPr/>
              </p:nvGrpSpPr>
              <p:grpSpPr>
                <a:xfrm>
                  <a:off x="10008494" y="870996"/>
                  <a:ext cx="1723127" cy="1060679"/>
                  <a:chOff x="13283193" y="691690"/>
                  <a:chExt cx="2014419" cy="1239985"/>
                </a:xfrm>
              </p:grpSpPr>
              <p:grpSp>
                <p:nvGrpSpPr>
                  <p:cNvPr id="337" name="Group 336">
                    <a:extLst>
                      <a:ext uri="{FF2B5EF4-FFF2-40B4-BE49-F238E27FC236}">
                        <a16:creationId xmlns:a16="http://schemas.microsoft.com/office/drawing/2014/main" id="{89847B9B-BC01-4016-A245-D5517D147FF5}"/>
                      </a:ext>
                    </a:extLst>
                  </p:cNvPr>
                  <p:cNvGrpSpPr/>
                  <p:nvPr/>
                </p:nvGrpSpPr>
                <p:grpSpPr>
                  <a:xfrm>
                    <a:off x="13283193" y="691690"/>
                    <a:ext cx="2014419" cy="1239985"/>
                    <a:chOff x="9682252" y="2345440"/>
                    <a:chExt cx="2014419" cy="1239985"/>
                  </a:xfrm>
                </p:grpSpPr>
                <p:grpSp>
                  <p:nvGrpSpPr>
                    <p:cNvPr id="338" name="Group 337">
                      <a:extLst>
                        <a:ext uri="{FF2B5EF4-FFF2-40B4-BE49-F238E27FC236}">
                          <a16:creationId xmlns:a16="http://schemas.microsoft.com/office/drawing/2014/main" id="{01BD44E0-144C-45A1-B673-BEA9747A919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70785" y="2345440"/>
                      <a:ext cx="1625886" cy="1069106"/>
                      <a:chOff x="10846854" y="1787463"/>
                      <a:chExt cx="1625886" cy="1069106"/>
                    </a:xfrm>
                  </p:grpSpPr>
                  <p:sp>
                    <p:nvSpPr>
                      <p:cNvPr id="342" name="Freeform 38">
                        <a:extLst>
                          <a:ext uri="{FF2B5EF4-FFF2-40B4-BE49-F238E27FC236}">
                            <a16:creationId xmlns:a16="http://schemas.microsoft.com/office/drawing/2014/main" id="{440DBF75-9EDB-40A7-801C-BADB035D7D9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846854" y="1787463"/>
                        <a:ext cx="1625886" cy="1069106"/>
                      </a:xfrm>
                      <a:custGeom>
                        <a:avLst/>
                        <a:gdLst>
                          <a:gd name="T0" fmla="*/ 2242 w 2661"/>
                          <a:gd name="T1" fmla="*/ 773 h 1749"/>
                          <a:gd name="T2" fmla="*/ 2243 w 2661"/>
                          <a:gd name="T3" fmla="*/ 738 h 1749"/>
                          <a:gd name="T4" fmla="*/ 1505 w 2661"/>
                          <a:gd name="T5" fmla="*/ 0 h 1749"/>
                          <a:gd name="T6" fmla="*/ 890 w 2661"/>
                          <a:gd name="T7" fmla="*/ 330 h 1749"/>
                          <a:gd name="T8" fmla="*/ 677 w 2661"/>
                          <a:gd name="T9" fmla="*/ 270 h 1749"/>
                          <a:gd name="T10" fmla="*/ 266 w 2661"/>
                          <a:gd name="T11" fmla="*/ 681 h 1749"/>
                          <a:gd name="T12" fmla="*/ 266 w 2661"/>
                          <a:gd name="T13" fmla="*/ 689 h 1749"/>
                          <a:gd name="T14" fmla="*/ 0 w 2661"/>
                          <a:gd name="T15" fmla="*/ 1174 h 1749"/>
                          <a:gd name="T16" fmla="*/ 543 w 2661"/>
                          <a:gd name="T17" fmla="*/ 1748 h 1749"/>
                          <a:gd name="T18" fmla="*/ 543 w 2661"/>
                          <a:gd name="T19" fmla="*/ 1748 h 1749"/>
                          <a:gd name="T20" fmla="*/ 544 w 2661"/>
                          <a:gd name="T21" fmla="*/ 1748 h 1749"/>
                          <a:gd name="T22" fmla="*/ 575 w 2661"/>
                          <a:gd name="T23" fmla="*/ 1749 h 1749"/>
                          <a:gd name="T24" fmla="*/ 607 w 2661"/>
                          <a:gd name="T25" fmla="*/ 1748 h 1749"/>
                          <a:gd name="T26" fmla="*/ 2142 w 2661"/>
                          <a:gd name="T27" fmla="*/ 1748 h 1749"/>
                          <a:gd name="T28" fmla="*/ 2171 w 2661"/>
                          <a:gd name="T29" fmla="*/ 1749 h 1749"/>
                          <a:gd name="T30" fmla="*/ 2661 w 2661"/>
                          <a:gd name="T31" fmla="*/ 1258 h 1749"/>
                          <a:gd name="T32" fmla="*/ 2242 w 2661"/>
                          <a:gd name="T33" fmla="*/ 773 h 174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2661" h="1749">
                            <a:moveTo>
                              <a:pt x="2242" y="773"/>
                            </a:moveTo>
                            <a:cubicBezTo>
                              <a:pt x="2242" y="761"/>
                              <a:pt x="2243" y="749"/>
                              <a:pt x="2243" y="738"/>
                            </a:cubicBezTo>
                            <a:cubicBezTo>
                              <a:pt x="2243" y="330"/>
                              <a:pt x="1912" y="0"/>
                              <a:pt x="1505" y="0"/>
                            </a:cubicBezTo>
                            <a:cubicBezTo>
                              <a:pt x="1248" y="0"/>
                              <a:pt x="1022" y="131"/>
                              <a:pt x="890" y="330"/>
                            </a:cubicBezTo>
                            <a:cubicBezTo>
                              <a:pt x="828" y="292"/>
                              <a:pt x="755" y="270"/>
                              <a:pt x="677" y="270"/>
                            </a:cubicBezTo>
                            <a:cubicBezTo>
                              <a:pt x="450" y="270"/>
                              <a:pt x="266" y="454"/>
                              <a:pt x="266" y="681"/>
                            </a:cubicBezTo>
                            <a:cubicBezTo>
                              <a:pt x="266" y="684"/>
                              <a:pt x="266" y="686"/>
                              <a:pt x="266" y="689"/>
                            </a:cubicBezTo>
                            <a:cubicBezTo>
                              <a:pt x="106" y="791"/>
                              <a:pt x="0" y="970"/>
                              <a:pt x="0" y="1174"/>
                            </a:cubicBezTo>
                            <a:cubicBezTo>
                              <a:pt x="0" y="1481"/>
                              <a:pt x="240" y="1732"/>
                              <a:pt x="543" y="1748"/>
                            </a:cubicBezTo>
                            <a:cubicBezTo>
                              <a:pt x="543" y="1748"/>
                              <a:pt x="543" y="1748"/>
                              <a:pt x="543" y="1748"/>
                            </a:cubicBezTo>
                            <a:cubicBezTo>
                              <a:pt x="544" y="1748"/>
                              <a:pt x="544" y="1748"/>
                              <a:pt x="544" y="1748"/>
                            </a:cubicBezTo>
                            <a:cubicBezTo>
                              <a:pt x="554" y="1749"/>
                              <a:pt x="565" y="1749"/>
                              <a:pt x="575" y="1749"/>
                            </a:cubicBezTo>
                            <a:cubicBezTo>
                              <a:pt x="586" y="1749"/>
                              <a:pt x="596" y="1749"/>
                              <a:pt x="607" y="1748"/>
                            </a:cubicBezTo>
                            <a:cubicBezTo>
                              <a:pt x="2142" y="1748"/>
                              <a:pt x="2142" y="1748"/>
                              <a:pt x="2142" y="1748"/>
                            </a:cubicBezTo>
                            <a:cubicBezTo>
                              <a:pt x="2151" y="1749"/>
                              <a:pt x="2161" y="1749"/>
                              <a:pt x="2171" y="1749"/>
                            </a:cubicBezTo>
                            <a:cubicBezTo>
                              <a:pt x="2442" y="1749"/>
                              <a:pt x="2661" y="1530"/>
                              <a:pt x="2661" y="1258"/>
                            </a:cubicBezTo>
                            <a:cubicBezTo>
                              <a:pt x="2661" y="1011"/>
                              <a:pt x="2479" y="807"/>
                              <a:pt x="2242" y="773"/>
                            </a:cubicBezTo>
                            <a:close/>
                          </a:path>
                        </a:pathLst>
                      </a:custGeom>
                      <a:solidFill>
                        <a:schemeClr val="bg1"/>
                      </a:solidFill>
                      <a:ln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3" name="Freeform 131">
                        <a:extLst>
                          <a:ext uri="{FF2B5EF4-FFF2-40B4-BE49-F238E27FC236}">
                            <a16:creationId xmlns:a16="http://schemas.microsoft.com/office/drawing/2014/main" id="{A5F1A8B8-9BC4-4471-9BA4-ABE1D1B66F02}"/>
                          </a:ext>
                        </a:extLst>
                      </p:cNvPr>
                      <p:cNvSpPr>
                        <a:spLocks noChangeAspect="1"/>
                      </p:cNvSpPr>
                      <p:nvPr/>
                    </p:nvSpPr>
                    <p:spPr bwMode="black">
                      <a:xfrm>
                        <a:off x="11519100" y="1928416"/>
                        <a:ext cx="350595" cy="420508"/>
                      </a:xfrm>
                      <a:custGeom>
                        <a:avLst/>
                        <a:gdLst>
                          <a:gd name="T0" fmla="*/ 1710 w 1710"/>
                          <a:gd name="T1" fmla="*/ 1880 h 2051"/>
                          <a:gd name="T2" fmla="*/ 1710 w 1710"/>
                          <a:gd name="T3" fmla="*/ 1880 h 2051"/>
                          <a:gd name="T4" fmla="*/ 1710 w 1710"/>
                          <a:gd name="T5" fmla="*/ 176 h 2051"/>
                          <a:gd name="T6" fmla="*/ 1101 w 1710"/>
                          <a:gd name="T7" fmla="*/ 0 h 2051"/>
                          <a:gd name="T8" fmla="*/ 3 w 1710"/>
                          <a:gd name="T9" fmla="*/ 413 h 2051"/>
                          <a:gd name="T10" fmla="*/ 0 w 1710"/>
                          <a:gd name="T11" fmla="*/ 413 h 2051"/>
                          <a:gd name="T12" fmla="*/ 0 w 1710"/>
                          <a:gd name="T13" fmla="*/ 1645 h 2051"/>
                          <a:gd name="T14" fmla="*/ 375 w 1710"/>
                          <a:gd name="T15" fmla="*/ 1498 h 2051"/>
                          <a:gd name="T16" fmla="*/ 375 w 1710"/>
                          <a:gd name="T17" fmla="*/ 496 h 2051"/>
                          <a:gd name="T18" fmla="*/ 1101 w 1710"/>
                          <a:gd name="T19" fmla="*/ 323 h 2051"/>
                          <a:gd name="T20" fmla="*/ 1101 w 1710"/>
                          <a:gd name="T21" fmla="*/ 1797 h 2051"/>
                          <a:gd name="T22" fmla="*/ 0 w 1710"/>
                          <a:gd name="T23" fmla="*/ 1645 h 2051"/>
                          <a:gd name="T24" fmla="*/ 1101 w 1710"/>
                          <a:gd name="T25" fmla="*/ 2051 h 2051"/>
                          <a:gd name="T26" fmla="*/ 1101 w 1710"/>
                          <a:gd name="T27" fmla="*/ 2051 h 2051"/>
                          <a:gd name="T28" fmla="*/ 1710 w 1710"/>
                          <a:gd name="T29" fmla="*/ 1882 h 2051"/>
                          <a:gd name="T30" fmla="*/ 1710 w 1710"/>
                          <a:gd name="T31" fmla="*/ 1880 h 2051"/>
                          <a:gd name="T32" fmla="*/ 1710 w 1710"/>
                          <a:gd name="T33" fmla="*/ 1880 h 20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1710" h="2051">
                            <a:moveTo>
                              <a:pt x="1710" y="1880"/>
                            </a:moveTo>
                            <a:lnTo>
                              <a:pt x="1710" y="1880"/>
                            </a:lnTo>
                            <a:lnTo>
                              <a:pt x="1710" y="176"/>
                            </a:lnTo>
                            <a:lnTo>
                              <a:pt x="1101" y="0"/>
                            </a:lnTo>
                            <a:lnTo>
                              <a:pt x="3" y="413"/>
                            </a:lnTo>
                            <a:lnTo>
                              <a:pt x="0" y="413"/>
                            </a:lnTo>
                            <a:lnTo>
                              <a:pt x="0" y="1645"/>
                            </a:lnTo>
                            <a:lnTo>
                              <a:pt x="375" y="1498"/>
                            </a:lnTo>
                            <a:lnTo>
                              <a:pt x="375" y="496"/>
                            </a:lnTo>
                            <a:lnTo>
                              <a:pt x="1101" y="323"/>
                            </a:lnTo>
                            <a:lnTo>
                              <a:pt x="1101" y="1797"/>
                            </a:lnTo>
                            <a:lnTo>
                              <a:pt x="0" y="1645"/>
                            </a:lnTo>
                            <a:lnTo>
                              <a:pt x="1101" y="2051"/>
                            </a:lnTo>
                            <a:lnTo>
                              <a:pt x="1101" y="2051"/>
                            </a:lnTo>
                            <a:lnTo>
                              <a:pt x="1710" y="1882"/>
                            </a:lnTo>
                            <a:lnTo>
                              <a:pt x="1710" y="1880"/>
                            </a:lnTo>
                            <a:lnTo>
                              <a:pt x="1710" y="1880"/>
                            </a:lnTo>
                            <a:close/>
                          </a:path>
                        </a:pathLst>
                      </a:custGeom>
                      <a:solidFill>
                        <a:srgbClr val="DA3104"/>
                      </a:solidFill>
                      <a:ln>
                        <a:noFill/>
                      </a:ln>
                      <a:extLst/>
                    </p:spPr>
                    <p:txBody>
                      <a:bodyPr vert="horz" wrap="square" lIns="68570" tIns="34285" rIns="68570" bIns="34285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ctr" defTabSz="685775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377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1A1A1A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39" name="Group 338">
                      <a:extLst>
                        <a:ext uri="{FF2B5EF4-FFF2-40B4-BE49-F238E27FC236}">
                          <a16:creationId xmlns:a16="http://schemas.microsoft.com/office/drawing/2014/main" id="{20541EBE-7F27-486F-971C-43FD8BCC61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82252" y="2749670"/>
                      <a:ext cx="1271007" cy="835755"/>
                      <a:chOff x="10909197" y="2287518"/>
                      <a:chExt cx="1271007" cy="835755"/>
                    </a:xfrm>
                  </p:grpSpPr>
                  <p:sp>
                    <p:nvSpPr>
                      <p:cNvPr id="340" name="Freeform 38">
                        <a:extLst>
                          <a:ext uri="{FF2B5EF4-FFF2-40B4-BE49-F238E27FC236}">
                            <a16:creationId xmlns:a16="http://schemas.microsoft.com/office/drawing/2014/main" id="{D030E96D-10CA-492D-9361-BA45F531D2E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909197" y="2287518"/>
                        <a:ext cx="1271007" cy="835755"/>
                      </a:xfrm>
                      <a:custGeom>
                        <a:avLst/>
                        <a:gdLst>
                          <a:gd name="T0" fmla="*/ 2242 w 2661"/>
                          <a:gd name="T1" fmla="*/ 773 h 1749"/>
                          <a:gd name="T2" fmla="*/ 2243 w 2661"/>
                          <a:gd name="T3" fmla="*/ 738 h 1749"/>
                          <a:gd name="T4" fmla="*/ 1505 w 2661"/>
                          <a:gd name="T5" fmla="*/ 0 h 1749"/>
                          <a:gd name="T6" fmla="*/ 890 w 2661"/>
                          <a:gd name="T7" fmla="*/ 330 h 1749"/>
                          <a:gd name="T8" fmla="*/ 677 w 2661"/>
                          <a:gd name="T9" fmla="*/ 270 h 1749"/>
                          <a:gd name="T10" fmla="*/ 266 w 2661"/>
                          <a:gd name="T11" fmla="*/ 681 h 1749"/>
                          <a:gd name="T12" fmla="*/ 266 w 2661"/>
                          <a:gd name="T13" fmla="*/ 689 h 1749"/>
                          <a:gd name="T14" fmla="*/ 0 w 2661"/>
                          <a:gd name="T15" fmla="*/ 1174 h 1749"/>
                          <a:gd name="T16" fmla="*/ 543 w 2661"/>
                          <a:gd name="T17" fmla="*/ 1748 h 1749"/>
                          <a:gd name="T18" fmla="*/ 543 w 2661"/>
                          <a:gd name="T19" fmla="*/ 1748 h 1749"/>
                          <a:gd name="T20" fmla="*/ 544 w 2661"/>
                          <a:gd name="T21" fmla="*/ 1748 h 1749"/>
                          <a:gd name="T22" fmla="*/ 575 w 2661"/>
                          <a:gd name="T23" fmla="*/ 1749 h 1749"/>
                          <a:gd name="T24" fmla="*/ 607 w 2661"/>
                          <a:gd name="T25" fmla="*/ 1748 h 1749"/>
                          <a:gd name="T26" fmla="*/ 2142 w 2661"/>
                          <a:gd name="T27" fmla="*/ 1748 h 1749"/>
                          <a:gd name="T28" fmla="*/ 2171 w 2661"/>
                          <a:gd name="T29" fmla="*/ 1749 h 1749"/>
                          <a:gd name="T30" fmla="*/ 2661 w 2661"/>
                          <a:gd name="T31" fmla="*/ 1258 h 1749"/>
                          <a:gd name="T32" fmla="*/ 2242 w 2661"/>
                          <a:gd name="T33" fmla="*/ 773 h 174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</a:cxnLst>
                        <a:rect l="0" t="0" r="r" b="b"/>
                        <a:pathLst>
                          <a:path w="2661" h="1749">
                            <a:moveTo>
                              <a:pt x="2242" y="773"/>
                            </a:moveTo>
                            <a:cubicBezTo>
                              <a:pt x="2242" y="761"/>
                              <a:pt x="2243" y="749"/>
                              <a:pt x="2243" y="738"/>
                            </a:cubicBezTo>
                            <a:cubicBezTo>
                              <a:pt x="2243" y="330"/>
                              <a:pt x="1912" y="0"/>
                              <a:pt x="1505" y="0"/>
                            </a:cubicBezTo>
                            <a:cubicBezTo>
                              <a:pt x="1248" y="0"/>
                              <a:pt x="1022" y="131"/>
                              <a:pt x="890" y="330"/>
                            </a:cubicBezTo>
                            <a:cubicBezTo>
                              <a:pt x="828" y="292"/>
                              <a:pt x="755" y="270"/>
                              <a:pt x="677" y="270"/>
                            </a:cubicBezTo>
                            <a:cubicBezTo>
                              <a:pt x="450" y="270"/>
                              <a:pt x="266" y="454"/>
                              <a:pt x="266" y="681"/>
                            </a:cubicBezTo>
                            <a:cubicBezTo>
                              <a:pt x="266" y="684"/>
                              <a:pt x="266" y="686"/>
                              <a:pt x="266" y="689"/>
                            </a:cubicBezTo>
                            <a:cubicBezTo>
                              <a:pt x="106" y="791"/>
                              <a:pt x="0" y="970"/>
                              <a:pt x="0" y="1174"/>
                            </a:cubicBezTo>
                            <a:cubicBezTo>
                              <a:pt x="0" y="1481"/>
                              <a:pt x="240" y="1732"/>
                              <a:pt x="543" y="1748"/>
                            </a:cubicBezTo>
                            <a:cubicBezTo>
                              <a:pt x="543" y="1748"/>
                              <a:pt x="543" y="1748"/>
                              <a:pt x="543" y="1748"/>
                            </a:cubicBezTo>
                            <a:cubicBezTo>
                              <a:pt x="544" y="1748"/>
                              <a:pt x="544" y="1748"/>
                              <a:pt x="544" y="1748"/>
                            </a:cubicBezTo>
                            <a:cubicBezTo>
                              <a:pt x="554" y="1749"/>
                              <a:pt x="565" y="1749"/>
                              <a:pt x="575" y="1749"/>
                            </a:cubicBezTo>
                            <a:cubicBezTo>
                              <a:pt x="586" y="1749"/>
                              <a:pt x="596" y="1749"/>
                              <a:pt x="607" y="1748"/>
                            </a:cubicBezTo>
                            <a:cubicBezTo>
                              <a:pt x="2142" y="1748"/>
                              <a:pt x="2142" y="1748"/>
                              <a:pt x="2142" y="1748"/>
                            </a:cubicBezTo>
                            <a:cubicBezTo>
                              <a:pt x="2151" y="1749"/>
                              <a:pt x="2161" y="1749"/>
                              <a:pt x="2171" y="1749"/>
                            </a:cubicBezTo>
                            <a:cubicBezTo>
                              <a:pt x="2442" y="1749"/>
                              <a:pt x="2661" y="1530"/>
                              <a:pt x="2661" y="1258"/>
                            </a:cubicBezTo>
                            <a:cubicBezTo>
                              <a:pt x="2661" y="1011"/>
                              <a:pt x="2479" y="807"/>
                              <a:pt x="2242" y="773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pic>
                    <p:nvPicPr>
                      <p:cNvPr id="341" name="Picture 2" descr="https://azure.microsoft.com/svghandler/preview/?width=600&amp;amp;height=315">
                        <a:extLst>
                          <a:ext uri="{FF2B5EF4-FFF2-40B4-BE49-F238E27FC236}">
                            <a16:creationId xmlns:a16="http://schemas.microsoft.com/office/drawing/2014/main" id="{6358AE85-3607-44DC-92A5-2F6E79F733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760" y="2461065"/>
                        <a:ext cx="652458" cy="513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344" name="Freeform 22">
                    <a:extLst>
                      <a:ext uri="{FF2B5EF4-FFF2-40B4-BE49-F238E27FC236}">
                        <a16:creationId xmlns:a16="http://schemas.microsoft.com/office/drawing/2014/main" id="{465BAACB-1B42-4D3C-878A-DD27BC0EE902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black">
                  <a:xfrm>
                    <a:off x="14723553" y="1147365"/>
                    <a:ext cx="310974" cy="194023"/>
                  </a:xfrm>
                  <a:custGeom>
                    <a:avLst/>
                    <a:gdLst>
                      <a:gd name="T0" fmla="*/ 398 w 439"/>
                      <a:gd name="T1" fmla="*/ 177 h 273"/>
                      <a:gd name="T2" fmla="*/ 439 w 439"/>
                      <a:gd name="T3" fmla="*/ 226 h 273"/>
                      <a:gd name="T4" fmla="*/ 398 w 439"/>
                      <a:gd name="T5" fmla="*/ 273 h 273"/>
                      <a:gd name="T6" fmla="*/ 162 w 439"/>
                      <a:gd name="T7" fmla="*/ 273 h 273"/>
                      <a:gd name="T8" fmla="*/ 101 w 439"/>
                      <a:gd name="T9" fmla="*/ 211 h 273"/>
                      <a:gd name="T10" fmla="*/ 160 w 439"/>
                      <a:gd name="T11" fmla="*/ 155 h 273"/>
                      <a:gd name="T12" fmla="*/ 217 w 439"/>
                      <a:gd name="T13" fmla="*/ 85 h 273"/>
                      <a:gd name="T14" fmla="*/ 302 w 439"/>
                      <a:gd name="T15" fmla="*/ 118 h 273"/>
                      <a:gd name="T16" fmla="*/ 362 w 439"/>
                      <a:gd name="T17" fmla="*/ 116 h 273"/>
                      <a:gd name="T18" fmla="*/ 398 w 439"/>
                      <a:gd name="T19" fmla="*/ 177 h 273"/>
                      <a:gd name="T20" fmla="*/ 86 w 439"/>
                      <a:gd name="T21" fmla="*/ 213 h 273"/>
                      <a:gd name="T22" fmla="*/ 149 w 439"/>
                      <a:gd name="T23" fmla="*/ 144 h 273"/>
                      <a:gd name="T24" fmla="*/ 213 w 439"/>
                      <a:gd name="T25" fmla="*/ 73 h 273"/>
                      <a:gd name="T26" fmla="*/ 305 w 439"/>
                      <a:gd name="T27" fmla="*/ 103 h 273"/>
                      <a:gd name="T28" fmla="*/ 336 w 439"/>
                      <a:gd name="T29" fmla="*/ 97 h 273"/>
                      <a:gd name="T30" fmla="*/ 276 w 439"/>
                      <a:gd name="T31" fmla="*/ 19 h 273"/>
                      <a:gd name="T32" fmla="*/ 161 w 439"/>
                      <a:gd name="T33" fmla="*/ 61 h 273"/>
                      <a:gd name="T34" fmla="*/ 92 w 439"/>
                      <a:gd name="T35" fmla="*/ 60 h 273"/>
                      <a:gd name="T36" fmla="*/ 53 w 439"/>
                      <a:gd name="T37" fmla="*/ 135 h 273"/>
                      <a:gd name="T38" fmla="*/ 0 w 439"/>
                      <a:gd name="T39" fmla="*/ 196 h 273"/>
                      <a:gd name="T40" fmla="*/ 59 w 439"/>
                      <a:gd name="T41" fmla="*/ 255 h 273"/>
                      <a:gd name="T42" fmla="*/ 98 w 439"/>
                      <a:gd name="T43" fmla="*/ 255 h 273"/>
                      <a:gd name="T44" fmla="*/ 86 w 439"/>
                      <a:gd name="T45" fmla="*/ 213 h 2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439" h="273">
                        <a:moveTo>
                          <a:pt x="398" y="177"/>
                        </a:moveTo>
                        <a:cubicBezTo>
                          <a:pt x="398" y="177"/>
                          <a:pt x="439" y="181"/>
                          <a:pt x="439" y="226"/>
                        </a:cubicBezTo>
                        <a:cubicBezTo>
                          <a:pt x="439" y="248"/>
                          <a:pt x="427" y="273"/>
                          <a:pt x="398" y="273"/>
                        </a:cubicBezTo>
                        <a:cubicBezTo>
                          <a:pt x="398" y="273"/>
                          <a:pt x="177" y="273"/>
                          <a:pt x="162" y="273"/>
                        </a:cubicBezTo>
                        <a:cubicBezTo>
                          <a:pt x="117" y="273"/>
                          <a:pt x="101" y="242"/>
                          <a:pt x="101" y="211"/>
                        </a:cubicBezTo>
                        <a:cubicBezTo>
                          <a:pt x="101" y="157"/>
                          <a:pt x="160" y="155"/>
                          <a:pt x="160" y="155"/>
                        </a:cubicBezTo>
                        <a:cubicBezTo>
                          <a:pt x="160" y="155"/>
                          <a:pt x="165" y="97"/>
                          <a:pt x="217" y="85"/>
                        </a:cubicBezTo>
                        <a:cubicBezTo>
                          <a:pt x="263" y="75"/>
                          <a:pt x="289" y="99"/>
                          <a:pt x="302" y="118"/>
                        </a:cubicBezTo>
                        <a:cubicBezTo>
                          <a:pt x="302" y="118"/>
                          <a:pt x="330" y="102"/>
                          <a:pt x="362" y="116"/>
                        </a:cubicBezTo>
                        <a:cubicBezTo>
                          <a:pt x="381" y="124"/>
                          <a:pt x="399" y="144"/>
                          <a:pt x="398" y="177"/>
                        </a:cubicBezTo>
                        <a:close/>
                        <a:moveTo>
                          <a:pt x="86" y="213"/>
                        </a:moveTo>
                        <a:cubicBezTo>
                          <a:pt x="86" y="153"/>
                          <a:pt x="149" y="144"/>
                          <a:pt x="149" y="144"/>
                        </a:cubicBezTo>
                        <a:cubicBezTo>
                          <a:pt x="149" y="144"/>
                          <a:pt x="157" y="87"/>
                          <a:pt x="213" y="73"/>
                        </a:cubicBezTo>
                        <a:cubicBezTo>
                          <a:pt x="258" y="62"/>
                          <a:pt x="291" y="81"/>
                          <a:pt x="305" y="103"/>
                        </a:cubicBezTo>
                        <a:cubicBezTo>
                          <a:pt x="305" y="103"/>
                          <a:pt x="315" y="97"/>
                          <a:pt x="336" y="97"/>
                        </a:cubicBezTo>
                        <a:cubicBezTo>
                          <a:pt x="334" y="78"/>
                          <a:pt x="320" y="37"/>
                          <a:pt x="276" y="19"/>
                        </a:cubicBezTo>
                        <a:cubicBezTo>
                          <a:pt x="225" y="0"/>
                          <a:pt x="181" y="24"/>
                          <a:pt x="161" y="61"/>
                        </a:cubicBezTo>
                        <a:cubicBezTo>
                          <a:pt x="161" y="61"/>
                          <a:pt x="129" y="41"/>
                          <a:pt x="92" y="60"/>
                        </a:cubicBezTo>
                        <a:cubicBezTo>
                          <a:pt x="66" y="74"/>
                          <a:pt x="50" y="105"/>
                          <a:pt x="53" y="135"/>
                        </a:cubicBezTo>
                        <a:cubicBezTo>
                          <a:pt x="53" y="135"/>
                          <a:pt x="0" y="139"/>
                          <a:pt x="0" y="196"/>
                        </a:cubicBezTo>
                        <a:cubicBezTo>
                          <a:pt x="0" y="227"/>
                          <a:pt x="28" y="255"/>
                          <a:pt x="59" y="255"/>
                        </a:cubicBezTo>
                        <a:cubicBezTo>
                          <a:pt x="98" y="255"/>
                          <a:pt x="98" y="255"/>
                          <a:pt x="98" y="255"/>
                        </a:cubicBezTo>
                        <a:cubicBezTo>
                          <a:pt x="88" y="240"/>
                          <a:pt x="86" y="225"/>
                          <a:pt x="86" y="213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68570" tIns="34285" rIns="68570" bIns="3428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77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377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1A1A1A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45" name="Picture 344">
                    <a:extLst>
                      <a:ext uri="{FF2B5EF4-FFF2-40B4-BE49-F238E27FC236}">
                        <a16:creationId xmlns:a16="http://schemas.microsoft.com/office/drawing/2014/main" id="{9D49EA46-7279-4525-985C-BEDE9265BF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l="8" t="-2837" r="78638" b="-3522"/>
                  <a:stretch/>
                </p:blipFill>
                <p:spPr>
                  <a:xfrm>
                    <a:off x="14623158" y="1371082"/>
                    <a:ext cx="254092" cy="254091"/>
                  </a:xfrm>
                  <a:prstGeom prst="rect">
                    <a:avLst/>
                  </a:prstGeom>
                </p:spPr>
              </p:pic>
              <p:pic>
                <p:nvPicPr>
                  <p:cNvPr id="346" name="Picture 345">
                    <a:extLst>
                      <a:ext uri="{FF2B5EF4-FFF2-40B4-BE49-F238E27FC236}">
                        <a16:creationId xmlns:a16="http://schemas.microsoft.com/office/drawing/2014/main" id="{1D20FA89-79DD-45AB-9013-2C59432FDC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/>
                  <a:srcRect r="67906"/>
                  <a:stretch/>
                </p:blipFill>
                <p:spPr>
                  <a:xfrm>
                    <a:off x="14933808" y="1399169"/>
                    <a:ext cx="221162" cy="21539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47" name="Rectangle 346">
                  <a:extLst>
                    <a:ext uri="{FF2B5EF4-FFF2-40B4-BE49-F238E27FC236}">
                      <a16:creationId xmlns:a16="http://schemas.microsoft.com/office/drawing/2014/main" id="{69425EAE-5139-4AD5-BCE3-C7E674781870}"/>
                    </a:ext>
                  </a:extLst>
                </p:cNvPr>
                <p:cNvSpPr/>
                <p:nvPr/>
              </p:nvSpPr>
              <p:spPr>
                <a:xfrm>
                  <a:off x="10166796" y="1914872"/>
                  <a:ext cx="1600201" cy="3693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68577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-38" normalizeH="0" baseline="0" noProof="0">
                      <a:ln w="3175">
                        <a:noFill/>
                      </a:ln>
                      <a:gradFill>
                        <a:gsLst>
                          <a:gs pos="1250">
                            <a:srgbClr val="1A1A1A"/>
                          </a:gs>
                          <a:gs pos="100000">
                            <a:srgbClr val="1A1A1A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Segoe UI" pitchFamily="34" charset="0"/>
                    </a:rPr>
                    <a:t>Microsoft Cloud</a:t>
                  </a:r>
                  <a:endParaRPr kumimoji="0" lang="en-US" sz="75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4699B8-8AEC-4602-ACB0-B8F27DF64EC0}"/>
              </a:ext>
            </a:extLst>
          </p:cNvPr>
          <p:cNvGrpSpPr/>
          <p:nvPr/>
        </p:nvGrpSpPr>
        <p:grpSpPr>
          <a:xfrm>
            <a:off x="3033846" y="548175"/>
            <a:ext cx="4143485" cy="3871856"/>
            <a:chOff x="4045128" y="730900"/>
            <a:chExt cx="5524646" cy="5162474"/>
          </a:xfrm>
        </p:grpSpPr>
        <p:sp>
          <p:nvSpPr>
            <p:cNvPr id="656" name="Rectangle 655">
              <a:extLst>
                <a:ext uri="{FF2B5EF4-FFF2-40B4-BE49-F238E27FC236}">
                  <a16:creationId xmlns:a16="http://schemas.microsoft.com/office/drawing/2014/main" id="{1516C389-A68A-4F7B-A579-6452749299B1}"/>
                </a:ext>
              </a:extLst>
            </p:cNvPr>
            <p:cNvSpPr/>
            <p:nvPr/>
          </p:nvSpPr>
          <p:spPr>
            <a:xfrm>
              <a:off x="8603270" y="4392224"/>
              <a:ext cx="966504" cy="6822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587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Force</a:t>
              </a:r>
            </a:p>
            <a:p>
              <a:pPr marL="0" marR="0" lvl="0" indent="0" algn="l" defTabSz="6587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password</a:t>
              </a:r>
            </a:p>
            <a:p>
              <a:pPr marL="0" marR="0" lvl="0" indent="0" algn="l" defTabSz="6587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"/>
                  <a:ea typeface="ＭＳ Ｐゴシック" charset="0"/>
                  <a:cs typeface="+mn-cs"/>
                </a:rPr>
                <a:t>reset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261957-D821-4C83-8F74-AE14E938E054}"/>
                </a:ext>
              </a:extLst>
            </p:cNvPr>
            <p:cNvGrpSpPr/>
            <p:nvPr/>
          </p:nvGrpSpPr>
          <p:grpSpPr>
            <a:xfrm>
              <a:off x="4045128" y="730900"/>
              <a:ext cx="5478736" cy="5162474"/>
              <a:chOff x="4045128" y="730900"/>
              <a:chExt cx="5478736" cy="5162474"/>
            </a:xfrm>
          </p:grpSpPr>
          <p:grpSp>
            <p:nvGrpSpPr>
              <p:cNvPr id="4" name="Controls: Allow Block access">
                <a:extLst>
                  <a:ext uri="{FF2B5EF4-FFF2-40B4-BE49-F238E27FC236}">
                    <a16:creationId xmlns:a16="http://schemas.microsoft.com/office/drawing/2014/main" id="{D0111898-9303-4915-8CEF-4FBD6E74C764}"/>
                  </a:ext>
                </a:extLst>
              </p:cNvPr>
              <p:cNvGrpSpPr/>
              <p:nvPr/>
            </p:nvGrpSpPr>
            <p:grpSpPr>
              <a:xfrm>
                <a:off x="7289463" y="1579785"/>
                <a:ext cx="878679" cy="878679"/>
                <a:chOff x="8344162" y="668091"/>
                <a:chExt cx="878803" cy="878803"/>
              </a:xfrm>
            </p:grpSpPr>
            <p:grpSp>
              <p:nvGrpSpPr>
                <p:cNvPr id="353" name="Controls: Allow access">
                  <a:extLst>
                    <a:ext uri="{FF2B5EF4-FFF2-40B4-BE49-F238E27FC236}">
                      <a16:creationId xmlns:a16="http://schemas.microsoft.com/office/drawing/2014/main" id="{BA20379A-E832-49AD-A83A-70A52281D06F}"/>
                    </a:ext>
                  </a:extLst>
                </p:cNvPr>
                <p:cNvGrpSpPr/>
                <p:nvPr/>
              </p:nvGrpSpPr>
              <p:grpSpPr>
                <a:xfrm>
                  <a:off x="8344162" y="668091"/>
                  <a:ext cx="878803" cy="878803"/>
                  <a:chOff x="6184395" y="1273877"/>
                  <a:chExt cx="896425" cy="896425"/>
                </a:xfrm>
              </p:grpSpPr>
              <p:grpSp>
                <p:nvGrpSpPr>
                  <p:cNvPr id="354" name="Group 353">
                    <a:extLst>
                      <a:ext uri="{FF2B5EF4-FFF2-40B4-BE49-F238E27FC236}">
                        <a16:creationId xmlns:a16="http://schemas.microsoft.com/office/drawing/2014/main" id="{DD583EB4-227D-4C4F-9597-C4F6AFC55A9E}"/>
                      </a:ext>
                    </a:extLst>
                  </p:cNvPr>
                  <p:cNvGrpSpPr/>
                  <p:nvPr/>
                </p:nvGrpSpPr>
                <p:grpSpPr>
                  <a:xfrm>
                    <a:off x="6184395" y="1273877"/>
                    <a:ext cx="896425" cy="896425"/>
                    <a:chOff x="8603515" y="2504434"/>
                    <a:chExt cx="1600200" cy="1600200"/>
                  </a:xfrm>
                </p:grpSpPr>
                <p:sp>
                  <p:nvSpPr>
                    <p:cNvPr id="356" name="Oval 355">
                      <a:extLst>
                        <a:ext uri="{FF2B5EF4-FFF2-40B4-BE49-F238E27FC236}">
                          <a16:creationId xmlns:a16="http://schemas.microsoft.com/office/drawing/2014/main" id="{C654DD7E-36B7-468C-A9E3-C22C6AE37C9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672093" y="2573014"/>
                      <a:ext cx="1463040" cy="1463040"/>
                    </a:xfrm>
                    <a:prstGeom prst="ellipse">
                      <a:avLst/>
                    </a:prstGeom>
                    <a:solidFill>
                      <a:srgbClr val="0078D7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658704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97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57" name="Circle: Hollow 356">
                      <a:extLst>
                        <a:ext uri="{FF2B5EF4-FFF2-40B4-BE49-F238E27FC236}">
                          <a16:creationId xmlns:a16="http://schemas.microsoft.com/office/drawing/2014/main" id="{04A4E7BB-C5E6-414C-B3D0-C2C811CA718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603515" y="2504434"/>
                      <a:ext cx="1600200" cy="1600200"/>
                    </a:xfrm>
                    <a:prstGeom prst="donut">
                      <a:avLst>
                        <a:gd name="adj" fmla="val 6045"/>
                      </a:avLst>
                    </a:prstGeom>
                    <a:solidFill>
                      <a:srgbClr val="0078D7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658704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97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355" name="Freeform: Shape 354">
                    <a:extLst>
                      <a:ext uri="{FF2B5EF4-FFF2-40B4-BE49-F238E27FC236}">
                        <a16:creationId xmlns:a16="http://schemas.microsoft.com/office/drawing/2014/main" id="{B0E56790-1126-4687-B135-CF1E9F57FA1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6280718" y="1557278"/>
                    <a:ext cx="329622" cy="329623"/>
                  </a:xfrm>
                  <a:custGeom>
                    <a:avLst/>
                    <a:gdLst>
                      <a:gd name="connsiteX0" fmla="*/ 1078302 w 1371600"/>
                      <a:gd name="connsiteY0" fmla="*/ 352791 h 1371600"/>
                      <a:gd name="connsiteX1" fmla="*/ 556967 w 1371600"/>
                      <a:gd name="connsiteY1" fmla="*/ 856238 h 1371600"/>
                      <a:gd name="connsiteX2" fmla="*/ 297534 w 1371600"/>
                      <a:gd name="connsiteY2" fmla="*/ 587588 h 1371600"/>
                      <a:gd name="connsiteX3" fmla="*/ 209258 w 1371600"/>
                      <a:gd name="connsiteY3" fmla="*/ 672836 h 1371600"/>
                      <a:gd name="connsiteX4" fmla="*/ 550630 w 1371600"/>
                      <a:gd name="connsiteY4" fmla="*/ 1026337 h 1371600"/>
                      <a:gd name="connsiteX5" fmla="*/ 1160242 w 1371600"/>
                      <a:gd name="connsiteY5" fmla="*/ 437642 h 1371600"/>
                      <a:gd name="connsiteX6" fmla="*/ 1170734 w 1371600"/>
                      <a:gd name="connsiteY6" fmla="*/ 200866 h 1371600"/>
                      <a:gd name="connsiteX7" fmla="*/ 1371600 w 1371600"/>
                      <a:gd name="connsiteY7" fmla="*/ 685800 h 1371600"/>
                      <a:gd name="connsiteX8" fmla="*/ 685800 w 1371600"/>
                      <a:gd name="connsiteY8" fmla="*/ 1371600 h 1371600"/>
                      <a:gd name="connsiteX9" fmla="*/ 0 w 1371600"/>
                      <a:gd name="connsiteY9" fmla="*/ 685800 h 1371600"/>
                      <a:gd name="connsiteX10" fmla="*/ 685800 w 1371600"/>
                      <a:gd name="connsiteY10" fmla="*/ 0 h 1371600"/>
                      <a:gd name="connsiteX11" fmla="*/ 1170734 w 1371600"/>
                      <a:gd name="connsiteY11" fmla="*/ 200866 h 137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371600" h="1371600">
                        <a:moveTo>
                          <a:pt x="1078302" y="352791"/>
                        </a:moveTo>
                        <a:lnTo>
                          <a:pt x="556967" y="856238"/>
                        </a:lnTo>
                        <a:lnTo>
                          <a:pt x="297534" y="587588"/>
                        </a:lnTo>
                        <a:lnTo>
                          <a:pt x="209258" y="672836"/>
                        </a:lnTo>
                        <a:lnTo>
                          <a:pt x="550630" y="1026337"/>
                        </a:lnTo>
                        <a:lnTo>
                          <a:pt x="1160242" y="437642"/>
                        </a:lnTo>
                        <a:close/>
                        <a:moveTo>
                          <a:pt x="1170734" y="200866"/>
                        </a:moveTo>
                        <a:cubicBezTo>
                          <a:pt x="1294839" y="324972"/>
                          <a:pt x="1371600" y="496422"/>
                          <a:pt x="1371600" y="685800"/>
                        </a:cubicBezTo>
                        <a:cubicBezTo>
                          <a:pt x="1371600" y="1064557"/>
                          <a:pt x="1064557" y="1371600"/>
                          <a:pt x="685800" y="1371600"/>
                        </a:cubicBezTo>
                        <a:cubicBezTo>
                          <a:pt x="307043" y="1371600"/>
                          <a:pt x="0" y="1064557"/>
                          <a:pt x="0" y="685800"/>
                        </a:cubicBezTo>
                        <a:cubicBezTo>
                          <a:pt x="0" y="307043"/>
                          <a:pt x="307043" y="0"/>
                          <a:pt x="685800" y="0"/>
                        </a:cubicBezTo>
                        <a:cubicBezTo>
                          <a:pt x="875178" y="0"/>
                          <a:pt x="1046629" y="76761"/>
                          <a:pt x="1170734" y="200866"/>
                        </a:cubicBezTo>
                        <a:close/>
                      </a:path>
                    </a:pathLst>
                  </a:custGeom>
                  <a:noFill/>
                  <a:ln w="12700" cap="flat" cmpd="sng" algn="ctr">
                    <a:solidFill>
                      <a:srgbClr val="FFFF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1802" tIns="105442" rIns="131802" bIns="105442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7194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3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FBD4FCED-1DE2-4F9A-AD66-C0331D4A348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801335" y="946894"/>
                  <a:ext cx="320039" cy="320040"/>
                </a:xfrm>
                <a:custGeom>
                  <a:avLst/>
                  <a:gdLst>
                    <a:gd name="connsiteX0" fmla="*/ 368104 w 1250088"/>
                    <a:gd name="connsiteY0" fmla="*/ 281747 h 1250088"/>
                    <a:gd name="connsiteX1" fmla="*/ 281747 w 1250088"/>
                    <a:gd name="connsiteY1" fmla="*/ 368104 h 1250088"/>
                    <a:gd name="connsiteX2" fmla="*/ 538687 w 1250088"/>
                    <a:gd name="connsiteY2" fmla="*/ 625044 h 1250088"/>
                    <a:gd name="connsiteX3" fmla="*/ 281747 w 1250088"/>
                    <a:gd name="connsiteY3" fmla="*/ 881984 h 1250088"/>
                    <a:gd name="connsiteX4" fmla="*/ 368104 w 1250088"/>
                    <a:gd name="connsiteY4" fmla="*/ 968341 h 1250088"/>
                    <a:gd name="connsiteX5" fmla="*/ 625044 w 1250088"/>
                    <a:gd name="connsiteY5" fmla="*/ 711401 h 1250088"/>
                    <a:gd name="connsiteX6" fmla="*/ 881984 w 1250088"/>
                    <a:gd name="connsiteY6" fmla="*/ 968341 h 1250088"/>
                    <a:gd name="connsiteX7" fmla="*/ 968341 w 1250088"/>
                    <a:gd name="connsiteY7" fmla="*/ 881984 h 1250088"/>
                    <a:gd name="connsiteX8" fmla="*/ 711401 w 1250088"/>
                    <a:gd name="connsiteY8" fmla="*/ 625044 h 1250088"/>
                    <a:gd name="connsiteX9" fmla="*/ 968341 w 1250088"/>
                    <a:gd name="connsiteY9" fmla="*/ 368104 h 1250088"/>
                    <a:gd name="connsiteX10" fmla="*/ 881984 w 1250088"/>
                    <a:gd name="connsiteY10" fmla="*/ 281747 h 1250088"/>
                    <a:gd name="connsiteX11" fmla="*/ 625044 w 1250088"/>
                    <a:gd name="connsiteY11" fmla="*/ 538687 h 1250088"/>
                    <a:gd name="connsiteX12" fmla="*/ 625044 w 1250088"/>
                    <a:gd name="connsiteY12" fmla="*/ 0 h 1250088"/>
                    <a:gd name="connsiteX13" fmla="*/ 1250088 w 1250088"/>
                    <a:gd name="connsiteY13" fmla="*/ 625044 h 1250088"/>
                    <a:gd name="connsiteX14" fmla="*/ 625044 w 1250088"/>
                    <a:gd name="connsiteY14" fmla="*/ 1250088 h 1250088"/>
                    <a:gd name="connsiteX15" fmla="*/ 0 w 1250088"/>
                    <a:gd name="connsiteY15" fmla="*/ 625044 h 1250088"/>
                    <a:gd name="connsiteX16" fmla="*/ 625044 w 1250088"/>
                    <a:gd name="connsiteY16" fmla="*/ 0 h 1250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50088" h="1250088">
                      <a:moveTo>
                        <a:pt x="368104" y="281747"/>
                      </a:moveTo>
                      <a:lnTo>
                        <a:pt x="281747" y="368104"/>
                      </a:lnTo>
                      <a:lnTo>
                        <a:pt x="538687" y="625044"/>
                      </a:lnTo>
                      <a:lnTo>
                        <a:pt x="281747" y="881984"/>
                      </a:lnTo>
                      <a:lnTo>
                        <a:pt x="368104" y="968341"/>
                      </a:lnTo>
                      <a:lnTo>
                        <a:pt x="625044" y="711401"/>
                      </a:lnTo>
                      <a:lnTo>
                        <a:pt x="881984" y="968341"/>
                      </a:lnTo>
                      <a:lnTo>
                        <a:pt x="968341" y="881984"/>
                      </a:lnTo>
                      <a:lnTo>
                        <a:pt x="711401" y="625044"/>
                      </a:lnTo>
                      <a:lnTo>
                        <a:pt x="968341" y="368104"/>
                      </a:lnTo>
                      <a:lnTo>
                        <a:pt x="881984" y="281747"/>
                      </a:lnTo>
                      <a:lnTo>
                        <a:pt x="625044" y="538687"/>
                      </a:lnTo>
                      <a:close/>
                      <a:moveTo>
                        <a:pt x="625044" y="0"/>
                      </a:moveTo>
                      <a:cubicBezTo>
                        <a:pt x="970246" y="0"/>
                        <a:pt x="1250088" y="279842"/>
                        <a:pt x="1250088" y="625044"/>
                      </a:cubicBezTo>
                      <a:cubicBezTo>
                        <a:pt x="1250088" y="970246"/>
                        <a:pt x="970246" y="1250088"/>
                        <a:pt x="625044" y="1250088"/>
                      </a:cubicBezTo>
                      <a:cubicBezTo>
                        <a:pt x="279842" y="1250088"/>
                        <a:pt x="0" y="970246"/>
                        <a:pt x="0" y="625044"/>
                      </a:cubicBezTo>
                      <a:cubicBezTo>
                        <a:pt x="0" y="279842"/>
                        <a:pt x="279842" y="0"/>
                        <a:pt x="625044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2700" cap="flat" cmpd="sng" algn="ctr">
                  <a:solidFill>
                    <a:srgbClr val="FFFFF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1802" tIns="105442" rIns="131802" bIns="10544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7194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3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36" name="Arc 635">
                <a:extLst>
                  <a:ext uri="{FF2B5EF4-FFF2-40B4-BE49-F238E27FC236}">
                    <a16:creationId xmlns:a16="http://schemas.microsoft.com/office/drawing/2014/main" id="{3AC2D1F2-3821-424F-8EED-879471E2608E}"/>
                  </a:ext>
                </a:extLst>
              </p:cNvPr>
              <p:cNvSpPr/>
              <p:nvPr/>
            </p:nvSpPr>
            <p:spPr>
              <a:xfrm>
                <a:off x="4918460" y="2647294"/>
                <a:ext cx="2083983" cy="2083983"/>
              </a:xfrm>
              <a:prstGeom prst="arc">
                <a:avLst>
                  <a:gd name="adj1" fmla="val 2249539"/>
                  <a:gd name="adj2" fmla="val 5840073"/>
                </a:avLst>
              </a:prstGeom>
              <a:noFill/>
              <a:ln w="9525" cap="flat" cmpd="sng" algn="ctr">
                <a:solidFill>
                  <a:srgbClr val="0078D7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721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37" name="Arc 636">
                <a:extLst>
                  <a:ext uri="{FF2B5EF4-FFF2-40B4-BE49-F238E27FC236}">
                    <a16:creationId xmlns:a16="http://schemas.microsoft.com/office/drawing/2014/main" id="{480ED318-0C42-4090-A050-B09149444C16}"/>
                  </a:ext>
                </a:extLst>
              </p:cNvPr>
              <p:cNvSpPr/>
              <p:nvPr/>
            </p:nvSpPr>
            <p:spPr>
              <a:xfrm rot="20984159">
                <a:off x="4936070" y="2536512"/>
                <a:ext cx="2143977" cy="2083983"/>
              </a:xfrm>
              <a:prstGeom prst="arc">
                <a:avLst>
                  <a:gd name="adj1" fmla="val 17443363"/>
                  <a:gd name="adj2" fmla="val 20404202"/>
                </a:avLst>
              </a:prstGeom>
              <a:noFill/>
              <a:ln w="9525" cap="flat" cmpd="sng" algn="ctr">
                <a:solidFill>
                  <a:srgbClr val="0078D7"/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721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D069F7C8-FF52-4759-B394-7C33576AC47A}"/>
                  </a:ext>
                </a:extLst>
              </p:cNvPr>
              <p:cNvSpPr/>
              <p:nvPr/>
            </p:nvSpPr>
            <p:spPr>
              <a:xfrm>
                <a:off x="8692012" y="3572305"/>
                <a:ext cx="831852" cy="49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9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Require</a:t>
                </a:r>
              </a:p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9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MFA</a:t>
                </a:r>
              </a:p>
            </p:txBody>
          </p:sp>
          <p:grpSp>
            <p:nvGrpSpPr>
              <p:cNvPr id="639" name="Controls: MFA">
                <a:extLst>
                  <a:ext uri="{FF2B5EF4-FFF2-40B4-BE49-F238E27FC236}">
                    <a16:creationId xmlns:a16="http://schemas.microsoft.com/office/drawing/2014/main" id="{7FE5716E-39C6-4473-9E4B-503F6C090A66}"/>
                  </a:ext>
                </a:extLst>
              </p:cNvPr>
              <p:cNvGrpSpPr/>
              <p:nvPr/>
            </p:nvGrpSpPr>
            <p:grpSpPr>
              <a:xfrm>
                <a:off x="7863976" y="3319234"/>
                <a:ext cx="878679" cy="878679"/>
                <a:chOff x="6689925" y="2070504"/>
                <a:chExt cx="896425" cy="896425"/>
              </a:xfrm>
            </p:grpSpPr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632910F9-4D76-4ABC-8FEA-05BEE1649DF0}"/>
                    </a:ext>
                  </a:extLst>
                </p:cNvPr>
                <p:cNvGrpSpPr/>
                <p:nvPr/>
              </p:nvGrpSpPr>
              <p:grpSpPr>
                <a:xfrm>
                  <a:off x="6689925" y="2070504"/>
                  <a:ext cx="896425" cy="896425"/>
                  <a:chOff x="8603515" y="2504434"/>
                  <a:chExt cx="1600200" cy="1600200"/>
                </a:xfrm>
              </p:grpSpPr>
              <p:sp>
                <p:nvSpPr>
                  <p:cNvPr id="642" name="Oval 641">
                    <a:extLst>
                      <a:ext uri="{FF2B5EF4-FFF2-40B4-BE49-F238E27FC236}">
                        <a16:creationId xmlns:a16="http://schemas.microsoft.com/office/drawing/2014/main" id="{75C2726B-02DD-4A79-8E62-CF418A697B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72095" y="2573014"/>
                    <a:ext cx="1463040" cy="1463040"/>
                  </a:xfrm>
                  <a:prstGeom prst="ellipse">
                    <a:avLst/>
                  </a:prstGeom>
                  <a:solidFill>
                    <a:srgbClr val="0078D7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58704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97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43" name="Circle: Hollow 642">
                    <a:extLst>
                      <a:ext uri="{FF2B5EF4-FFF2-40B4-BE49-F238E27FC236}">
                        <a16:creationId xmlns:a16="http://schemas.microsoft.com/office/drawing/2014/main" id="{ECF33212-DD7F-4A50-9E78-20418D7289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03515" y="2504434"/>
                    <a:ext cx="1600200" cy="1600200"/>
                  </a:xfrm>
                  <a:prstGeom prst="donut">
                    <a:avLst>
                      <a:gd name="adj" fmla="val 6045"/>
                    </a:avLst>
                  </a:prstGeom>
                  <a:solidFill>
                    <a:srgbClr val="0078D7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58704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97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641" name="Picture 640">
                  <a:extLst>
                    <a:ext uri="{FF2B5EF4-FFF2-40B4-BE49-F238E27FC236}">
                      <a16:creationId xmlns:a16="http://schemas.microsoft.com/office/drawing/2014/main" id="{6B248CDA-32FF-4BE8-BDB9-4417E7FCC7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4430" y="2240837"/>
                  <a:ext cx="549135" cy="549135"/>
                </a:xfrm>
                <a:prstGeom prst="rect">
                  <a:avLst/>
                </a:prstGeom>
              </p:spPr>
            </p:pic>
          </p:grp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F293DE1C-8E61-4C33-9F63-F0302D3F6B1D}"/>
                  </a:ext>
                </a:extLst>
              </p:cNvPr>
              <p:cNvSpPr/>
              <p:nvPr/>
            </p:nvSpPr>
            <p:spPr>
              <a:xfrm>
                <a:off x="8162024" y="1758387"/>
                <a:ext cx="1141767" cy="49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9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Allow/block</a:t>
                </a:r>
              </a:p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9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access</a:t>
                </a:r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FD480643-B577-457A-B0DE-F4E800EB7717}"/>
                  </a:ext>
                </a:extLst>
              </p:cNvPr>
              <p:cNvSpPr/>
              <p:nvPr/>
            </p:nvSpPr>
            <p:spPr>
              <a:xfrm>
                <a:off x="8084660" y="5346621"/>
                <a:ext cx="1235809" cy="3094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9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Terms of Use</a:t>
                </a:r>
              </a:p>
            </p:txBody>
          </p:sp>
          <p:grpSp>
            <p:nvGrpSpPr>
              <p:cNvPr id="652" name="Group 651">
                <a:extLst>
                  <a:ext uri="{FF2B5EF4-FFF2-40B4-BE49-F238E27FC236}">
                    <a16:creationId xmlns:a16="http://schemas.microsoft.com/office/drawing/2014/main" id="{BF240E78-B1B4-4220-9B92-0DC352912402}"/>
                  </a:ext>
                </a:extLst>
              </p:cNvPr>
              <p:cNvGrpSpPr/>
              <p:nvPr/>
            </p:nvGrpSpPr>
            <p:grpSpPr>
              <a:xfrm>
                <a:off x="7240325" y="5014695"/>
                <a:ext cx="878679" cy="878679"/>
                <a:chOff x="8603515" y="2504434"/>
                <a:chExt cx="1600200" cy="1600200"/>
              </a:xfrm>
            </p:grpSpPr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3D6C8B72-2C0F-4400-B6A0-DADE144F0256}"/>
                    </a:ext>
                  </a:extLst>
                </p:cNvPr>
                <p:cNvSpPr/>
                <p:nvPr/>
              </p:nvSpPr>
              <p:spPr bwMode="auto">
                <a:xfrm>
                  <a:off x="8672095" y="2573014"/>
                  <a:ext cx="1463040" cy="146304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5870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5" name="Circle: Hollow 654">
                  <a:extLst>
                    <a:ext uri="{FF2B5EF4-FFF2-40B4-BE49-F238E27FC236}">
                      <a16:creationId xmlns:a16="http://schemas.microsoft.com/office/drawing/2014/main" id="{AAF1378B-7D92-458E-9367-7CC69E38C3D4}"/>
                    </a:ext>
                  </a:extLst>
                </p:cNvPr>
                <p:cNvSpPr/>
                <p:nvPr/>
              </p:nvSpPr>
              <p:spPr bwMode="auto">
                <a:xfrm>
                  <a:off x="8603515" y="2504434"/>
                  <a:ext cx="1600200" cy="1600200"/>
                </a:xfrm>
                <a:prstGeom prst="donut">
                  <a:avLst>
                    <a:gd name="adj" fmla="val 6045"/>
                  </a:avLst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5870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97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7" name="Controls: Force password reset">
                <a:extLst>
                  <a:ext uri="{FF2B5EF4-FFF2-40B4-BE49-F238E27FC236}">
                    <a16:creationId xmlns:a16="http://schemas.microsoft.com/office/drawing/2014/main" id="{8F78928C-1B3D-4F52-8B67-B38E3CB871DB}"/>
                  </a:ext>
                </a:extLst>
              </p:cNvPr>
              <p:cNvGrpSpPr/>
              <p:nvPr/>
            </p:nvGrpSpPr>
            <p:grpSpPr>
              <a:xfrm>
                <a:off x="7758936" y="4240849"/>
                <a:ext cx="878679" cy="878679"/>
                <a:chOff x="6887735" y="2980787"/>
                <a:chExt cx="896425" cy="896425"/>
              </a:xfrm>
            </p:grpSpPr>
            <p:grpSp>
              <p:nvGrpSpPr>
                <p:cNvPr id="658" name="Group 657">
                  <a:extLst>
                    <a:ext uri="{FF2B5EF4-FFF2-40B4-BE49-F238E27FC236}">
                      <a16:creationId xmlns:a16="http://schemas.microsoft.com/office/drawing/2014/main" id="{6CC20ECE-FC6A-4000-9CC3-98F5E884A0E4}"/>
                    </a:ext>
                  </a:extLst>
                </p:cNvPr>
                <p:cNvGrpSpPr/>
                <p:nvPr/>
              </p:nvGrpSpPr>
              <p:grpSpPr>
                <a:xfrm>
                  <a:off x="6887735" y="2980787"/>
                  <a:ext cx="896425" cy="896425"/>
                  <a:chOff x="8603515" y="2504434"/>
                  <a:chExt cx="1600200" cy="1600200"/>
                </a:xfrm>
              </p:grpSpPr>
              <p:sp>
                <p:nvSpPr>
                  <p:cNvPr id="665" name="Oval 664">
                    <a:extLst>
                      <a:ext uri="{FF2B5EF4-FFF2-40B4-BE49-F238E27FC236}">
                        <a16:creationId xmlns:a16="http://schemas.microsoft.com/office/drawing/2014/main" id="{639A80F3-A903-4D2A-AFE6-459731F75D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72095" y="2573014"/>
                    <a:ext cx="1463041" cy="1463041"/>
                  </a:xfrm>
                  <a:prstGeom prst="ellipse">
                    <a:avLst/>
                  </a:prstGeom>
                  <a:solidFill>
                    <a:srgbClr val="0078D7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58704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97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66" name="Circle: Hollow 665">
                    <a:extLst>
                      <a:ext uri="{FF2B5EF4-FFF2-40B4-BE49-F238E27FC236}">
                        <a16:creationId xmlns:a16="http://schemas.microsoft.com/office/drawing/2014/main" id="{DC3F68A7-1C06-4F43-8E82-66813D0D97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03515" y="2504434"/>
                    <a:ext cx="1600200" cy="1600200"/>
                  </a:xfrm>
                  <a:prstGeom prst="donut">
                    <a:avLst>
                      <a:gd name="adj" fmla="val 6045"/>
                    </a:avLst>
                  </a:prstGeom>
                  <a:solidFill>
                    <a:srgbClr val="0078D7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58704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97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659" name="Group 658">
                  <a:extLst>
                    <a:ext uri="{FF2B5EF4-FFF2-40B4-BE49-F238E27FC236}">
                      <a16:creationId xmlns:a16="http://schemas.microsoft.com/office/drawing/2014/main" id="{75BF4793-E76C-4D8E-8773-2030B4CD6DC2}"/>
                    </a:ext>
                  </a:extLst>
                </p:cNvPr>
                <p:cNvGrpSpPr/>
                <p:nvPr/>
              </p:nvGrpSpPr>
              <p:grpSpPr>
                <a:xfrm>
                  <a:off x="6965525" y="3299914"/>
                  <a:ext cx="704934" cy="268928"/>
                  <a:chOff x="9292873" y="3800013"/>
                  <a:chExt cx="719069" cy="274320"/>
                </a:xfrm>
              </p:grpSpPr>
              <p:grpSp>
                <p:nvGrpSpPr>
                  <p:cNvPr id="660" name="Group 659">
                    <a:extLst>
                      <a:ext uri="{FF2B5EF4-FFF2-40B4-BE49-F238E27FC236}">
                        <a16:creationId xmlns:a16="http://schemas.microsoft.com/office/drawing/2014/main" id="{3D56DCB4-E490-4016-AE08-C1462B4E3E5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9492252" y="3822873"/>
                    <a:ext cx="519690" cy="228600"/>
                    <a:chOff x="8169311" y="5982085"/>
                    <a:chExt cx="1251679" cy="550587"/>
                  </a:xfrm>
                </p:grpSpPr>
                <p:sp>
                  <p:nvSpPr>
                    <p:cNvPr id="663" name="Rectangle 662">
                      <a:extLst>
                        <a:ext uri="{FF2B5EF4-FFF2-40B4-BE49-F238E27FC236}">
                          <a16:creationId xmlns:a16="http://schemas.microsoft.com/office/drawing/2014/main" id="{4313CEBB-246E-47FF-A7EC-70E96E06F47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9311" y="5982085"/>
                      <a:ext cx="1251679" cy="256707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0795" cap="flat" cmpd="sng" algn="ctr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0" rIns="0" bIns="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131759" marR="0" lvl="0" indent="0" algn="l" defTabSz="671813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75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4" name="Rectangle 663">
                      <a:extLst>
                        <a:ext uri="{FF2B5EF4-FFF2-40B4-BE49-F238E27FC236}">
                          <a16:creationId xmlns:a16="http://schemas.microsoft.com/office/drawing/2014/main" id="{ED1E2085-CE3C-49CC-B704-77D21CC561D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169311" y="6275965"/>
                      <a:ext cx="1251679" cy="256707"/>
                    </a:xfrm>
                    <a:prstGeom prst="rect">
                      <a:avLst/>
                    </a:prstGeom>
                    <a:solidFill>
                      <a:srgbClr val="0078D7"/>
                    </a:solidFill>
                    <a:ln w="10795" cap="flat" cmpd="sng" algn="ctr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71813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65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  ******</a:t>
                      </a:r>
                    </a:p>
                  </p:txBody>
                </p:sp>
              </p:grpSp>
              <p:sp>
                <p:nvSpPr>
                  <p:cNvPr id="661" name="Oval 660">
                    <a:extLst>
                      <a:ext uri="{FF2B5EF4-FFF2-40B4-BE49-F238E27FC236}">
                        <a16:creationId xmlns:a16="http://schemas.microsoft.com/office/drawing/2014/main" id="{C9AE5003-8AC2-46D4-9BEA-C394F1A3A0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92873" y="3800013"/>
                    <a:ext cx="274320" cy="274320"/>
                  </a:xfrm>
                  <a:prstGeom prst="ellipse">
                    <a:avLst/>
                  </a:prstGeom>
                  <a:solidFill>
                    <a:srgbClr val="0078D7"/>
                  </a:solidFill>
                  <a:ln w="10795" cap="flat" cmpd="sng" algn="ctr">
                    <a:solidFill>
                      <a:srgbClr val="0078D7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3611" rIns="0" bIns="33611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67194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41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2" name="Freeform: Shape 661">
                    <a:extLst>
                      <a:ext uri="{FF2B5EF4-FFF2-40B4-BE49-F238E27FC236}">
                        <a16:creationId xmlns:a16="http://schemas.microsoft.com/office/drawing/2014/main" id="{A8CA07B1-C4CC-433B-9908-48EAC663534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9304039" y="3812370"/>
                    <a:ext cx="249606" cy="249606"/>
                  </a:xfrm>
                  <a:custGeom>
                    <a:avLst/>
                    <a:gdLst>
                      <a:gd name="connsiteX0" fmla="*/ 368104 w 1250088"/>
                      <a:gd name="connsiteY0" fmla="*/ 281747 h 1250088"/>
                      <a:gd name="connsiteX1" fmla="*/ 281747 w 1250088"/>
                      <a:gd name="connsiteY1" fmla="*/ 368104 h 1250088"/>
                      <a:gd name="connsiteX2" fmla="*/ 538687 w 1250088"/>
                      <a:gd name="connsiteY2" fmla="*/ 625044 h 1250088"/>
                      <a:gd name="connsiteX3" fmla="*/ 281747 w 1250088"/>
                      <a:gd name="connsiteY3" fmla="*/ 881984 h 1250088"/>
                      <a:gd name="connsiteX4" fmla="*/ 368104 w 1250088"/>
                      <a:gd name="connsiteY4" fmla="*/ 968341 h 1250088"/>
                      <a:gd name="connsiteX5" fmla="*/ 625044 w 1250088"/>
                      <a:gd name="connsiteY5" fmla="*/ 711401 h 1250088"/>
                      <a:gd name="connsiteX6" fmla="*/ 881984 w 1250088"/>
                      <a:gd name="connsiteY6" fmla="*/ 968341 h 1250088"/>
                      <a:gd name="connsiteX7" fmla="*/ 968341 w 1250088"/>
                      <a:gd name="connsiteY7" fmla="*/ 881984 h 1250088"/>
                      <a:gd name="connsiteX8" fmla="*/ 711401 w 1250088"/>
                      <a:gd name="connsiteY8" fmla="*/ 625044 h 1250088"/>
                      <a:gd name="connsiteX9" fmla="*/ 968341 w 1250088"/>
                      <a:gd name="connsiteY9" fmla="*/ 368104 h 1250088"/>
                      <a:gd name="connsiteX10" fmla="*/ 881984 w 1250088"/>
                      <a:gd name="connsiteY10" fmla="*/ 281747 h 1250088"/>
                      <a:gd name="connsiteX11" fmla="*/ 625044 w 1250088"/>
                      <a:gd name="connsiteY11" fmla="*/ 538687 h 1250088"/>
                      <a:gd name="connsiteX12" fmla="*/ 625044 w 1250088"/>
                      <a:gd name="connsiteY12" fmla="*/ 0 h 1250088"/>
                      <a:gd name="connsiteX13" fmla="*/ 1250088 w 1250088"/>
                      <a:gd name="connsiteY13" fmla="*/ 625044 h 1250088"/>
                      <a:gd name="connsiteX14" fmla="*/ 625044 w 1250088"/>
                      <a:gd name="connsiteY14" fmla="*/ 1250088 h 1250088"/>
                      <a:gd name="connsiteX15" fmla="*/ 0 w 1250088"/>
                      <a:gd name="connsiteY15" fmla="*/ 625044 h 1250088"/>
                      <a:gd name="connsiteX16" fmla="*/ 625044 w 1250088"/>
                      <a:gd name="connsiteY16" fmla="*/ 0 h 1250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50088" h="1250088">
                        <a:moveTo>
                          <a:pt x="368104" y="281747"/>
                        </a:moveTo>
                        <a:lnTo>
                          <a:pt x="281747" y="368104"/>
                        </a:lnTo>
                        <a:lnTo>
                          <a:pt x="538687" y="625044"/>
                        </a:lnTo>
                        <a:lnTo>
                          <a:pt x="281747" y="881984"/>
                        </a:lnTo>
                        <a:lnTo>
                          <a:pt x="368104" y="968341"/>
                        </a:lnTo>
                        <a:lnTo>
                          <a:pt x="625044" y="711401"/>
                        </a:lnTo>
                        <a:lnTo>
                          <a:pt x="881984" y="968341"/>
                        </a:lnTo>
                        <a:lnTo>
                          <a:pt x="968341" y="881984"/>
                        </a:lnTo>
                        <a:lnTo>
                          <a:pt x="711401" y="625044"/>
                        </a:lnTo>
                        <a:lnTo>
                          <a:pt x="968341" y="368104"/>
                        </a:lnTo>
                        <a:lnTo>
                          <a:pt x="881984" y="281747"/>
                        </a:lnTo>
                        <a:lnTo>
                          <a:pt x="625044" y="538687"/>
                        </a:lnTo>
                        <a:close/>
                        <a:moveTo>
                          <a:pt x="625044" y="0"/>
                        </a:moveTo>
                        <a:cubicBezTo>
                          <a:pt x="970246" y="0"/>
                          <a:pt x="1250088" y="279842"/>
                          <a:pt x="1250088" y="625044"/>
                        </a:cubicBezTo>
                        <a:cubicBezTo>
                          <a:pt x="1250088" y="970246"/>
                          <a:pt x="970246" y="1250088"/>
                          <a:pt x="625044" y="1250088"/>
                        </a:cubicBezTo>
                        <a:cubicBezTo>
                          <a:pt x="279842" y="1250088"/>
                          <a:pt x="0" y="970246"/>
                          <a:pt x="0" y="625044"/>
                        </a:cubicBezTo>
                        <a:cubicBezTo>
                          <a:pt x="0" y="279842"/>
                          <a:pt x="279842" y="0"/>
                          <a:pt x="62504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1802" tIns="105442" rIns="131802" bIns="105442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7194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3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667" name="Rectangle 666">
                <a:extLst>
                  <a:ext uri="{FF2B5EF4-FFF2-40B4-BE49-F238E27FC236}">
                    <a16:creationId xmlns:a16="http://schemas.microsoft.com/office/drawing/2014/main" id="{4B0A8F7E-C230-4398-983F-655F6B917C4C}"/>
                  </a:ext>
                </a:extLst>
              </p:cNvPr>
              <p:cNvSpPr/>
              <p:nvPr/>
            </p:nvSpPr>
            <p:spPr>
              <a:xfrm>
                <a:off x="8611212" y="2633068"/>
                <a:ext cx="812616" cy="495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9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Limited</a:t>
                </a:r>
              </a:p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9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access</a:t>
                </a:r>
              </a:p>
            </p:txBody>
          </p:sp>
          <p:grpSp>
            <p:nvGrpSpPr>
              <p:cNvPr id="668" name="Controls: Limit access">
                <a:extLst>
                  <a:ext uri="{FF2B5EF4-FFF2-40B4-BE49-F238E27FC236}">
                    <a16:creationId xmlns:a16="http://schemas.microsoft.com/office/drawing/2014/main" id="{C24BF8A2-497C-4727-B988-AE284F8E1D32}"/>
                  </a:ext>
                </a:extLst>
              </p:cNvPr>
              <p:cNvGrpSpPr/>
              <p:nvPr/>
            </p:nvGrpSpPr>
            <p:grpSpPr>
              <a:xfrm>
                <a:off x="7766356" y="2362176"/>
                <a:ext cx="878679" cy="878679"/>
                <a:chOff x="6184395" y="4693508"/>
                <a:chExt cx="896425" cy="896425"/>
              </a:xfrm>
            </p:grpSpPr>
            <p:grpSp>
              <p:nvGrpSpPr>
                <p:cNvPr id="669" name="Group 668">
                  <a:extLst>
                    <a:ext uri="{FF2B5EF4-FFF2-40B4-BE49-F238E27FC236}">
                      <a16:creationId xmlns:a16="http://schemas.microsoft.com/office/drawing/2014/main" id="{1DC52636-39C1-46E8-8010-0B9076100D31}"/>
                    </a:ext>
                  </a:extLst>
                </p:cNvPr>
                <p:cNvGrpSpPr/>
                <p:nvPr/>
              </p:nvGrpSpPr>
              <p:grpSpPr>
                <a:xfrm>
                  <a:off x="6184395" y="4693508"/>
                  <a:ext cx="896425" cy="896425"/>
                  <a:chOff x="8603515" y="2504434"/>
                  <a:chExt cx="1600200" cy="1600200"/>
                </a:xfrm>
              </p:grpSpPr>
              <p:sp>
                <p:nvSpPr>
                  <p:cNvPr id="674" name="Oval 673">
                    <a:extLst>
                      <a:ext uri="{FF2B5EF4-FFF2-40B4-BE49-F238E27FC236}">
                        <a16:creationId xmlns:a16="http://schemas.microsoft.com/office/drawing/2014/main" id="{8550A167-4C05-432C-9011-27D07CB79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72095" y="2573014"/>
                    <a:ext cx="1463040" cy="1463040"/>
                  </a:xfrm>
                  <a:prstGeom prst="ellipse">
                    <a:avLst/>
                  </a:prstGeom>
                  <a:solidFill>
                    <a:srgbClr val="0078D7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58704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97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75" name="Circle: Hollow 674">
                    <a:extLst>
                      <a:ext uri="{FF2B5EF4-FFF2-40B4-BE49-F238E27FC236}">
                        <a16:creationId xmlns:a16="http://schemas.microsoft.com/office/drawing/2014/main" id="{5BC0B06C-5519-454D-849E-218E7F1DD8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603515" y="2504434"/>
                    <a:ext cx="1600200" cy="1600200"/>
                  </a:xfrm>
                  <a:prstGeom prst="donut">
                    <a:avLst>
                      <a:gd name="adj" fmla="val 6045"/>
                    </a:avLst>
                  </a:prstGeom>
                  <a:solidFill>
                    <a:srgbClr val="0078D7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29211" tIns="103369" rIns="129211" bIns="103369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58704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97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80FE78C6-2D0C-46CD-83CF-65C629713E6E}"/>
                    </a:ext>
                  </a:extLst>
                </p:cNvPr>
                <p:cNvGrpSpPr/>
                <p:nvPr/>
              </p:nvGrpSpPr>
              <p:grpSpPr>
                <a:xfrm>
                  <a:off x="6421307" y="4884326"/>
                  <a:ext cx="448213" cy="472342"/>
                  <a:chOff x="4098925" y="2751141"/>
                  <a:chExt cx="1798639" cy="1895477"/>
                </a:xfrm>
                <a:solidFill>
                  <a:srgbClr val="505050"/>
                </a:solidFill>
              </p:grpSpPr>
              <p:sp>
                <p:nvSpPr>
                  <p:cNvPr id="671" name="Freeform 1">
                    <a:extLst>
                      <a:ext uri="{FF2B5EF4-FFF2-40B4-BE49-F238E27FC236}">
                        <a16:creationId xmlns:a16="http://schemas.microsoft.com/office/drawing/2014/main" id="{AC94E5CC-A5CA-4CEA-A104-206ACA855A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98925" y="2751141"/>
                    <a:ext cx="1214439" cy="1603377"/>
                  </a:xfrm>
                  <a:custGeom>
                    <a:avLst/>
                    <a:gdLst>
                      <a:gd name="T0" fmla="*/ 3374 w 3375"/>
                      <a:gd name="T1" fmla="*/ 4194 h 4456"/>
                      <a:gd name="T2" fmla="*/ 3374 w 3375"/>
                      <a:gd name="T3" fmla="*/ 3400 h 4456"/>
                      <a:gd name="T4" fmla="*/ 3037 w 3375"/>
                      <a:gd name="T5" fmla="*/ 3400 h 4456"/>
                      <a:gd name="T6" fmla="*/ 3037 w 3375"/>
                      <a:gd name="T7" fmla="*/ 4109 h 4456"/>
                      <a:gd name="T8" fmla="*/ 346 w 3375"/>
                      <a:gd name="T9" fmla="*/ 4109 h 4456"/>
                      <a:gd name="T10" fmla="*/ 346 w 3375"/>
                      <a:gd name="T11" fmla="*/ 2127 h 4456"/>
                      <a:gd name="T12" fmla="*/ 3037 w 3375"/>
                      <a:gd name="T13" fmla="*/ 2127 h 4456"/>
                      <a:gd name="T14" fmla="*/ 3037 w 3375"/>
                      <a:gd name="T15" fmla="*/ 2819 h 4456"/>
                      <a:gd name="T16" fmla="*/ 3374 w 3375"/>
                      <a:gd name="T17" fmla="*/ 2819 h 4456"/>
                      <a:gd name="T18" fmla="*/ 3374 w 3375"/>
                      <a:gd name="T19" fmla="*/ 2043 h 4456"/>
                      <a:gd name="T20" fmla="*/ 3113 w 3375"/>
                      <a:gd name="T21" fmla="*/ 1781 h 4456"/>
                      <a:gd name="T22" fmla="*/ 2851 w 3375"/>
                      <a:gd name="T23" fmla="*/ 1781 h 4456"/>
                      <a:gd name="T24" fmla="*/ 2851 w 3375"/>
                      <a:gd name="T25" fmla="*/ 1131 h 4456"/>
                      <a:gd name="T26" fmla="*/ 2540 w 3375"/>
                      <a:gd name="T27" fmla="*/ 321 h 4456"/>
                      <a:gd name="T28" fmla="*/ 1688 w 3375"/>
                      <a:gd name="T29" fmla="*/ 0 h 4456"/>
                      <a:gd name="T30" fmla="*/ 540 w 3375"/>
                      <a:gd name="T31" fmla="*/ 1157 h 4456"/>
                      <a:gd name="T32" fmla="*/ 540 w 3375"/>
                      <a:gd name="T33" fmla="*/ 1781 h 4456"/>
                      <a:gd name="T34" fmla="*/ 261 w 3375"/>
                      <a:gd name="T35" fmla="*/ 1781 h 4456"/>
                      <a:gd name="T36" fmla="*/ 0 w 3375"/>
                      <a:gd name="T37" fmla="*/ 2043 h 4456"/>
                      <a:gd name="T38" fmla="*/ 0 w 3375"/>
                      <a:gd name="T39" fmla="*/ 4194 h 4456"/>
                      <a:gd name="T40" fmla="*/ 261 w 3375"/>
                      <a:gd name="T41" fmla="*/ 4455 h 4456"/>
                      <a:gd name="T42" fmla="*/ 3113 w 3375"/>
                      <a:gd name="T43" fmla="*/ 4455 h 4456"/>
                      <a:gd name="T44" fmla="*/ 3374 w 3375"/>
                      <a:gd name="T45" fmla="*/ 4194 h 4456"/>
                      <a:gd name="T46" fmla="*/ 877 w 3375"/>
                      <a:gd name="T47" fmla="*/ 1173 h 4456"/>
                      <a:gd name="T48" fmla="*/ 1688 w 3375"/>
                      <a:gd name="T49" fmla="*/ 346 h 4456"/>
                      <a:gd name="T50" fmla="*/ 2295 w 3375"/>
                      <a:gd name="T51" fmla="*/ 566 h 4456"/>
                      <a:gd name="T52" fmla="*/ 2515 w 3375"/>
                      <a:gd name="T53" fmla="*/ 1131 h 4456"/>
                      <a:gd name="T54" fmla="*/ 2515 w 3375"/>
                      <a:gd name="T55" fmla="*/ 1790 h 4456"/>
                      <a:gd name="T56" fmla="*/ 877 w 3375"/>
                      <a:gd name="T57" fmla="*/ 1790 h 4456"/>
                      <a:gd name="T58" fmla="*/ 877 w 3375"/>
                      <a:gd name="T59" fmla="*/ 1173 h 44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375" h="4456">
                        <a:moveTo>
                          <a:pt x="3374" y="4194"/>
                        </a:moveTo>
                        <a:lnTo>
                          <a:pt x="3374" y="3400"/>
                        </a:lnTo>
                        <a:lnTo>
                          <a:pt x="3037" y="3400"/>
                        </a:lnTo>
                        <a:lnTo>
                          <a:pt x="3037" y="4109"/>
                        </a:lnTo>
                        <a:lnTo>
                          <a:pt x="346" y="4109"/>
                        </a:lnTo>
                        <a:lnTo>
                          <a:pt x="346" y="2127"/>
                        </a:lnTo>
                        <a:lnTo>
                          <a:pt x="3037" y="2127"/>
                        </a:lnTo>
                        <a:lnTo>
                          <a:pt x="3037" y="2819"/>
                        </a:lnTo>
                        <a:lnTo>
                          <a:pt x="3374" y="2819"/>
                        </a:lnTo>
                        <a:lnTo>
                          <a:pt x="3374" y="2043"/>
                        </a:lnTo>
                        <a:cubicBezTo>
                          <a:pt x="3374" y="1899"/>
                          <a:pt x="3256" y="1781"/>
                          <a:pt x="3113" y="1781"/>
                        </a:cubicBezTo>
                        <a:lnTo>
                          <a:pt x="2851" y="1781"/>
                        </a:lnTo>
                        <a:cubicBezTo>
                          <a:pt x="2851" y="1587"/>
                          <a:pt x="2851" y="1283"/>
                          <a:pt x="2851" y="1131"/>
                        </a:cubicBezTo>
                        <a:cubicBezTo>
                          <a:pt x="2860" y="912"/>
                          <a:pt x="2775" y="574"/>
                          <a:pt x="2540" y="321"/>
                        </a:cubicBezTo>
                        <a:cubicBezTo>
                          <a:pt x="2329" y="110"/>
                          <a:pt x="2050" y="0"/>
                          <a:pt x="1688" y="0"/>
                        </a:cubicBezTo>
                        <a:cubicBezTo>
                          <a:pt x="818" y="0"/>
                          <a:pt x="557" y="752"/>
                          <a:pt x="540" y="1157"/>
                        </a:cubicBezTo>
                        <a:lnTo>
                          <a:pt x="540" y="1781"/>
                        </a:lnTo>
                        <a:lnTo>
                          <a:pt x="261" y="1781"/>
                        </a:lnTo>
                        <a:cubicBezTo>
                          <a:pt x="118" y="1781"/>
                          <a:pt x="0" y="1899"/>
                          <a:pt x="0" y="2043"/>
                        </a:cubicBezTo>
                        <a:lnTo>
                          <a:pt x="0" y="4194"/>
                        </a:lnTo>
                        <a:cubicBezTo>
                          <a:pt x="0" y="4337"/>
                          <a:pt x="118" y="4455"/>
                          <a:pt x="261" y="4455"/>
                        </a:cubicBezTo>
                        <a:lnTo>
                          <a:pt x="3113" y="4455"/>
                        </a:lnTo>
                        <a:cubicBezTo>
                          <a:pt x="3256" y="4455"/>
                          <a:pt x="3374" y="4337"/>
                          <a:pt x="3374" y="4194"/>
                        </a:cubicBezTo>
                        <a:close/>
                        <a:moveTo>
                          <a:pt x="877" y="1173"/>
                        </a:moveTo>
                        <a:cubicBezTo>
                          <a:pt x="877" y="1140"/>
                          <a:pt x="920" y="346"/>
                          <a:pt x="1688" y="346"/>
                        </a:cubicBezTo>
                        <a:cubicBezTo>
                          <a:pt x="1949" y="346"/>
                          <a:pt x="2152" y="422"/>
                          <a:pt x="2295" y="566"/>
                        </a:cubicBezTo>
                        <a:cubicBezTo>
                          <a:pt x="2472" y="752"/>
                          <a:pt x="2515" y="1005"/>
                          <a:pt x="2515" y="1131"/>
                        </a:cubicBezTo>
                        <a:cubicBezTo>
                          <a:pt x="2515" y="1292"/>
                          <a:pt x="2515" y="1595"/>
                          <a:pt x="2515" y="1790"/>
                        </a:cubicBezTo>
                        <a:lnTo>
                          <a:pt x="877" y="1790"/>
                        </a:lnTo>
                        <a:lnTo>
                          <a:pt x="877" y="117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>
                    <a:solidFill>
                      <a:srgbClr val="0078D7"/>
                    </a:solidFill>
                    <a:bevel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65879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7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2" name="Freeform 2">
                    <a:extLst>
                      <a:ext uri="{FF2B5EF4-FFF2-40B4-BE49-F238E27FC236}">
                        <a16:creationId xmlns:a16="http://schemas.microsoft.com/office/drawing/2014/main" id="{C90E10C6-D666-41D9-BAD4-C20B9ED5041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10112" y="3143252"/>
                    <a:ext cx="1187452" cy="1503366"/>
                  </a:xfrm>
                  <a:custGeom>
                    <a:avLst/>
                    <a:gdLst>
                      <a:gd name="T0" fmla="*/ 3113 w 3300"/>
                      <a:gd name="T1" fmla="*/ 0 h 4177"/>
                      <a:gd name="T2" fmla="*/ 1316 w 3300"/>
                      <a:gd name="T3" fmla="*/ 0 h 4177"/>
                      <a:gd name="T4" fmla="*/ 1316 w 3300"/>
                      <a:gd name="T5" fmla="*/ 211 h 4177"/>
                      <a:gd name="T6" fmla="*/ 3079 w 3300"/>
                      <a:gd name="T7" fmla="*/ 211 h 4177"/>
                      <a:gd name="T8" fmla="*/ 3079 w 3300"/>
                      <a:gd name="T9" fmla="*/ 3965 h 4177"/>
                      <a:gd name="T10" fmla="*/ 211 w 3300"/>
                      <a:gd name="T11" fmla="*/ 3965 h 4177"/>
                      <a:gd name="T12" fmla="*/ 211 w 3300"/>
                      <a:gd name="T13" fmla="*/ 3484 h 4177"/>
                      <a:gd name="T14" fmla="*/ 0 w 3300"/>
                      <a:gd name="T15" fmla="*/ 3484 h 4177"/>
                      <a:gd name="T16" fmla="*/ 0 w 3300"/>
                      <a:gd name="T17" fmla="*/ 3999 h 4177"/>
                      <a:gd name="T18" fmla="*/ 177 w 3300"/>
                      <a:gd name="T19" fmla="*/ 4176 h 4177"/>
                      <a:gd name="T20" fmla="*/ 3113 w 3300"/>
                      <a:gd name="T21" fmla="*/ 4176 h 4177"/>
                      <a:gd name="T22" fmla="*/ 3290 w 3300"/>
                      <a:gd name="T23" fmla="*/ 3999 h 4177"/>
                      <a:gd name="T24" fmla="*/ 3290 w 3300"/>
                      <a:gd name="T25" fmla="*/ 186 h 4177"/>
                      <a:gd name="T26" fmla="*/ 3113 w 3300"/>
                      <a:gd name="T27" fmla="*/ 0 h 41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00" h="4177">
                        <a:moveTo>
                          <a:pt x="3113" y="0"/>
                        </a:moveTo>
                        <a:lnTo>
                          <a:pt x="1316" y="0"/>
                        </a:lnTo>
                        <a:lnTo>
                          <a:pt x="1316" y="211"/>
                        </a:lnTo>
                        <a:lnTo>
                          <a:pt x="3079" y="211"/>
                        </a:lnTo>
                        <a:lnTo>
                          <a:pt x="3079" y="3965"/>
                        </a:lnTo>
                        <a:lnTo>
                          <a:pt x="211" y="3965"/>
                        </a:lnTo>
                        <a:lnTo>
                          <a:pt x="211" y="3484"/>
                        </a:lnTo>
                        <a:lnTo>
                          <a:pt x="0" y="3484"/>
                        </a:lnTo>
                        <a:lnTo>
                          <a:pt x="0" y="3999"/>
                        </a:lnTo>
                        <a:cubicBezTo>
                          <a:pt x="0" y="4101"/>
                          <a:pt x="84" y="4176"/>
                          <a:pt x="177" y="4176"/>
                        </a:cubicBezTo>
                        <a:lnTo>
                          <a:pt x="3113" y="4176"/>
                        </a:lnTo>
                        <a:cubicBezTo>
                          <a:pt x="3214" y="4176"/>
                          <a:pt x="3290" y="4092"/>
                          <a:pt x="3290" y="3999"/>
                        </a:cubicBezTo>
                        <a:lnTo>
                          <a:pt x="3290" y="186"/>
                        </a:lnTo>
                        <a:cubicBezTo>
                          <a:pt x="3299" y="84"/>
                          <a:pt x="3214" y="0"/>
                          <a:pt x="3113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65879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7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3" name="Freeform 3">
                    <a:extLst>
                      <a:ext uri="{FF2B5EF4-FFF2-40B4-BE49-F238E27FC236}">
                        <a16:creationId xmlns:a16="http://schemas.microsoft.com/office/drawing/2014/main" id="{B7C34250-28CC-4B4D-88B2-847F795267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97402" y="3698874"/>
                    <a:ext cx="1017588" cy="368302"/>
                  </a:xfrm>
                  <a:custGeom>
                    <a:avLst/>
                    <a:gdLst>
                      <a:gd name="T0" fmla="*/ 2826 w 2827"/>
                      <a:gd name="T1" fmla="*/ 489 h 1022"/>
                      <a:gd name="T2" fmla="*/ 2218 w 2827"/>
                      <a:gd name="T3" fmla="*/ 0 h 1022"/>
                      <a:gd name="T4" fmla="*/ 2218 w 2827"/>
                      <a:gd name="T5" fmla="*/ 320 h 1022"/>
                      <a:gd name="T6" fmla="*/ 793 w 2827"/>
                      <a:gd name="T7" fmla="*/ 320 h 1022"/>
                      <a:gd name="T8" fmla="*/ 413 w 2827"/>
                      <a:gd name="T9" fmla="*/ 76 h 1022"/>
                      <a:gd name="T10" fmla="*/ 0 w 2827"/>
                      <a:gd name="T11" fmla="*/ 489 h 1022"/>
                      <a:gd name="T12" fmla="*/ 413 w 2827"/>
                      <a:gd name="T13" fmla="*/ 902 h 1022"/>
                      <a:gd name="T14" fmla="*/ 793 w 2827"/>
                      <a:gd name="T15" fmla="*/ 658 h 1022"/>
                      <a:gd name="T16" fmla="*/ 2218 w 2827"/>
                      <a:gd name="T17" fmla="*/ 658 h 1022"/>
                      <a:gd name="T18" fmla="*/ 2218 w 2827"/>
                      <a:gd name="T19" fmla="*/ 1021 h 1022"/>
                      <a:gd name="T20" fmla="*/ 2826 w 2827"/>
                      <a:gd name="T21" fmla="*/ 489 h 10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2827" h="1022">
                        <a:moveTo>
                          <a:pt x="2826" y="489"/>
                        </a:moveTo>
                        <a:lnTo>
                          <a:pt x="2218" y="0"/>
                        </a:lnTo>
                        <a:lnTo>
                          <a:pt x="2218" y="320"/>
                        </a:lnTo>
                        <a:lnTo>
                          <a:pt x="793" y="320"/>
                        </a:lnTo>
                        <a:cubicBezTo>
                          <a:pt x="726" y="178"/>
                          <a:pt x="582" y="76"/>
                          <a:pt x="413" y="76"/>
                        </a:cubicBezTo>
                        <a:cubicBezTo>
                          <a:pt x="185" y="76"/>
                          <a:pt x="0" y="262"/>
                          <a:pt x="0" y="489"/>
                        </a:cubicBezTo>
                        <a:cubicBezTo>
                          <a:pt x="0" y="717"/>
                          <a:pt x="185" y="902"/>
                          <a:pt x="413" y="902"/>
                        </a:cubicBezTo>
                        <a:cubicBezTo>
                          <a:pt x="582" y="902"/>
                          <a:pt x="726" y="801"/>
                          <a:pt x="793" y="658"/>
                        </a:cubicBezTo>
                        <a:lnTo>
                          <a:pt x="2218" y="658"/>
                        </a:lnTo>
                        <a:lnTo>
                          <a:pt x="2218" y="1021"/>
                        </a:lnTo>
                        <a:lnTo>
                          <a:pt x="2826" y="489"/>
                        </a:ln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algn="l" defTabSz="658793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7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B7FE198C-9619-415B-B4DC-F04DCCEB4091}"/>
                  </a:ext>
                </a:extLst>
              </p:cNvPr>
              <p:cNvSpPr/>
              <p:nvPr/>
            </p:nvSpPr>
            <p:spPr>
              <a:xfrm>
                <a:off x="7219111" y="872887"/>
                <a:ext cx="1275051" cy="442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30" b="0" i="0" u="none" strike="noStrike" kern="0" cap="none" spc="-51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Segoe UI Semibold" panose="020B0702040204020203" pitchFamily="34" charset="0"/>
                  </a:rPr>
                  <a:t>Controls</a:t>
                </a:r>
              </a:p>
            </p:txBody>
          </p:sp>
          <p:sp>
            <p:nvSpPr>
              <p:cNvPr id="719" name="Oval 718">
                <a:extLst>
                  <a:ext uri="{FF2B5EF4-FFF2-40B4-BE49-F238E27FC236}">
                    <a16:creationId xmlns:a16="http://schemas.microsoft.com/office/drawing/2014/main" id="{31A54844-3FE7-40C7-BEB9-B3DD7BBBB736}"/>
                  </a:ext>
                </a:extLst>
              </p:cNvPr>
              <p:cNvSpPr/>
              <p:nvPr/>
            </p:nvSpPr>
            <p:spPr bwMode="auto">
              <a:xfrm>
                <a:off x="4045128" y="1769234"/>
                <a:ext cx="3852460" cy="3852242"/>
              </a:xfrm>
              <a:prstGeom prst="ellipse">
                <a:avLst/>
              </a:prstGeom>
              <a:noFill/>
              <a:ln w="2286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ot="0" spcFirstLastPara="0" vertOverflow="overflow" horzOverflow="overflow" vert="horz" wrap="square" lIns="129211" tIns="103369" rIns="129211" bIns="1033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587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20" name="Policy Result">
                <a:extLst>
                  <a:ext uri="{FF2B5EF4-FFF2-40B4-BE49-F238E27FC236}">
                    <a16:creationId xmlns:a16="http://schemas.microsoft.com/office/drawing/2014/main" id="{AD3242C4-63CF-4927-8BCC-99B74DF93EE6}"/>
                  </a:ext>
                </a:extLst>
              </p:cNvPr>
              <p:cNvGrpSpPr/>
              <p:nvPr/>
            </p:nvGrpSpPr>
            <p:grpSpPr>
              <a:xfrm>
                <a:off x="6143657" y="4324090"/>
                <a:ext cx="529350" cy="529992"/>
                <a:chOff x="4912910" y="3539396"/>
                <a:chExt cx="640080" cy="640853"/>
              </a:xfrm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41966E5C-87AE-4408-A073-C220F1827DA8}"/>
                    </a:ext>
                  </a:extLst>
                </p:cNvPr>
                <p:cNvSpPr/>
                <p:nvPr/>
              </p:nvSpPr>
              <p:spPr bwMode="auto">
                <a:xfrm>
                  <a:off x="4912910" y="3539782"/>
                  <a:ext cx="640080" cy="640080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445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22" name="Group 155">
                  <a:extLst>
                    <a:ext uri="{FF2B5EF4-FFF2-40B4-BE49-F238E27FC236}">
                      <a16:creationId xmlns:a16="http://schemas.microsoft.com/office/drawing/2014/main" id="{12B11D71-1DAA-40C4-B5DF-932720DEC73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912910" y="3539396"/>
                  <a:ext cx="640080" cy="640853"/>
                  <a:chOff x="5006" y="757"/>
                  <a:chExt cx="828" cy="829"/>
                </a:xfrm>
                <a:solidFill>
                  <a:srgbClr val="0078D7"/>
                </a:solidFill>
              </p:grpSpPr>
              <p:sp>
                <p:nvSpPr>
                  <p:cNvPr id="723" name="Freeform 156">
                    <a:extLst>
                      <a:ext uri="{FF2B5EF4-FFF2-40B4-BE49-F238E27FC236}">
                        <a16:creationId xmlns:a16="http://schemas.microsoft.com/office/drawing/2014/main" id="{1A52E478-819B-4BE9-A610-AD153779A8B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006" y="757"/>
                    <a:ext cx="828" cy="829"/>
                  </a:xfrm>
                  <a:custGeom>
                    <a:avLst/>
                    <a:gdLst>
                      <a:gd name="T0" fmla="*/ 1567 w 3135"/>
                      <a:gd name="T1" fmla="*/ 25 h 3135"/>
                      <a:gd name="T2" fmla="*/ 1567 w 3135"/>
                      <a:gd name="T3" fmla="*/ 25 h 3135"/>
                      <a:gd name="T4" fmla="*/ 26 w 3135"/>
                      <a:gd name="T5" fmla="*/ 1567 h 3135"/>
                      <a:gd name="T6" fmla="*/ 1567 w 3135"/>
                      <a:gd name="T7" fmla="*/ 3108 h 3135"/>
                      <a:gd name="T8" fmla="*/ 3109 w 3135"/>
                      <a:gd name="T9" fmla="*/ 1567 h 3135"/>
                      <a:gd name="T10" fmla="*/ 1567 w 3135"/>
                      <a:gd name="T11" fmla="*/ 25 h 3135"/>
                      <a:gd name="T12" fmla="*/ 1567 w 3135"/>
                      <a:gd name="T13" fmla="*/ 3135 h 3135"/>
                      <a:gd name="T14" fmla="*/ 1567 w 3135"/>
                      <a:gd name="T15" fmla="*/ 3135 h 3135"/>
                      <a:gd name="T16" fmla="*/ 0 w 3135"/>
                      <a:gd name="T17" fmla="*/ 1567 h 3135"/>
                      <a:gd name="T18" fmla="*/ 1567 w 3135"/>
                      <a:gd name="T19" fmla="*/ 0 h 3135"/>
                      <a:gd name="T20" fmla="*/ 3135 w 3135"/>
                      <a:gd name="T21" fmla="*/ 1567 h 3135"/>
                      <a:gd name="T22" fmla="*/ 1567 w 3135"/>
                      <a:gd name="T23" fmla="*/ 3135 h 3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35" h="3135">
                        <a:moveTo>
                          <a:pt x="1567" y="25"/>
                        </a:moveTo>
                        <a:lnTo>
                          <a:pt x="1567" y="25"/>
                        </a:lnTo>
                        <a:cubicBezTo>
                          <a:pt x="718" y="25"/>
                          <a:pt x="26" y="717"/>
                          <a:pt x="26" y="1567"/>
                        </a:cubicBezTo>
                        <a:cubicBezTo>
                          <a:pt x="26" y="2416"/>
                          <a:pt x="718" y="3108"/>
                          <a:pt x="1567" y="3108"/>
                        </a:cubicBezTo>
                        <a:cubicBezTo>
                          <a:pt x="2417" y="3108"/>
                          <a:pt x="3109" y="2416"/>
                          <a:pt x="3109" y="1567"/>
                        </a:cubicBezTo>
                        <a:cubicBezTo>
                          <a:pt x="3109" y="717"/>
                          <a:pt x="2417" y="25"/>
                          <a:pt x="1567" y="25"/>
                        </a:cubicBezTo>
                        <a:close/>
                        <a:moveTo>
                          <a:pt x="1567" y="3135"/>
                        </a:moveTo>
                        <a:lnTo>
                          <a:pt x="1567" y="3135"/>
                        </a:lnTo>
                        <a:cubicBezTo>
                          <a:pt x="703" y="3135"/>
                          <a:pt x="0" y="2431"/>
                          <a:pt x="0" y="1567"/>
                        </a:cubicBezTo>
                        <a:cubicBezTo>
                          <a:pt x="0" y="702"/>
                          <a:pt x="703" y="0"/>
                          <a:pt x="1567" y="0"/>
                        </a:cubicBezTo>
                        <a:cubicBezTo>
                          <a:pt x="2432" y="0"/>
                          <a:pt x="3135" y="702"/>
                          <a:pt x="3135" y="1567"/>
                        </a:cubicBezTo>
                        <a:cubicBezTo>
                          <a:pt x="3135" y="2431"/>
                          <a:pt x="2432" y="3135"/>
                          <a:pt x="1567" y="3135"/>
                        </a:cubicBezTo>
                        <a:close/>
                      </a:path>
                    </a:pathLst>
                  </a:custGeom>
                  <a:grpFill/>
                  <a:ln w="9525">
                    <a:solidFill>
                      <a:srgbClr val="0078D7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4" name="Freeform 157">
                    <a:extLst>
                      <a:ext uri="{FF2B5EF4-FFF2-40B4-BE49-F238E27FC236}">
                        <a16:creationId xmlns:a16="http://schemas.microsoft.com/office/drawing/2014/main" id="{C00938C3-C904-47C6-A081-15F5B7AF99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35" y="934"/>
                    <a:ext cx="381" cy="479"/>
                  </a:xfrm>
                  <a:custGeom>
                    <a:avLst/>
                    <a:gdLst>
                      <a:gd name="T0" fmla="*/ 1357 w 1440"/>
                      <a:gd name="T1" fmla="*/ 1813 h 1813"/>
                      <a:gd name="T2" fmla="*/ 1357 w 1440"/>
                      <a:gd name="T3" fmla="*/ 1813 h 1813"/>
                      <a:gd name="T4" fmla="*/ 79 w 1440"/>
                      <a:gd name="T5" fmla="*/ 1813 h 1813"/>
                      <a:gd name="T6" fmla="*/ 0 w 1440"/>
                      <a:gd name="T7" fmla="*/ 1730 h 1813"/>
                      <a:gd name="T8" fmla="*/ 0 w 1440"/>
                      <a:gd name="T9" fmla="*/ 81 h 1813"/>
                      <a:gd name="T10" fmla="*/ 79 w 1440"/>
                      <a:gd name="T11" fmla="*/ 0 h 1813"/>
                      <a:gd name="T12" fmla="*/ 573 w 1440"/>
                      <a:gd name="T13" fmla="*/ 0 h 1813"/>
                      <a:gd name="T14" fmla="*/ 573 w 1440"/>
                      <a:gd name="T15" fmla="*/ 27 h 1813"/>
                      <a:gd name="T16" fmla="*/ 79 w 1440"/>
                      <a:gd name="T17" fmla="*/ 27 h 1813"/>
                      <a:gd name="T18" fmla="*/ 27 w 1440"/>
                      <a:gd name="T19" fmla="*/ 81 h 1813"/>
                      <a:gd name="T20" fmla="*/ 27 w 1440"/>
                      <a:gd name="T21" fmla="*/ 1730 h 1813"/>
                      <a:gd name="T22" fmla="*/ 79 w 1440"/>
                      <a:gd name="T23" fmla="*/ 1787 h 1813"/>
                      <a:gd name="T24" fmla="*/ 1357 w 1440"/>
                      <a:gd name="T25" fmla="*/ 1787 h 1813"/>
                      <a:gd name="T26" fmla="*/ 1413 w 1440"/>
                      <a:gd name="T27" fmla="*/ 1730 h 1813"/>
                      <a:gd name="T28" fmla="*/ 1413 w 1440"/>
                      <a:gd name="T29" fmla="*/ 81 h 1813"/>
                      <a:gd name="T30" fmla="*/ 1357 w 1440"/>
                      <a:gd name="T31" fmla="*/ 27 h 1813"/>
                      <a:gd name="T32" fmla="*/ 853 w 1440"/>
                      <a:gd name="T33" fmla="*/ 27 h 1813"/>
                      <a:gd name="T34" fmla="*/ 853 w 1440"/>
                      <a:gd name="T35" fmla="*/ 0 h 1813"/>
                      <a:gd name="T36" fmla="*/ 1357 w 1440"/>
                      <a:gd name="T37" fmla="*/ 0 h 1813"/>
                      <a:gd name="T38" fmla="*/ 1440 w 1440"/>
                      <a:gd name="T39" fmla="*/ 81 h 1813"/>
                      <a:gd name="T40" fmla="*/ 1440 w 1440"/>
                      <a:gd name="T41" fmla="*/ 1730 h 1813"/>
                      <a:gd name="T42" fmla="*/ 1357 w 1440"/>
                      <a:gd name="T43" fmla="*/ 1813 h 18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40" h="1813">
                        <a:moveTo>
                          <a:pt x="1357" y="1813"/>
                        </a:moveTo>
                        <a:lnTo>
                          <a:pt x="1357" y="1813"/>
                        </a:lnTo>
                        <a:lnTo>
                          <a:pt x="79" y="1813"/>
                        </a:lnTo>
                        <a:cubicBezTo>
                          <a:pt x="37" y="1813"/>
                          <a:pt x="0" y="1774"/>
                          <a:pt x="0" y="1730"/>
                        </a:cubicBezTo>
                        <a:lnTo>
                          <a:pt x="0" y="81"/>
                        </a:lnTo>
                        <a:cubicBezTo>
                          <a:pt x="0" y="38"/>
                          <a:pt x="37" y="0"/>
                          <a:pt x="79" y="0"/>
                        </a:cubicBezTo>
                        <a:lnTo>
                          <a:pt x="573" y="0"/>
                        </a:lnTo>
                        <a:lnTo>
                          <a:pt x="573" y="27"/>
                        </a:lnTo>
                        <a:lnTo>
                          <a:pt x="79" y="27"/>
                        </a:lnTo>
                        <a:cubicBezTo>
                          <a:pt x="52" y="27"/>
                          <a:pt x="27" y="53"/>
                          <a:pt x="27" y="81"/>
                        </a:cubicBezTo>
                        <a:lnTo>
                          <a:pt x="27" y="1730"/>
                        </a:lnTo>
                        <a:cubicBezTo>
                          <a:pt x="27" y="1758"/>
                          <a:pt x="52" y="1787"/>
                          <a:pt x="79" y="1787"/>
                        </a:cubicBezTo>
                        <a:lnTo>
                          <a:pt x="1357" y="1787"/>
                        </a:lnTo>
                        <a:cubicBezTo>
                          <a:pt x="1385" y="1787"/>
                          <a:pt x="1413" y="1757"/>
                          <a:pt x="1413" y="1730"/>
                        </a:cubicBezTo>
                        <a:lnTo>
                          <a:pt x="1413" y="81"/>
                        </a:lnTo>
                        <a:cubicBezTo>
                          <a:pt x="1413" y="54"/>
                          <a:pt x="1385" y="27"/>
                          <a:pt x="1357" y="27"/>
                        </a:cubicBezTo>
                        <a:lnTo>
                          <a:pt x="853" y="27"/>
                        </a:lnTo>
                        <a:lnTo>
                          <a:pt x="853" y="0"/>
                        </a:lnTo>
                        <a:lnTo>
                          <a:pt x="1357" y="0"/>
                        </a:lnTo>
                        <a:cubicBezTo>
                          <a:pt x="1400" y="0"/>
                          <a:pt x="1440" y="39"/>
                          <a:pt x="1440" y="81"/>
                        </a:cubicBezTo>
                        <a:lnTo>
                          <a:pt x="1440" y="1730"/>
                        </a:lnTo>
                        <a:cubicBezTo>
                          <a:pt x="1440" y="1773"/>
                          <a:pt x="1400" y="1813"/>
                          <a:pt x="1357" y="1813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5" name="Freeform 158">
                    <a:extLst>
                      <a:ext uri="{FF2B5EF4-FFF2-40B4-BE49-F238E27FC236}">
                        <a16:creationId xmlns:a16="http://schemas.microsoft.com/office/drawing/2014/main" id="{6B952AD9-63B0-43A8-AE72-0399ABEA89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7" y="980"/>
                    <a:ext cx="314" cy="401"/>
                  </a:xfrm>
                  <a:custGeom>
                    <a:avLst/>
                    <a:gdLst>
                      <a:gd name="T0" fmla="*/ 1173 w 1187"/>
                      <a:gd name="T1" fmla="*/ 1520 h 1520"/>
                      <a:gd name="T2" fmla="*/ 1173 w 1187"/>
                      <a:gd name="T3" fmla="*/ 1520 h 1520"/>
                      <a:gd name="T4" fmla="*/ 13 w 1187"/>
                      <a:gd name="T5" fmla="*/ 1520 h 1520"/>
                      <a:gd name="T6" fmla="*/ 0 w 1187"/>
                      <a:gd name="T7" fmla="*/ 1507 h 1520"/>
                      <a:gd name="T8" fmla="*/ 0 w 1187"/>
                      <a:gd name="T9" fmla="*/ 14 h 1520"/>
                      <a:gd name="T10" fmla="*/ 13 w 1187"/>
                      <a:gd name="T11" fmla="*/ 0 h 1520"/>
                      <a:gd name="T12" fmla="*/ 133 w 1187"/>
                      <a:gd name="T13" fmla="*/ 0 h 1520"/>
                      <a:gd name="T14" fmla="*/ 133 w 1187"/>
                      <a:gd name="T15" fmla="*/ 27 h 1520"/>
                      <a:gd name="T16" fmla="*/ 27 w 1187"/>
                      <a:gd name="T17" fmla="*/ 27 h 1520"/>
                      <a:gd name="T18" fmla="*/ 27 w 1187"/>
                      <a:gd name="T19" fmla="*/ 1494 h 1520"/>
                      <a:gd name="T20" fmla="*/ 1160 w 1187"/>
                      <a:gd name="T21" fmla="*/ 1494 h 1520"/>
                      <a:gd name="T22" fmla="*/ 1160 w 1187"/>
                      <a:gd name="T23" fmla="*/ 27 h 1520"/>
                      <a:gd name="T24" fmla="*/ 1053 w 1187"/>
                      <a:gd name="T25" fmla="*/ 27 h 1520"/>
                      <a:gd name="T26" fmla="*/ 1053 w 1187"/>
                      <a:gd name="T27" fmla="*/ 0 h 1520"/>
                      <a:gd name="T28" fmla="*/ 1173 w 1187"/>
                      <a:gd name="T29" fmla="*/ 0 h 1520"/>
                      <a:gd name="T30" fmla="*/ 1187 w 1187"/>
                      <a:gd name="T31" fmla="*/ 14 h 1520"/>
                      <a:gd name="T32" fmla="*/ 1187 w 1187"/>
                      <a:gd name="T33" fmla="*/ 1507 h 1520"/>
                      <a:gd name="T34" fmla="*/ 1173 w 1187"/>
                      <a:gd name="T35" fmla="*/ 1520 h 15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187" h="1520">
                        <a:moveTo>
                          <a:pt x="1173" y="1520"/>
                        </a:moveTo>
                        <a:lnTo>
                          <a:pt x="1173" y="1520"/>
                        </a:lnTo>
                        <a:lnTo>
                          <a:pt x="13" y="1520"/>
                        </a:lnTo>
                        <a:cubicBezTo>
                          <a:pt x="6" y="1520"/>
                          <a:pt x="0" y="1514"/>
                          <a:pt x="0" y="1507"/>
                        </a:cubicBezTo>
                        <a:lnTo>
                          <a:pt x="0" y="14"/>
                        </a:lnTo>
                        <a:cubicBezTo>
                          <a:pt x="0" y="6"/>
                          <a:pt x="6" y="0"/>
                          <a:pt x="13" y="0"/>
                        </a:cubicBezTo>
                        <a:lnTo>
                          <a:pt x="133" y="0"/>
                        </a:lnTo>
                        <a:lnTo>
                          <a:pt x="133" y="27"/>
                        </a:lnTo>
                        <a:lnTo>
                          <a:pt x="27" y="27"/>
                        </a:lnTo>
                        <a:lnTo>
                          <a:pt x="27" y="1494"/>
                        </a:lnTo>
                        <a:lnTo>
                          <a:pt x="1160" y="1494"/>
                        </a:lnTo>
                        <a:lnTo>
                          <a:pt x="1160" y="27"/>
                        </a:lnTo>
                        <a:lnTo>
                          <a:pt x="1053" y="27"/>
                        </a:lnTo>
                        <a:lnTo>
                          <a:pt x="1053" y="0"/>
                        </a:lnTo>
                        <a:lnTo>
                          <a:pt x="1173" y="0"/>
                        </a:lnTo>
                        <a:cubicBezTo>
                          <a:pt x="1181" y="0"/>
                          <a:pt x="1187" y="6"/>
                          <a:pt x="1187" y="14"/>
                        </a:cubicBezTo>
                        <a:lnTo>
                          <a:pt x="1187" y="1507"/>
                        </a:lnTo>
                        <a:cubicBezTo>
                          <a:pt x="1187" y="1514"/>
                          <a:pt x="1181" y="1520"/>
                          <a:pt x="1173" y="1520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6" name="Freeform 159">
                    <a:extLst>
                      <a:ext uri="{FF2B5EF4-FFF2-40B4-BE49-F238E27FC236}">
                        <a16:creationId xmlns:a16="http://schemas.microsoft.com/office/drawing/2014/main" id="{F8AE9C84-A3DF-4665-B146-BA7D62BCD36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299" y="917"/>
                    <a:ext cx="250" cy="91"/>
                  </a:xfrm>
                  <a:custGeom>
                    <a:avLst/>
                    <a:gdLst>
                      <a:gd name="T0" fmla="*/ 478 w 947"/>
                      <a:gd name="T1" fmla="*/ 122 h 344"/>
                      <a:gd name="T2" fmla="*/ 478 w 947"/>
                      <a:gd name="T3" fmla="*/ 122 h 344"/>
                      <a:gd name="T4" fmla="*/ 442 w 947"/>
                      <a:gd name="T5" fmla="*/ 158 h 344"/>
                      <a:gd name="T6" fmla="*/ 478 w 947"/>
                      <a:gd name="T7" fmla="*/ 194 h 344"/>
                      <a:gd name="T8" fmla="*/ 514 w 947"/>
                      <a:gd name="T9" fmla="*/ 158 h 344"/>
                      <a:gd name="T10" fmla="*/ 478 w 947"/>
                      <a:gd name="T11" fmla="*/ 122 h 344"/>
                      <a:gd name="T12" fmla="*/ 478 w 947"/>
                      <a:gd name="T13" fmla="*/ 220 h 344"/>
                      <a:gd name="T14" fmla="*/ 478 w 947"/>
                      <a:gd name="T15" fmla="*/ 220 h 344"/>
                      <a:gd name="T16" fmla="*/ 416 w 947"/>
                      <a:gd name="T17" fmla="*/ 158 h 344"/>
                      <a:gd name="T18" fmla="*/ 478 w 947"/>
                      <a:gd name="T19" fmla="*/ 95 h 344"/>
                      <a:gd name="T20" fmla="*/ 541 w 947"/>
                      <a:gd name="T21" fmla="*/ 158 h 344"/>
                      <a:gd name="T22" fmla="*/ 478 w 947"/>
                      <a:gd name="T23" fmla="*/ 220 h 344"/>
                      <a:gd name="T24" fmla="*/ 27 w 947"/>
                      <a:gd name="T25" fmla="*/ 317 h 344"/>
                      <a:gd name="T26" fmla="*/ 27 w 947"/>
                      <a:gd name="T27" fmla="*/ 317 h 344"/>
                      <a:gd name="T28" fmla="*/ 920 w 947"/>
                      <a:gd name="T29" fmla="*/ 317 h 344"/>
                      <a:gd name="T30" fmla="*/ 920 w 947"/>
                      <a:gd name="T31" fmla="*/ 227 h 344"/>
                      <a:gd name="T32" fmla="*/ 868 w 947"/>
                      <a:gd name="T33" fmla="*/ 184 h 344"/>
                      <a:gd name="T34" fmla="*/ 624 w 947"/>
                      <a:gd name="T35" fmla="*/ 184 h 344"/>
                      <a:gd name="T36" fmla="*/ 610 w 947"/>
                      <a:gd name="T37" fmla="*/ 171 h 344"/>
                      <a:gd name="T38" fmla="*/ 611 w 947"/>
                      <a:gd name="T39" fmla="*/ 169 h 344"/>
                      <a:gd name="T40" fmla="*/ 611 w 947"/>
                      <a:gd name="T41" fmla="*/ 161 h 344"/>
                      <a:gd name="T42" fmla="*/ 478 w 947"/>
                      <a:gd name="T43" fmla="*/ 27 h 344"/>
                      <a:gd name="T44" fmla="*/ 345 w 947"/>
                      <a:gd name="T45" fmla="*/ 161 h 344"/>
                      <a:gd name="T46" fmla="*/ 346 w 947"/>
                      <a:gd name="T47" fmla="*/ 170 h 344"/>
                      <a:gd name="T48" fmla="*/ 342 w 947"/>
                      <a:gd name="T49" fmla="*/ 180 h 344"/>
                      <a:gd name="T50" fmla="*/ 332 w 947"/>
                      <a:gd name="T51" fmla="*/ 184 h 344"/>
                      <a:gd name="T52" fmla="*/ 89 w 947"/>
                      <a:gd name="T53" fmla="*/ 184 h 344"/>
                      <a:gd name="T54" fmla="*/ 27 w 947"/>
                      <a:gd name="T55" fmla="*/ 227 h 344"/>
                      <a:gd name="T56" fmla="*/ 27 w 947"/>
                      <a:gd name="T57" fmla="*/ 317 h 344"/>
                      <a:gd name="T58" fmla="*/ 933 w 947"/>
                      <a:gd name="T59" fmla="*/ 344 h 344"/>
                      <a:gd name="T60" fmla="*/ 933 w 947"/>
                      <a:gd name="T61" fmla="*/ 344 h 344"/>
                      <a:gd name="T62" fmla="*/ 13 w 947"/>
                      <a:gd name="T63" fmla="*/ 344 h 344"/>
                      <a:gd name="T64" fmla="*/ 0 w 947"/>
                      <a:gd name="T65" fmla="*/ 331 h 344"/>
                      <a:gd name="T66" fmla="*/ 0 w 947"/>
                      <a:gd name="T67" fmla="*/ 227 h 344"/>
                      <a:gd name="T68" fmla="*/ 89 w 947"/>
                      <a:gd name="T69" fmla="*/ 157 h 344"/>
                      <a:gd name="T70" fmla="*/ 319 w 947"/>
                      <a:gd name="T71" fmla="*/ 157 h 344"/>
                      <a:gd name="T72" fmla="*/ 478 w 947"/>
                      <a:gd name="T73" fmla="*/ 0 h 344"/>
                      <a:gd name="T74" fmla="*/ 637 w 947"/>
                      <a:gd name="T75" fmla="*/ 157 h 344"/>
                      <a:gd name="T76" fmla="*/ 868 w 947"/>
                      <a:gd name="T77" fmla="*/ 157 h 344"/>
                      <a:gd name="T78" fmla="*/ 947 w 947"/>
                      <a:gd name="T79" fmla="*/ 227 h 344"/>
                      <a:gd name="T80" fmla="*/ 947 w 947"/>
                      <a:gd name="T81" fmla="*/ 331 h 344"/>
                      <a:gd name="T82" fmla="*/ 933 w 947"/>
                      <a:gd name="T83" fmla="*/ 344 h 3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947" h="344">
                        <a:moveTo>
                          <a:pt x="478" y="122"/>
                        </a:moveTo>
                        <a:lnTo>
                          <a:pt x="478" y="122"/>
                        </a:lnTo>
                        <a:cubicBezTo>
                          <a:pt x="458" y="122"/>
                          <a:pt x="442" y="138"/>
                          <a:pt x="442" y="158"/>
                        </a:cubicBezTo>
                        <a:cubicBezTo>
                          <a:pt x="442" y="178"/>
                          <a:pt x="458" y="194"/>
                          <a:pt x="478" y="194"/>
                        </a:cubicBezTo>
                        <a:cubicBezTo>
                          <a:pt x="498" y="194"/>
                          <a:pt x="514" y="178"/>
                          <a:pt x="514" y="158"/>
                        </a:cubicBezTo>
                        <a:cubicBezTo>
                          <a:pt x="514" y="138"/>
                          <a:pt x="498" y="122"/>
                          <a:pt x="478" y="122"/>
                        </a:cubicBezTo>
                        <a:close/>
                        <a:moveTo>
                          <a:pt x="478" y="220"/>
                        </a:moveTo>
                        <a:lnTo>
                          <a:pt x="478" y="220"/>
                        </a:lnTo>
                        <a:cubicBezTo>
                          <a:pt x="444" y="220"/>
                          <a:pt x="416" y="192"/>
                          <a:pt x="416" y="158"/>
                        </a:cubicBezTo>
                        <a:cubicBezTo>
                          <a:pt x="416" y="123"/>
                          <a:pt x="444" y="95"/>
                          <a:pt x="478" y="95"/>
                        </a:cubicBezTo>
                        <a:cubicBezTo>
                          <a:pt x="513" y="95"/>
                          <a:pt x="541" y="123"/>
                          <a:pt x="541" y="158"/>
                        </a:cubicBezTo>
                        <a:cubicBezTo>
                          <a:pt x="541" y="192"/>
                          <a:pt x="513" y="220"/>
                          <a:pt x="478" y="220"/>
                        </a:cubicBezTo>
                        <a:close/>
                        <a:moveTo>
                          <a:pt x="27" y="317"/>
                        </a:moveTo>
                        <a:lnTo>
                          <a:pt x="27" y="317"/>
                        </a:lnTo>
                        <a:lnTo>
                          <a:pt x="920" y="317"/>
                        </a:lnTo>
                        <a:lnTo>
                          <a:pt x="920" y="227"/>
                        </a:lnTo>
                        <a:cubicBezTo>
                          <a:pt x="920" y="199"/>
                          <a:pt x="893" y="184"/>
                          <a:pt x="868" y="184"/>
                        </a:cubicBezTo>
                        <a:lnTo>
                          <a:pt x="624" y="184"/>
                        </a:lnTo>
                        <a:cubicBezTo>
                          <a:pt x="616" y="184"/>
                          <a:pt x="610" y="178"/>
                          <a:pt x="610" y="171"/>
                        </a:cubicBezTo>
                        <a:cubicBezTo>
                          <a:pt x="610" y="170"/>
                          <a:pt x="611" y="169"/>
                          <a:pt x="611" y="169"/>
                        </a:cubicBezTo>
                        <a:cubicBezTo>
                          <a:pt x="611" y="167"/>
                          <a:pt x="611" y="162"/>
                          <a:pt x="611" y="161"/>
                        </a:cubicBezTo>
                        <a:cubicBezTo>
                          <a:pt x="611" y="87"/>
                          <a:pt x="551" y="27"/>
                          <a:pt x="478" y="27"/>
                        </a:cubicBezTo>
                        <a:cubicBezTo>
                          <a:pt x="405" y="27"/>
                          <a:pt x="345" y="87"/>
                          <a:pt x="345" y="161"/>
                        </a:cubicBezTo>
                        <a:cubicBezTo>
                          <a:pt x="345" y="164"/>
                          <a:pt x="346" y="170"/>
                          <a:pt x="346" y="170"/>
                        </a:cubicBezTo>
                        <a:cubicBezTo>
                          <a:pt x="346" y="174"/>
                          <a:pt x="344" y="177"/>
                          <a:pt x="342" y="180"/>
                        </a:cubicBezTo>
                        <a:cubicBezTo>
                          <a:pt x="339" y="182"/>
                          <a:pt x="336" y="184"/>
                          <a:pt x="332" y="184"/>
                        </a:cubicBezTo>
                        <a:lnTo>
                          <a:pt x="89" y="184"/>
                        </a:lnTo>
                        <a:cubicBezTo>
                          <a:pt x="59" y="184"/>
                          <a:pt x="27" y="202"/>
                          <a:pt x="27" y="227"/>
                        </a:cubicBezTo>
                        <a:lnTo>
                          <a:pt x="27" y="317"/>
                        </a:lnTo>
                        <a:close/>
                        <a:moveTo>
                          <a:pt x="933" y="344"/>
                        </a:moveTo>
                        <a:lnTo>
                          <a:pt x="933" y="344"/>
                        </a:lnTo>
                        <a:lnTo>
                          <a:pt x="13" y="344"/>
                        </a:lnTo>
                        <a:cubicBezTo>
                          <a:pt x="6" y="344"/>
                          <a:pt x="0" y="338"/>
                          <a:pt x="0" y="331"/>
                        </a:cubicBezTo>
                        <a:lnTo>
                          <a:pt x="0" y="227"/>
                        </a:lnTo>
                        <a:cubicBezTo>
                          <a:pt x="0" y="185"/>
                          <a:pt x="46" y="157"/>
                          <a:pt x="89" y="157"/>
                        </a:cubicBezTo>
                        <a:lnTo>
                          <a:pt x="319" y="157"/>
                        </a:lnTo>
                        <a:cubicBezTo>
                          <a:pt x="321" y="70"/>
                          <a:pt x="392" y="0"/>
                          <a:pt x="478" y="0"/>
                        </a:cubicBezTo>
                        <a:cubicBezTo>
                          <a:pt x="565" y="0"/>
                          <a:pt x="636" y="70"/>
                          <a:pt x="637" y="157"/>
                        </a:cubicBezTo>
                        <a:lnTo>
                          <a:pt x="868" y="157"/>
                        </a:lnTo>
                        <a:cubicBezTo>
                          <a:pt x="913" y="157"/>
                          <a:pt x="947" y="187"/>
                          <a:pt x="947" y="227"/>
                        </a:cubicBezTo>
                        <a:lnTo>
                          <a:pt x="947" y="331"/>
                        </a:lnTo>
                        <a:cubicBezTo>
                          <a:pt x="947" y="338"/>
                          <a:pt x="941" y="344"/>
                          <a:pt x="933" y="344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7" name="Freeform 160">
                    <a:extLst>
                      <a:ext uri="{FF2B5EF4-FFF2-40B4-BE49-F238E27FC236}">
                        <a16:creationId xmlns:a16="http://schemas.microsoft.com/office/drawing/2014/main" id="{32EC1CCB-F6F4-4CA5-ABAC-52CEF03BEE7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366" y="1055"/>
                    <a:ext cx="118" cy="119"/>
                  </a:xfrm>
                  <a:custGeom>
                    <a:avLst/>
                    <a:gdLst>
                      <a:gd name="T0" fmla="*/ 225 w 450"/>
                      <a:gd name="T1" fmla="*/ 27 h 450"/>
                      <a:gd name="T2" fmla="*/ 225 w 450"/>
                      <a:gd name="T3" fmla="*/ 27 h 450"/>
                      <a:gd name="T4" fmla="*/ 27 w 450"/>
                      <a:gd name="T5" fmla="*/ 225 h 450"/>
                      <a:gd name="T6" fmla="*/ 225 w 450"/>
                      <a:gd name="T7" fmla="*/ 423 h 450"/>
                      <a:gd name="T8" fmla="*/ 423 w 450"/>
                      <a:gd name="T9" fmla="*/ 225 h 450"/>
                      <a:gd name="T10" fmla="*/ 225 w 450"/>
                      <a:gd name="T11" fmla="*/ 27 h 450"/>
                      <a:gd name="T12" fmla="*/ 225 w 450"/>
                      <a:gd name="T13" fmla="*/ 450 h 450"/>
                      <a:gd name="T14" fmla="*/ 225 w 450"/>
                      <a:gd name="T15" fmla="*/ 450 h 450"/>
                      <a:gd name="T16" fmla="*/ 0 w 450"/>
                      <a:gd name="T17" fmla="*/ 225 h 450"/>
                      <a:gd name="T18" fmla="*/ 225 w 450"/>
                      <a:gd name="T19" fmla="*/ 0 h 450"/>
                      <a:gd name="T20" fmla="*/ 450 w 450"/>
                      <a:gd name="T21" fmla="*/ 225 h 450"/>
                      <a:gd name="T22" fmla="*/ 225 w 450"/>
                      <a:gd name="T23" fmla="*/ 450 h 4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450" h="450">
                        <a:moveTo>
                          <a:pt x="225" y="27"/>
                        </a:moveTo>
                        <a:lnTo>
                          <a:pt x="225" y="27"/>
                        </a:lnTo>
                        <a:cubicBezTo>
                          <a:pt x="116" y="27"/>
                          <a:pt x="27" y="116"/>
                          <a:pt x="27" y="225"/>
                        </a:cubicBezTo>
                        <a:cubicBezTo>
                          <a:pt x="27" y="334"/>
                          <a:pt x="116" y="423"/>
                          <a:pt x="225" y="423"/>
                        </a:cubicBezTo>
                        <a:cubicBezTo>
                          <a:pt x="334" y="423"/>
                          <a:pt x="423" y="334"/>
                          <a:pt x="423" y="225"/>
                        </a:cubicBezTo>
                        <a:cubicBezTo>
                          <a:pt x="423" y="116"/>
                          <a:pt x="334" y="27"/>
                          <a:pt x="225" y="27"/>
                        </a:cubicBezTo>
                        <a:close/>
                        <a:moveTo>
                          <a:pt x="225" y="450"/>
                        </a:moveTo>
                        <a:lnTo>
                          <a:pt x="225" y="450"/>
                        </a:lnTo>
                        <a:cubicBezTo>
                          <a:pt x="101" y="450"/>
                          <a:pt x="0" y="349"/>
                          <a:pt x="0" y="225"/>
                        </a:cubicBezTo>
                        <a:cubicBezTo>
                          <a:pt x="0" y="101"/>
                          <a:pt x="101" y="0"/>
                          <a:pt x="225" y="0"/>
                        </a:cubicBezTo>
                        <a:cubicBezTo>
                          <a:pt x="349" y="0"/>
                          <a:pt x="450" y="101"/>
                          <a:pt x="450" y="225"/>
                        </a:cubicBezTo>
                        <a:cubicBezTo>
                          <a:pt x="450" y="349"/>
                          <a:pt x="349" y="450"/>
                          <a:pt x="225" y="450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8" name="Freeform 161">
                    <a:extLst>
                      <a:ext uri="{FF2B5EF4-FFF2-40B4-BE49-F238E27FC236}">
                        <a16:creationId xmlns:a16="http://schemas.microsoft.com/office/drawing/2014/main" id="{72F654BF-ED77-4740-989F-6405140FE4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96" y="1089"/>
                    <a:ext cx="60" cy="49"/>
                  </a:xfrm>
                  <a:custGeom>
                    <a:avLst/>
                    <a:gdLst>
                      <a:gd name="T0" fmla="*/ 58 w 229"/>
                      <a:gd name="T1" fmla="*/ 185 h 185"/>
                      <a:gd name="T2" fmla="*/ 58 w 229"/>
                      <a:gd name="T3" fmla="*/ 185 h 185"/>
                      <a:gd name="T4" fmla="*/ 48 w 229"/>
                      <a:gd name="T5" fmla="*/ 181 h 185"/>
                      <a:gd name="T6" fmla="*/ 0 w 229"/>
                      <a:gd name="T7" fmla="*/ 133 h 185"/>
                      <a:gd name="T8" fmla="*/ 19 w 229"/>
                      <a:gd name="T9" fmla="*/ 114 h 185"/>
                      <a:gd name="T10" fmla="*/ 58 w 229"/>
                      <a:gd name="T11" fmla="*/ 153 h 185"/>
                      <a:gd name="T12" fmla="*/ 210 w 229"/>
                      <a:gd name="T13" fmla="*/ 0 h 185"/>
                      <a:gd name="T14" fmla="*/ 229 w 229"/>
                      <a:gd name="T15" fmla="*/ 19 h 185"/>
                      <a:gd name="T16" fmla="*/ 67 w 229"/>
                      <a:gd name="T17" fmla="*/ 181 h 185"/>
                      <a:gd name="T18" fmla="*/ 58 w 229"/>
                      <a:gd name="T19" fmla="*/ 185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29" h="185">
                        <a:moveTo>
                          <a:pt x="58" y="185"/>
                        </a:moveTo>
                        <a:lnTo>
                          <a:pt x="58" y="185"/>
                        </a:lnTo>
                        <a:cubicBezTo>
                          <a:pt x="54" y="185"/>
                          <a:pt x="51" y="184"/>
                          <a:pt x="48" y="181"/>
                        </a:cubicBezTo>
                        <a:lnTo>
                          <a:pt x="0" y="133"/>
                        </a:lnTo>
                        <a:lnTo>
                          <a:pt x="19" y="114"/>
                        </a:lnTo>
                        <a:lnTo>
                          <a:pt x="58" y="153"/>
                        </a:lnTo>
                        <a:lnTo>
                          <a:pt x="210" y="0"/>
                        </a:lnTo>
                        <a:lnTo>
                          <a:pt x="229" y="19"/>
                        </a:lnTo>
                        <a:lnTo>
                          <a:pt x="67" y="181"/>
                        </a:lnTo>
                        <a:cubicBezTo>
                          <a:pt x="64" y="184"/>
                          <a:pt x="61" y="185"/>
                          <a:pt x="58" y="185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9" name="Freeform 162">
                    <a:extLst>
                      <a:ext uri="{FF2B5EF4-FFF2-40B4-BE49-F238E27FC236}">
                        <a16:creationId xmlns:a16="http://schemas.microsoft.com/office/drawing/2014/main" id="{E37AF26E-D2F9-4438-876E-1595175B37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55" y="1209"/>
                    <a:ext cx="144" cy="7"/>
                  </a:xfrm>
                  <a:custGeom>
                    <a:avLst/>
                    <a:gdLst>
                      <a:gd name="T0" fmla="*/ 534 w 547"/>
                      <a:gd name="T1" fmla="*/ 27 h 27"/>
                      <a:gd name="T2" fmla="*/ 534 w 547"/>
                      <a:gd name="T3" fmla="*/ 27 h 27"/>
                      <a:gd name="T4" fmla="*/ 14 w 547"/>
                      <a:gd name="T5" fmla="*/ 27 h 27"/>
                      <a:gd name="T6" fmla="*/ 0 w 547"/>
                      <a:gd name="T7" fmla="*/ 13 h 27"/>
                      <a:gd name="T8" fmla="*/ 14 w 547"/>
                      <a:gd name="T9" fmla="*/ 0 h 27"/>
                      <a:gd name="T10" fmla="*/ 534 w 547"/>
                      <a:gd name="T11" fmla="*/ 0 h 27"/>
                      <a:gd name="T12" fmla="*/ 547 w 547"/>
                      <a:gd name="T13" fmla="*/ 13 h 27"/>
                      <a:gd name="T14" fmla="*/ 534 w 547"/>
                      <a:gd name="T15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547" h="27">
                        <a:moveTo>
                          <a:pt x="534" y="27"/>
                        </a:moveTo>
                        <a:lnTo>
                          <a:pt x="534" y="27"/>
                        </a:lnTo>
                        <a:lnTo>
                          <a:pt x="14" y="27"/>
                        </a:lnTo>
                        <a:cubicBezTo>
                          <a:pt x="6" y="27"/>
                          <a:pt x="0" y="21"/>
                          <a:pt x="0" y="13"/>
                        </a:cubicBezTo>
                        <a:cubicBezTo>
                          <a:pt x="0" y="6"/>
                          <a:pt x="6" y="0"/>
                          <a:pt x="14" y="0"/>
                        </a:cubicBezTo>
                        <a:lnTo>
                          <a:pt x="534" y="0"/>
                        </a:lnTo>
                        <a:cubicBezTo>
                          <a:pt x="541" y="0"/>
                          <a:pt x="547" y="6"/>
                          <a:pt x="547" y="13"/>
                        </a:cubicBezTo>
                        <a:cubicBezTo>
                          <a:pt x="547" y="21"/>
                          <a:pt x="541" y="27"/>
                          <a:pt x="534" y="27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0" name="Freeform 163">
                    <a:extLst>
                      <a:ext uri="{FF2B5EF4-FFF2-40B4-BE49-F238E27FC236}">
                        <a16:creationId xmlns:a16="http://schemas.microsoft.com/office/drawing/2014/main" id="{F438849D-C08F-4D0C-9689-00D4E83279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34" y="1261"/>
                    <a:ext cx="183" cy="8"/>
                  </a:xfrm>
                  <a:custGeom>
                    <a:avLst/>
                    <a:gdLst>
                      <a:gd name="T0" fmla="*/ 680 w 694"/>
                      <a:gd name="T1" fmla="*/ 27 h 27"/>
                      <a:gd name="T2" fmla="*/ 680 w 694"/>
                      <a:gd name="T3" fmla="*/ 27 h 27"/>
                      <a:gd name="T4" fmla="*/ 14 w 694"/>
                      <a:gd name="T5" fmla="*/ 27 h 27"/>
                      <a:gd name="T6" fmla="*/ 0 w 694"/>
                      <a:gd name="T7" fmla="*/ 13 h 27"/>
                      <a:gd name="T8" fmla="*/ 14 w 694"/>
                      <a:gd name="T9" fmla="*/ 0 h 27"/>
                      <a:gd name="T10" fmla="*/ 680 w 694"/>
                      <a:gd name="T11" fmla="*/ 0 h 27"/>
                      <a:gd name="T12" fmla="*/ 694 w 694"/>
                      <a:gd name="T13" fmla="*/ 13 h 27"/>
                      <a:gd name="T14" fmla="*/ 680 w 694"/>
                      <a:gd name="T15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94" h="27">
                        <a:moveTo>
                          <a:pt x="680" y="27"/>
                        </a:moveTo>
                        <a:lnTo>
                          <a:pt x="680" y="27"/>
                        </a:lnTo>
                        <a:lnTo>
                          <a:pt x="14" y="27"/>
                        </a:lnTo>
                        <a:cubicBezTo>
                          <a:pt x="6" y="27"/>
                          <a:pt x="0" y="21"/>
                          <a:pt x="0" y="13"/>
                        </a:cubicBezTo>
                        <a:cubicBezTo>
                          <a:pt x="0" y="6"/>
                          <a:pt x="6" y="0"/>
                          <a:pt x="14" y="0"/>
                        </a:cubicBezTo>
                        <a:lnTo>
                          <a:pt x="680" y="0"/>
                        </a:lnTo>
                        <a:cubicBezTo>
                          <a:pt x="688" y="0"/>
                          <a:pt x="694" y="6"/>
                          <a:pt x="694" y="13"/>
                        </a:cubicBezTo>
                        <a:cubicBezTo>
                          <a:pt x="694" y="21"/>
                          <a:pt x="688" y="27"/>
                          <a:pt x="680" y="27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1" name="Freeform 164">
                    <a:extLst>
                      <a:ext uri="{FF2B5EF4-FFF2-40B4-BE49-F238E27FC236}">
                        <a16:creationId xmlns:a16="http://schemas.microsoft.com/office/drawing/2014/main" id="{F07AC845-7D97-43FA-9901-CA3C39B0DE0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59" y="1307"/>
                    <a:ext cx="130" cy="7"/>
                  </a:xfrm>
                  <a:custGeom>
                    <a:avLst/>
                    <a:gdLst>
                      <a:gd name="T0" fmla="*/ 480 w 493"/>
                      <a:gd name="T1" fmla="*/ 27 h 27"/>
                      <a:gd name="T2" fmla="*/ 480 w 493"/>
                      <a:gd name="T3" fmla="*/ 27 h 27"/>
                      <a:gd name="T4" fmla="*/ 13 w 493"/>
                      <a:gd name="T5" fmla="*/ 27 h 27"/>
                      <a:gd name="T6" fmla="*/ 0 w 493"/>
                      <a:gd name="T7" fmla="*/ 14 h 27"/>
                      <a:gd name="T8" fmla="*/ 13 w 493"/>
                      <a:gd name="T9" fmla="*/ 0 h 27"/>
                      <a:gd name="T10" fmla="*/ 480 w 493"/>
                      <a:gd name="T11" fmla="*/ 0 h 27"/>
                      <a:gd name="T12" fmla="*/ 493 w 493"/>
                      <a:gd name="T13" fmla="*/ 14 h 27"/>
                      <a:gd name="T14" fmla="*/ 480 w 493"/>
                      <a:gd name="T15" fmla="*/ 27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93" h="27">
                        <a:moveTo>
                          <a:pt x="480" y="27"/>
                        </a:moveTo>
                        <a:lnTo>
                          <a:pt x="480" y="27"/>
                        </a:lnTo>
                        <a:lnTo>
                          <a:pt x="13" y="27"/>
                        </a:lnTo>
                        <a:cubicBezTo>
                          <a:pt x="5" y="27"/>
                          <a:pt x="0" y="21"/>
                          <a:pt x="0" y="14"/>
                        </a:cubicBezTo>
                        <a:cubicBezTo>
                          <a:pt x="0" y="6"/>
                          <a:pt x="5" y="0"/>
                          <a:pt x="13" y="0"/>
                        </a:cubicBezTo>
                        <a:lnTo>
                          <a:pt x="480" y="0"/>
                        </a:lnTo>
                        <a:cubicBezTo>
                          <a:pt x="487" y="0"/>
                          <a:pt x="493" y="6"/>
                          <a:pt x="493" y="14"/>
                        </a:cubicBezTo>
                        <a:cubicBezTo>
                          <a:pt x="493" y="21"/>
                          <a:pt x="487" y="27"/>
                          <a:pt x="480" y="27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732" name="Isosceles Triangle 731">
                <a:extLst>
                  <a:ext uri="{FF2B5EF4-FFF2-40B4-BE49-F238E27FC236}">
                    <a16:creationId xmlns:a16="http://schemas.microsoft.com/office/drawing/2014/main" id="{DB5A2F86-F4A7-4DB4-80B5-867C5CEBD70E}"/>
                  </a:ext>
                </a:extLst>
              </p:cNvPr>
              <p:cNvSpPr/>
              <p:nvPr/>
            </p:nvSpPr>
            <p:spPr bwMode="auto">
              <a:xfrm flipV="1">
                <a:off x="4918459" y="1025069"/>
                <a:ext cx="1862204" cy="1275695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FF">
                      <a:lumMod val="50000"/>
                      <a:alpha val="56000"/>
                    </a:srgbClr>
                  </a:gs>
                  <a:gs pos="72000">
                    <a:srgbClr val="E6E6E6"/>
                  </a:gs>
                  <a:gs pos="100000">
                    <a:srgbClr val="E6E6E6">
                      <a:alpha val="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44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grpSp>
            <p:nvGrpSpPr>
              <p:cNvPr id="746" name="Group 745">
                <a:extLst>
                  <a:ext uri="{FF2B5EF4-FFF2-40B4-BE49-F238E27FC236}">
                    <a16:creationId xmlns:a16="http://schemas.microsoft.com/office/drawing/2014/main" id="{0CDCBF53-3035-4775-A5C8-1DC6E6EE403D}"/>
                  </a:ext>
                </a:extLst>
              </p:cNvPr>
              <p:cNvGrpSpPr/>
              <p:nvPr/>
            </p:nvGrpSpPr>
            <p:grpSpPr>
              <a:xfrm>
                <a:off x="4045130" y="1769234"/>
                <a:ext cx="3857355" cy="3852242"/>
                <a:chOff x="2873757" y="1463979"/>
                <a:chExt cx="3935261" cy="3930044"/>
              </a:xfrm>
            </p:grpSpPr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39BA4B1E-034C-472A-B6AB-CFA5DCAC5644}"/>
                    </a:ext>
                  </a:extLst>
                </p:cNvPr>
                <p:cNvSpPr/>
                <p:nvPr/>
              </p:nvSpPr>
              <p:spPr bwMode="auto">
                <a:xfrm>
                  <a:off x="6080484" y="2489200"/>
                  <a:ext cx="728534" cy="1892300"/>
                </a:xfrm>
                <a:custGeom>
                  <a:avLst/>
                  <a:gdLst>
                    <a:gd name="connsiteX0" fmla="*/ 542325 w 728534"/>
                    <a:gd name="connsiteY0" fmla="*/ 0 h 1932398"/>
                    <a:gd name="connsiteX1" fmla="*/ 567747 w 728534"/>
                    <a:gd name="connsiteY1" fmla="*/ 64118 h 1932398"/>
                    <a:gd name="connsiteX2" fmla="*/ 728534 w 728534"/>
                    <a:gd name="connsiteY2" fmla="*/ 977107 h 1932398"/>
                    <a:gd name="connsiteX3" fmla="*/ 567747 w 728534"/>
                    <a:gd name="connsiteY3" fmla="*/ 1890097 h 1932398"/>
                    <a:gd name="connsiteX4" fmla="*/ 550975 w 728534"/>
                    <a:gd name="connsiteY4" fmla="*/ 1932398 h 1932398"/>
                    <a:gd name="connsiteX5" fmla="*/ 518993 w 728534"/>
                    <a:gd name="connsiteY5" fmla="*/ 1886246 h 1932398"/>
                    <a:gd name="connsiteX6" fmla="*/ 128515 w 728534"/>
                    <a:gd name="connsiteY6" fmla="*/ 1650916 h 1932398"/>
                    <a:gd name="connsiteX7" fmla="*/ 0 w 728534"/>
                    <a:gd name="connsiteY7" fmla="*/ 1637961 h 1932398"/>
                    <a:gd name="connsiteX8" fmla="*/ 0 w 728534"/>
                    <a:gd name="connsiteY8" fmla="*/ 281954 h 1932398"/>
                    <a:gd name="connsiteX9" fmla="*/ 128515 w 728534"/>
                    <a:gd name="connsiteY9" fmla="*/ 268998 h 1932398"/>
                    <a:gd name="connsiteX10" fmla="*/ 518993 w 728534"/>
                    <a:gd name="connsiteY10" fmla="*/ 33669 h 1932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534" h="1932398">
                      <a:moveTo>
                        <a:pt x="542325" y="0"/>
                      </a:moveTo>
                      <a:lnTo>
                        <a:pt x="567747" y="64118"/>
                      </a:lnTo>
                      <a:cubicBezTo>
                        <a:pt x="672844" y="353168"/>
                        <a:pt x="728534" y="661686"/>
                        <a:pt x="728534" y="977107"/>
                      </a:cubicBezTo>
                      <a:cubicBezTo>
                        <a:pt x="728534" y="1292528"/>
                        <a:pt x="672844" y="1601047"/>
                        <a:pt x="567747" y="1890097"/>
                      </a:cubicBezTo>
                      <a:lnTo>
                        <a:pt x="550975" y="1932398"/>
                      </a:lnTo>
                      <a:lnTo>
                        <a:pt x="518993" y="1886246"/>
                      </a:lnTo>
                      <a:cubicBezTo>
                        <a:pt x="421286" y="1767853"/>
                        <a:pt x="284566" y="1682849"/>
                        <a:pt x="128515" y="1650916"/>
                      </a:cubicBezTo>
                      <a:lnTo>
                        <a:pt x="0" y="1637961"/>
                      </a:lnTo>
                      <a:lnTo>
                        <a:pt x="0" y="281954"/>
                      </a:lnTo>
                      <a:lnTo>
                        <a:pt x="128515" y="268998"/>
                      </a:lnTo>
                      <a:cubicBezTo>
                        <a:pt x="284566" y="237066"/>
                        <a:pt x="421286" y="152062"/>
                        <a:pt x="518993" y="33669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445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48" name="Oval 747">
                  <a:extLst>
                    <a:ext uri="{FF2B5EF4-FFF2-40B4-BE49-F238E27FC236}">
                      <a16:creationId xmlns:a16="http://schemas.microsoft.com/office/drawing/2014/main" id="{6610EC9A-B797-40EE-BB27-8F3C49E87A03}"/>
                    </a:ext>
                  </a:extLst>
                </p:cNvPr>
                <p:cNvSpPr/>
                <p:nvPr/>
              </p:nvSpPr>
              <p:spPr bwMode="auto">
                <a:xfrm>
                  <a:off x="2873757" y="1463979"/>
                  <a:ext cx="3930268" cy="3930044"/>
                </a:xfrm>
                <a:prstGeom prst="ellipse">
                  <a:avLst/>
                </a:prstGeom>
                <a:noFill/>
                <a:ln w="228600" cap="flat" cmpd="sng" algn="ctr">
                  <a:solidFill>
                    <a:srgbClr val="0078D7"/>
                  </a:solidFill>
                  <a:prstDash val="solid"/>
                  <a:headEnd type="none"/>
                  <a:tailEnd type="none"/>
                </a:ln>
                <a:effectLst/>
              </p:spPr>
              <p:txBody>
                <a:bodyPr rot="0" spcFirstLastPara="0" vertOverflow="overflow" horzOverflow="overflow" vert="horz" wrap="square" lIns="129211" tIns="103369" rIns="129211" bIns="10336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58704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5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49" name="Oval 748">
                  <a:extLst>
                    <a:ext uri="{FF2B5EF4-FFF2-40B4-BE49-F238E27FC236}">
                      <a16:creationId xmlns:a16="http://schemas.microsoft.com/office/drawing/2014/main" id="{BAD46A83-FC7F-4128-BF7C-0DE5F9C46E87}"/>
                    </a:ext>
                  </a:extLst>
                </p:cNvPr>
                <p:cNvSpPr/>
                <p:nvPr/>
              </p:nvSpPr>
              <p:spPr bwMode="auto">
                <a:xfrm>
                  <a:off x="5312236" y="2759381"/>
                  <a:ext cx="1339238" cy="1339238"/>
                </a:xfrm>
                <a:prstGeom prst="ellipse">
                  <a:avLst/>
                </a:prstGeom>
                <a:solidFill>
                  <a:srgbClr val="0078D7"/>
                </a:solidFill>
                <a:ln w="19050" cap="rnd" cmpd="sng" algn="ctr">
                  <a:solidFill>
                    <a:srgbClr val="00B0F0"/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445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28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grpSp>
              <p:nvGrpSpPr>
                <p:cNvPr id="750" name="Group 749">
                  <a:extLst>
                    <a:ext uri="{FF2B5EF4-FFF2-40B4-BE49-F238E27FC236}">
                      <a16:creationId xmlns:a16="http://schemas.microsoft.com/office/drawing/2014/main" id="{9F5ADC23-22FD-43FC-9B80-989082730359}"/>
                    </a:ext>
                  </a:extLst>
                </p:cNvPr>
                <p:cNvGrpSpPr/>
                <p:nvPr/>
              </p:nvGrpSpPr>
              <p:grpSpPr>
                <a:xfrm rot="7443536">
                  <a:off x="3418347" y="3378043"/>
                  <a:ext cx="1407673" cy="1932398"/>
                  <a:chOff x="5553745" y="2621551"/>
                  <a:chExt cx="1407673" cy="1932398"/>
                </a:xfrm>
              </p:grpSpPr>
              <p:sp>
                <p:nvSpPr>
                  <p:cNvPr id="754" name="Freeform: Shape 753">
                    <a:extLst>
                      <a:ext uri="{FF2B5EF4-FFF2-40B4-BE49-F238E27FC236}">
                        <a16:creationId xmlns:a16="http://schemas.microsoft.com/office/drawing/2014/main" id="{2A6F5800-68BF-4D30-A006-6898027A9D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32884" y="2621551"/>
                    <a:ext cx="728534" cy="1932398"/>
                  </a:xfrm>
                  <a:custGeom>
                    <a:avLst/>
                    <a:gdLst>
                      <a:gd name="connsiteX0" fmla="*/ 542325 w 728534"/>
                      <a:gd name="connsiteY0" fmla="*/ 0 h 1932398"/>
                      <a:gd name="connsiteX1" fmla="*/ 567747 w 728534"/>
                      <a:gd name="connsiteY1" fmla="*/ 64118 h 1932398"/>
                      <a:gd name="connsiteX2" fmla="*/ 728534 w 728534"/>
                      <a:gd name="connsiteY2" fmla="*/ 977107 h 1932398"/>
                      <a:gd name="connsiteX3" fmla="*/ 567747 w 728534"/>
                      <a:gd name="connsiteY3" fmla="*/ 1890097 h 1932398"/>
                      <a:gd name="connsiteX4" fmla="*/ 550975 w 728534"/>
                      <a:gd name="connsiteY4" fmla="*/ 1932398 h 1932398"/>
                      <a:gd name="connsiteX5" fmla="*/ 518993 w 728534"/>
                      <a:gd name="connsiteY5" fmla="*/ 1886246 h 1932398"/>
                      <a:gd name="connsiteX6" fmla="*/ 128515 w 728534"/>
                      <a:gd name="connsiteY6" fmla="*/ 1650916 h 1932398"/>
                      <a:gd name="connsiteX7" fmla="*/ 0 w 728534"/>
                      <a:gd name="connsiteY7" fmla="*/ 1637961 h 1932398"/>
                      <a:gd name="connsiteX8" fmla="*/ 0 w 728534"/>
                      <a:gd name="connsiteY8" fmla="*/ 281954 h 1932398"/>
                      <a:gd name="connsiteX9" fmla="*/ 128515 w 728534"/>
                      <a:gd name="connsiteY9" fmla="*/ 268998 h 1932398"/>
                      <a:gd name="connsiteX10" fmla="*/ 518993 w 728534"/>
                      <a:gd name="connsiteY10" fmla="*/ 33669 h 1932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8534" h="1932398">
                        <a:moveTo>
                          <a:pt x="542325" y="0"/>
                        </a:moveTo>
                        <a:lnTo>
                          <a:pt x="567747" y="64118"/>
                        </a:lnTo>
                        <a:cubicBezTo>
                          <a:pt x="672844" y="353168"/>
                          <a:pt x="728534" y="661686"/>
                          <a:pt x="728534" y="977107"/>
                        </a:cubicBezTo>
                        <a:cubicBezTo>
                          <a:pt x="728534" y="1292528"/>
                          <a:pt x="672844" y="1601047"/>
                          <a:pt x="567747" y="1890097"/>
                        </a:cubicBezTo>
                        <a:lnTo>
                          <a:pt x="550975" y="1932398"/>
                        </a:lnTo>
                        <a:lnTo>
                          <a:pt x="518993" y="1886246"/>
                        </a:lnTo>
                        <a:cubicBezTo>
                          <a:pt x="421286" y="1767853"/>
                          <a:pt x="284566" y="1682849"/>
                          <a:pt x="128515" y="1650916"/>
                        </a:cubicBezTo>
                        <a:lnTo>
                          <a:pt x="0" y="1637961"/>
                        </a:lnTo>
                        <a:lnTo>
                          <a:pt x="0" y="281954"/>
                        </a:lnTo>
                        <a:lnTo>
                          <a:pt x="128515" y="268998"/>
                        </a:lnTo>
                        <a:cubicBezTo>
                          <a:pt x="284566" y="237066"/>
                          <a:pt x="421286" y="152062"/>
                          <a:pt x="518993" y="33669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8544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55" name="Oval 754">
                    <a:extLst>
                      <a:ext uri="{FF2B5EF4-FFF2-40B4-BE49-F238E27FC236}">
                        <a16:creationId xmlns:a16="http://schemas.microsoft.com/office/drawing/2014/main" id="{9CE1B58E-D021-46E9-B5D7-1901676A88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53745" y="2911781"/>
                    <a:ext cx="1339238" cy="1339238"/>
                  </a:xfrm>
                  <a:prstGeom prst="ellipse">
                    <a:avLst/>
                  </a:prstGeom>
                  <a:solidFill>
                    <a:srgbClr val="0078D7"/>
                  </a:solidFill>
                  <a:ln w="19050" cap="rnd" cmpd="sng" algn="ctr">
                    <a:solidFill>
                      <a:srgbClr val="00B0F0"/>
                    </a:solidFill>
                    <a:prstDash val="sysDot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8544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28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751" name="Group 750">
                  <a:extLst>
                    <a:ext uri="{FF2B5EF4-FFF2-40B4-BE49-F238E27FC236}">
                      <a16:creationId xmlns:a16="http://schemas.microsoft.com/office/drawing/2014/main" id="{D1FC3C2C-D613-4FB5-8CD2-666B51C749FA}"/>
                    </a:ext>
                  </a:extLst>
                </p:cNvPr>
                <p:cNvGrpSpPr/>
                <p:nvPr/>
              </p:nvGrpSpPr>
              <p:grpSpPr>
                <a:xfrm rot="14861745">
                  <a:off x="3691207" y="1366766"/>
                  <a:ext cx="1407673" cy="1932398"/>
                  <a:chOff x="5553745" y="2621551"/>
                  <a:chExt cx="1407673" cy="1932398"/>
                </a:xfrm>
              </p:grpSpPr>
              <p:sp>
                <p:nvSpPr>
                  <p:cNvPr id="752" name="Freeform: Shape 751">
                    <a:extLst>
                      <a:ext uri="{FF2B5EF4-FFF2-40B4-BE49-F238E27FC236}">
                        <a16:creationId xmlns:a16="http://schemas.microsoft.com/office/drawing/2014/main" id="{1A5AFBEF-2935-4CC4-87A0-4DD96E0DE3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32884" y="2621551"/>
                    <a:ext cx="728534" cy="1932398"/>
                  </a:xfrm>
                  <a:custGeom>
                    <a:avLst/>
                    <a:gdLst>
                      <a:gd name="connsiteX0" fmla="*/ 542325 w 728534"/>
                      <a:gd name="connsiteY0" fmla="*/ 0 h 1932398"/>
                      <a:gd name="connsiteX1" fmla="*/ 567747 w 728534"/>
                      <a:gd name="connsiteY1" fmla="*/ 64118 h 1932398"/>
                      <a:gd name="connsiteX2" fmla="*/ 728534 w 728534"/>
                      <a:gd name="connsiteY2" fmla="*/ 977107 h 1932398"/>
                      <a:gd name="connsiteX3" fmla="*/ 567747 w 728534"/>
                      <a:gd name="connsiteY3" fmla="*/ 1890097 h 1932398"/>
                      <a:gd name="connsiteX4" fmla="*/ 550975 w 728534"/>
                      <a:gd name="connsiteY4" fmla="*/ 1932398 h 1932398"/>
                      <a:gd name="connsiteX5" fmla="*/ 518993 w 728534"/>
                      <a:gd name="connsiteY5" fmla="*/ 1886246 h 1932398"/>
                      <a:gd name="connsiteX6" fmla="*/ 128515 w 728534"/>
                      <a:gd name="connsiteY6" fmla="*/ 1650916 h 1932398"/>
                      <a:gd name="connsiteX7" fmla="*/ 0 w 728534"/>
                      <a:gd name="connsiteY7" fmla="*/ 1637961 h 1932398"/>
                      <a:gd name="connsiteX8" fmla="*/ 0 w 728534"/>
                      <a:gd name="connsiteY8" fmla="*/ 281954 h 1932398"/>
                      <a:gd name="connsiteX9" fmla="*/ 128515 w 728534"/>
                      <a:gd name="connsiteY9" fmla="*/ 268998 h 1932398"/>
                      <a:gd name="connsiteX10" fmla="*/ 518993 w 728534"/>
                      <a:gd name="connsiteY10" fmla="*/ 33669 h 1932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28534" h="1932398">
                        <a:moveTo>
                          <a:pt x="542325" y="0"/>
                        </a:moveTo>
                        <a:lnTo>
                          <a:pt x="567747" y="64118"/>
                        </a:lnTo>
                        <a:cubicBezTo>
                          <a:pt x="672844" y="353168"/>
                          <a:pt x="728534" y="661686"/>
                          <a:pt x="728534" y="977107"/>
                        </a:cubicBezTo>
                        <a:cubicBezTo>
                          <a:pt x="728534" y="1292528"/>
                          <a:pt x="672844" y="1601047"/>
                          <a:pt x="567747" y="1890097"/>
                        </a:cubicBezTo>
                        <a:lnTo>
                          <a:pt x="550975" y="1932398"/>
                        </a:lnTo>
                        <a:lnTo>
                          <a:pt x="518993" y="1886246"/>
                        </a:lnTo>
                        <a:cubicBezTo>
                          <a:pt x="421286" y="1767853"/>
                          <a:pt x="284566" y="1682849"/>
                          <a:pt x="128515" y="1650916"/>
                        </a:cubicBezTo>
                        <a:lnTo>
                          <a:pt x="0" y="1637961"/>
                        </a:lnTo>
                        <a:lnTo>
                          <a:pt x="0" y="281954"/>
                        </a:lnTo>
                        <a:lnTo>
                          <a:pt x="128515" y="268998"/>
                        </a:lnTo>
                        <a:cubicBezTo>
                          <a:pt x="284566" y="237066"/>
                          <a:pt x="421286" y="152062"/>
                          <a:pt x="518993" y="33669"/>
                        </a:cubicBezTo>
                        <a:close/>
                      </a:path>
                    </a:pathLst>
                  </a:custGeom>
                  <a:solidFill>
                    <a:srgbClr val="0078D7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8544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753" name="Oval 752">
                    <a:extLst>
                      <a:ext uri="{FF2B5EF4-FFF2-40B4-BE49-F238E27FC236}">
                        <a16:creationId xmlns:a16="http://schemas.microsoft.com/office/drawing/2014/main" id="{6D353466-7761-4CBA-A705-9D87BBA88E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53745" y="2911781"/>
                    <a:ext cx="1339238" cy="1339238"/>
                  </a:xfrm>
                  <a:prstGeom prst="ellipse">
                    <a:avLst/>
                  </a:prstGeom>
                  <a:solidFill>
                    <a:srgbClr val="0078D7"/>
                  </a:solidFill>
                  <a:ln w="19050" cap="rnd" cmpd="sng" algn="ctr">
                    <a:solidFill>
                      <a:srgbClr val="00B0F0"/>
                    </a:solidFill>
                    <a:prstDash val="sysDot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8544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28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756" name="Math stuff">
                <a:extLst>
                  <a:ext uri="{FF2B5EF4-FFF2-40B4-BE49-F238E27FC236}">
                    <a16:creationId xmlns:a16="http://schemas.microsoft.com/office/drawing/2014/main" id="{D90E10CF-12FE-4A5F-BD55-14CBE158C98E}"/>
                  </a:ext>
                </a:extLst>
              </p:cNvPr>
              <p:cNvGrpSpPr/>
              <p:nvPr/>
            </p:nvGrpSpPr>
            <p:grpSpPr>
              <a:xfrm>
                <a:off x="5044526" y="2126868"/>
                <a:ext cx="1019773" cy="1033217"/>
                <a:chOff x="4304659" y="1589541"/>
                <a:chExt cx="1073894" cy="1088052"/>
              </a:xfrm>
            </p:grpSpPr>
            <p:pic>
              <p:nvPicPr>
                <p:cNvPr id="757" name="Picture 756" descr="A picture containing water, rain, nature&#10;&#10;Description generated with high confidence">
                  <a:extLst>
                    <a:ext uri="{FF2B5EF4-FFF2-40B4-BE49-F238E27FC236}">
                      <a16:creationId xmlns:a16="http://schemas.microsoft.com/office/drawing/2014/main" id="{D3087575-1E70-4BE4-AEDA-5061D9C922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4392" y="1709532"/>
                  <a:ext cx="811362" cy="827347"/>
                </a:xfrm>
                <a:prstGeom prst="roundRect">
                  <a:avLst>
                    <a:gd name="adj" fmla="val 9137"/>
                  </a:avLst>
                </a:prstGeom>
                <a:ln w="9525">
                  <a:solidFill>
                    <a:srgbClr val="353535"/>
                  </a:solidFill>
                </a:ln>
              </p:spPr>
            </p:pic>
            <p:sp>
              <p:nvSpPr>
                <p:cNvPr id="758" name="chip">
                  <a:extLst>
                    <a:ext uri="{FF2B5EF4-FFF2-40B4-BE49-F238E27FC236}">
                      <a16:creationId xmlns:a16="http://schemas.microsoft.com/office/drawing/2014/main" id="{B9110493-75CA-4522-9A04-7FA52449072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304659" y="1589541"/>
                  <a:ext cx="1073894" cy="1088052"/>
                </a:xfrm>
                <a:custGeom>
                  <a:avLst/>
                  <a:gdLst>
                    <a:gd name="T0" fmla="*/ 267 w 334"/>
                    <a:gd name="T1" fmla="*/ 298 h 341"/>
                    <a:gd name="T2" fmla="*/ 60 w 334"/>
                    <a:gd name="T3" fmla="*/ 298 h 341"/>
                    <a:gd name="T4" fmla="*/ 36 w 334"/>
                    <a:gd name="T5" fmla="*/ 273 h 341"/>
                    <a:gd name="T6" fmla="*/ 36 w 334"/>
                    <a:gd name="T7" fmla="*/ 61 h 341"/>
                    <a:gd name="T8" fmla="*/ 60 w 334"/>
                    <a:gd name="T9" fmla="*/ 36 h 341"/>
                    <a:gd name="T10" fmla="*/ 267 w 334"/>
                    <a:gd name="T11" fmla="*/ 36 h 341"/>
                    <a:gd name="T12" fmla="*/ 291 w 334"/>
                    <a:gd name="T13" fmla="*/ 61 h 341"/>
                    <a:gd name="T14" fmla="*/ 291 w 334"/>
                    <a:gd name="T15" fmla="*/ 273 h 341"/>
                    <a:gd name="T16" fmla="*/ 267 w 334"/>
                    <a:gd name="T17" fmla="*/ 298 h 341"/>
                    <a:gd name="T18" fmla="*/ 78 w 334"/>
                    <a:gd name="T19" fmla="*/ 36 h 341"/>
                    <a:gd name="T20" fmla="*/ 78 w 334"/>
                    <a:gd name="T21" fmla="*/ 0 h 341"/>
                    <a:gd name="T22" fmla="*/ 121 w 334"/>
                    <a:gd name="T23" fmla="*/ 36 h 341"/>
                    <a:gd name="T24" fmla="*/ 121 w 334"/>
                    <a:gd name="T25" fmla="*/ 0 h 341"/>
                    <a:gd name="T26" fmla="*/ 163 w 334"/>
                    <a:gd name="T27" fmla="*/ 0 h 341"/>
                    <a:gd name="T28" fmla="*/ 163 w 334"/>
                    <a:gd name="T29" fmla="*/ 36 h 341"/>
                    <a:gd name="T30" fmla="*/ 206 w 334"/>
                    <a:gd name="T31" fmla="*/ 0 h 341"/>
                    <a:gd name="T32" fmla="*/ 206 w 334"/>
                    <a:gd name="T33" fmla="*/ 36 h 341"/>
                    <a:gd name="T34" fmla="*/ 256 w 334"/>
                    <a:gd name="T35" fmla="*/ 0 h 341"/>
                    <a:gd name="T36" fmla="*/ 256 w 334"/>
                    <a:gd name="T37" fmla="*/ 36 h 341"/>
                    <a:gd name="T38" fmla="*/ 334 w 334"/>
                    <a:gd name="T39" fmla="*/ 78 h 341"/>
                    <a:gd name="T40" fmla="*/ 291 w 334"/>
                    <a:gd name="T41" fmla="*/ 78 h 341"/>
                    <a:gd name="T42" fmla="*/ 334 w 334"/>
                    <a:gd name="T43" fmla="*/ 121 h 341"/>
                    <a:gd name="T44" fmla="*/ 291 w 334"/>
                    <a:gd name="T45" fmla="*/ 121 h 341"/>
                    <a:gd name="T46" fmla="*/ 334 w 334"/>
                    <a:gd name="T47" fmla="*/ 163 h 341"/>
                    <a:gd name="T48" fmla="*/ 291 w 334"/>
                    <a:gd name="T49" fmla="*/ 163 h 341"/>
                    <a:gd name="T50" fmla="*/ 334 w 334"/>
                    <a:gd name="T51" fmla="*/ 213 h 341"/>
                    <a:gd name="T52" fmla="*/ 291 w 334"/>
                    <a:gd name="T53" fmla="*/ 213 h 341"/>
                    <a:gd name="T54" fmla="*/ 334 w 334"/>
                    <a:gd name="T55" fmla="*/ 256 h 341"/>
                    <a:gd name="T56" fmla="*/ 291 w 334"/>
                    <a:gd name="T57" fmla="*/ 256 h 341"/>
                    <a:gd name="T58" fmla="*/ 36 w 334"/>
                    <a:gd name="T59" fmla="*/ 78 h 341"/>
                    <a:gd name="T60" fmla="*/ 0 w 334"/>
                    <a:gd name="T61" fmla="*/ 78 h 341"/>
                    <a:gd name="T62" fmla="*/ 36 w 334"/>
                    <a:gd name="T63" fmla="*/ 121 h 341"/>
                    <a:gd name="T64" fmla="*/ 0 w 334"/>
                    <a:gd name="T65" fmla="*/ 121 h 341"/>
                    <a:gd name="T66" fmla="*/ 36 w 334"/>
                    <a:gd name="T67" fmla="*/ 163 h 341"/>
                    <a:gd name="T68" fmla="*/ 0 w 334"/>
                    <a:gd name="T69" fmla="*/ 163 h 341"/>
                    <a:gd name="T70" fmla="*/ 36 w 334"/>
                    <a:gd name="T71" fmla="*/ 213 h 341"/>
                    <a:gd name="T72" fmla="*/ 0 w 334"/>
                    <a:gd name="T73" fmla="*/ 213 h 341"/>
                    <a:gd name="T74" fmla="*/ 36 w 334"/>
                    <a:gd name="T75" fmla="*/ 256 h 341"/>
                    <a:gd name="T76" fmla="*/ 0 w 334"/>
                    <a:gd name="T77" fmla="*/ 256 h 341"/>
                    <a:gd name="T78" fmla="*/ 78 w 334"/>
                    <a:gd name="T79" fmla="*/ 298 h 341"/>
                    <a:gd name="T80" fmla="*/ 78 w 334"/>
                    <a:gd name="T81" fmla="*/ 341 h 341"/>
                    <a:gd name="T82" fmla="*/ 121 w 334"/>
                    <a:gd name="T83" fmla="*/ 298 h 341"/>
                    <a:gd name="T84" fmla="*/ 121 w 334"/>
                    <a:gd name="T85" fmla="*/ 341 h 341"/>
                    <a:gd name="T86" fmla="*/ 163 w 334"/>
                    <a:gd name="T87" fmla="*/ 341 h 341"/>
                    <a:gd name="T88" fmla="*/ 163 w 334"/>
                    <a:gd name="T89" fmla="*/ 298 h 341"/>
                    <a:gd name="T90" fmla="*/ 206 w 334"/>
                    <a:gd name="T91" fmla="*/ 298 h 341"/>
                    <a:gd name="T92" fmla="*/ 206 w 334"/>
                    <a:gd name="T93" fmla="*/ 341 h 341"/>
                    <a:gd name="T94" fmla="*/ 256 w 334"/>
                    <a:gd name="T95" fmla="*/ 298 h 341"/>
                    <a:gd name="T96" fmla="*/ 256 w 334"/>
                    <a:gd name="T97" fmla="*/ 341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34" h="341">
                      <a:moveTo>
                        <a:pt x="267" y="298"/>
                      </a:moveTo>
                      <a:cubicBezTo>
                        <a:pt x="60" y="298"/>
                        <a:pt x="60" y="298"/>
                        <a:pt x="60" y="298"/>
                      </a:cubicBezTo>
                      <a:cubicBezTo>
                        <a:pt x="48" y="298"/>
                        <a:pt x="36" y="286"/>
                        <a:pt x="36" y="273"/>
                      </a:cubicBezTo>
                      <a:cubicBezTo>
                        <a:pt x="36" y="61"/>
                        <a:pt x="36" y="61"/>
                        <a:pt x="36" y="61"/>
                      </a:cubicBezTo>
                      <a:cubicBezTo>
                        <a:pt x="36" y="45"/>
                        <a:pt x="48" y="36"/>
                        <a:pt x="60" y="36"/>
                      </a:cubicBezTo>
                      <a:cubicBezTo>
                        <a:pt x="267" y="36"/>
                        <a:pt x="267" y="36"/>
                        <a:pt x="267" y="36"/>
                      </a:cubicBezTo>
                      <a:cubicBezTo>
                        <a:pt x="282" y="36"/>
                        <a:pt x="291" y="45"/>
                        <a:pt x="291" y="61"/>
                      </a:cubicBezTo>
                      <a:cubicBezTo>
                        <a:pt x="291" y="273"/>
                        <a:pt x="291" y="273"/>
                        <a:pt x="291" y="273"/>
                      </a:cubicBezTo>
                      <a:cubicBezTo>
                        <a:pt x="291" y="286"/>
                        <a:pt x="282" y="298"/>
                        <a:pt x="267" y="298"/>
                      </a:cubicBezTo>
                      <a:close/>
                      <a:moveTo>
                        <a:pt x="78" y="36"/>
                      </a:moveTo>
                      <a:cubicBezTo>
                        <a:pt x="78" y="0"/>
                        <a:pt x="78" y="0"/>
                        <a:pt x="78" y="0"/>
                      </a:cubicBezTo>
                      <a:moveTo>
                        <a:pt x="121" y="36"/>
                      </a:moveTo>
                      <a:cubicBezTo>
                        <a:pt x="121" y="0"/>
                        <a:pt x="121" y="0"/>
                        <a:pt x="121" y="0"/>
                      </a:cubicBezTo>
                      <a:moveTo>
                        <a:pt x="163" y="0"/>
                      </a:moveTo>
                      <a:cubicBezTo>
                        <a:pt x="163" y="36"/>
                        <a:pt x="163" y="36"/>
                        <a:pt x="163" y="36"/>
                      </a:cubicBezTo>
                      <a:moveTo>
                        <a:pt x="206" y="0"/>
                      </a:moveTo>
                      <a:cubicBezTo>
                        <a:pt x="206" y="36"/>
                        <a:pt x="206" y="36"/>
                        <a:pt x="206" y="36"/>
                      </a:cubicBezTo>
                      <a:moveTo>
                        <a:pt x="256" y="0"/>
                      </a:moveTo>
                      <a:cubicBezTo>
                        <a:pt x="256" y="36"/>
                        <a:pt x="256" y="36"/>
                        <a:pt x="256" y="36"/>
                      </a:cubicBezTo>
                      <a:moveTo>
                        <a:pt x="334" y="78"/>
                      </a:moveTo>
                      <a:cubicBezTo>
                        <a:pt x="291" y="78"/>
                        <a:pt x="291" y="78"/>
                        <a:pt x="291" y="78"/>
                      </a:cubicBezTo>
                      <a:moveTo>
                        <a:pt x="334" y="121"/>
                      </a:moveTo>
                      <a:cubicBezTo>
                        <a:pt x="291" y="121"/>
                        <a:pt x="291" y="121"/>
                        <a:pt x="291" y="121"/>
                      </a:cubicBezTo>
                      <a:moveTo>
                        <a:pt x="334" y="163"/>
                      </a:moveTo>
                      <a:cubicBezTo>
                        <a:pt x="291" y="163"/>
                        <a:pt x="291" y="163"/>
                        <a:pt x="291" y="163"/>
                      </a:cubicBezTo>
                      <a:moveTo>
                        <a:pt x="334" y="213"/>
                      </a:moveTo>
                      <a:cubicBezTo>
                        <a:pt x="291" y="213"/>
                        <a:pt x="291" y="213"/>
                        <a:pt x="291" y="213"/>
                      </a:cubicBezTo>
                      <a:moveTo>
                        <a:pt x="334" y="256"/>
                      </a:moveTo>
                      <a:cubicBezTo>
                        <a:pt x="291" y="256"/>
                        <a:pt x="291" y="256"/>
                        <a:pt x="291" y="256"/>
                      </a:cubicBezTo>
                      <a:moveTo>
                        <a:pt x="36" y="78"/>
                      </a:moveTo>
                      <a:cubicBezTo>
                        <a:pt x="0" y="78"/>
                        <a:pt x="0" y="78"/>
                        <a:pt x="0" y="78"/>
                      </a:cubicBezTo>
                      <a:moveTo>
                        <a:pt x="36" y="121"/>
                      </a:moveTo>
                      <a:cubicBezTo>
                        <a:pt x="0" y="121"/>
                        <a:pt x="0" y="121"/>
                        <a:pt x="0" y="121"/>
                      </a:cubicBezTo>
                      <a:moveTo>
                        <a:pt x="36" y="163"/>
                      </a:moveTo>
                      <a:cubicBezTo>
                        <a:pt x="0" y="163"/>
                        <a:pt x="0" y="163"/>
                        <a:pt x="0" y="163"/>
                      </a:cubicBezTo>
                      <a:moveTo>
                        <a:pt x="36" y="213"/>
                      </a:moveTo>
                      <a:cubicBezTo>
                        <a:pt x="0" y="213"/>
                        <a:pt x="0" y="213"/>
                        <a:pt x="0" y="213"/>
                      </a:cubicBezTo>
                      <a:moveTo>
                        <a:pt x="36" y="256"/>
                      </a:moveTo>
                      <a:cubicBezTo>
                        <a:pt x="0" y="256"/>
                        <a:pt x="0" y="256"/>
                        <a:pt x="0" y="256"/>
                      </a:cubicBezTo>
                      <a:moveTo>
                        <a:pt x="78" y="298"/>
                      </a:moveTo>
                      <a:cubicBezTo>
                        <a:pt x="78" y="341"/>
                        <a:pt x="78" y="341"/>
                        <a:pt x="78" y="341"/>
                      </a:cubicBezTo>
                      <a:moveTo>
                        <a:pt x="121" y="298"/>
                      </a:moveTo>
                      <a:cubicBezTo>
                        <a:pt x="121" y="341"/>
                        <a:pt x="121" y="341"/>
                        <a:pt x="121" y="341"/>
                      </a:cubicBezTo>
                      <a:moveTo>
                        <a:pt x="163" y="341"/>
                      </a:moveTo>
                      <a:cubicBezTo>
                        <a:pt x="163" y="298"/>
                        <a:pt x="163" y="298"/>
                        <a:pt x="163" y="298"/>
                      </a:cubicBezTo>
                      <a:moveTo>
                        <a:pt x="206" y="298"/>
                      </a:moveTo>
                      <a:cubicBezTo>
                        <a:pt x="206" y="341"/>
                        <a:pt x="206" y="341"/>
                        <a:pt x="206" y="341"/>
                      </a:cubicBezTo>
                      <a:moveTo>
                        <a:pt x="256" y="298"/>
                      </a:moveTo>
                      <a:cubicBezTo>
                        <a:pt x="256" y="341"/>
                        <a:pt x="256" y="341"/>
                        <a:pt x="256" y="341"/>
                      </a:cubicBezTo>
                    </a:path>
                  </a:pathLst>
                </a:custGeom>
                <a:noFill/>
                <a:ln w="9525" cap="sq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23" tIns="33611" rIns="67223" bIns="336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7216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28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59" name="TextBox 758">
                  <a:extLst>
                    <a:ext uri="{FF2B5EF4-FFF2-40B4-BE49-F238E27FC236}">
                      <a16:creationId xmlns:a16="http://schemas.microsoft.com/office/drawing/2014/main" id="{5CDBD7F5-B872-48A1-998F-332FFEB7777C}"/>
                    </a:ext>
                  </a:extLst>
                </p:cNvPr>
                <p:cNvSpPr txBox="1"/>
                <p:nvPr/>
              </p:nvSpPr>
              <p:spPr>
                <a:xfrm>
                  <a:off x="4450730" y="1911493"/>
                  <a:ext cx="761747" cy="758059"/>
                </a:xfrm>
                <a:prstGeom prst="rect">
                  <a:avLst/>
                </a:prstGeom>
                <a:ln w="9525">
                  <a:noFill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ctr" defTabSz="658793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8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Machine</a:t>
                  </a:r>
                  <a:br>
                    <a:rPr kumimoji="0" lang="en-US" sz="808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</a:br>
                  <a:r>
                    <a:rPr kumimoji="0" lang="en-US" sz="808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learning</a:t>
                  </a:r>
                </a:p>
              </p:txBody>
            </p:sp>
          </p:grpSp>
          <p:grpSp>
            <p:nvGrpSpPr>
              <p:cNvPr id="760" name="Group 759">
                <a:extLst>
                  <a:ext uri="{FF2B5EF4-FFF2-40B4-BE49-F238E27FC236}">
                    <a16:creationId xmlns:a16="http://schemas.microsoft.com/office/drawing/2014/main" id="{4BA6DD12-767E-4A8E-9EBB-5E94006DE576}"/>
                  </a:ext>
                </a:extLst>
              </p:cNvPr>
              <p:cNvGrpSpPr/>
              <p:nvPr/>
            </p:nvGrpSpPr>
            <p:grpSpPr>
              <a:xfrm>
                <a:off x="4879112" y="4227947"/>
                <a:ext cx="887989" cy="897109"/>
                <a:chOff x="3725362" y="3896538"/>
                <a:chExt cx="905924" cy="915228"/>
              </a:xfrm>
            </p:grpSpPr>
            <p:grpSp>
              <p:nvGrpSpPr>
                <p:cNvPr id="761" name="Group 760">
                  <a:extLst>
                    <a:ext uri="{FF2B5EF4-FFF2-40B4-BE49-F238E27FC236}">
                      <a16:creationId xmlns:a16="http://schemas.microsoft.com/office/drawing/2014/main" id="{DD49815A-095B-4A9A-A985-4EC75BF1D34F}"/>
                    </a:ext>
                  </a:extLst>
                </p:cNvPr>
                <p:cNvGrpSpPr/>
                <p:nvPr/>
              </p:nvGrpSpPr>
              <p:grpSpPr>
                <a:xfrm>
                  <a:off x="3725362" y="3896538"/>
                  <a:ext cx="790940" cy="602507"/>
                  <a:chOff x="4314657" y="4074265"/>
                  <a:chExt cx="1059471" cy="807063"/>
                </a:xfrm>
                <a:solidFill>
                  <a:srgbClr val="FFFFFF"/>
                </a:solidFill>
              </p:grpSpPr>
              <p:grpSp>
                <p:nvGrpSpPr>
                  <p:cNvPr id="763" name="Group 762">
                    <a:extLst>
                      <a:ext uri="{FF2B5EF4-FFF2-40B4-BE49-F238E27FC236}">
                        <a16:creationId xmlns:a16="http://schemas.microsoft.com/office/drawing/2014/main" id="{D3206099-D3E7-49FD-88E7-CA1DE043CA44}"/>
                      </a:ext>
                    </a:extLst>
                  </p:cNvPr>
                  <p:cNvGrpSpPr/>
                  <p:nvPr/>
                </p:nvGrpSpPr>
                <p:grpSpPr>
                  <a:xfrm>
                    <a:off x="4816142" y="4074265"/>
                    <a:ext cx="557986" cy="539640"/>
                    <a:chOff x="9763287" y="5133362"/>
                    <a:chExt cx="590975" cy="571545"/>
                  </a:xfrm>
                  <a:grpFill/>
                </p:grpSpPr>
                <p:sp>
                  <p:nvSpPr>
                    <p:cNvPr id="796" name="Freeform 212">
                      <a:extLst>
                        <a:ext uri="{FF2B5EF4-FFF2-40B4-BE49-F238E27FC236}">
                          <a16:creationId xmlns:a16="http://schemas.microsoft.com/office/drawing/2014/main" id="{A0EFB338-8203-4A74-A9E5-1CF22CD44B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860434" y="5617475"/>
                      <a:ext cx="87432" cy="87432"/>
                    </a:xfrm>
                    <a:custGeom>
                      <a:avLst/>
                      <a:gdLst>
                        <a:gd name="T0" fmla="*/ 255 w 268"/>
                        <a:gd name="T1" fmla="*/ 269 h 269"/>
                        <a:gd name="T2" fmla="*/ 255 w 268"/>
                        <a:gd name="T3" fmla="*/ 269 h 269"/>
                        <a:gd name="T4" fmla="*/ 0 w 268"/>
                        <a:gd name="T5" fmla="*/ 13 h 269"/>
                        <a:gd name="T6" fmla="*/ 13 w 268"/>
                        <a:gd name="T7" fmla="*/ 0 h 269"/>
                        <a:gd name="T8" fmla="*/ 27 w 268"/>
                        <a:gd name="T9" fmla="*/ 13 h 269"/>
                        <a:gd name="T10" fmla="*/ 255 w 268"/>
                        <a:gd name="T11" fmla="*/ 242 h 269"/>
                        <a:gd name="T12" fmla="*/ 268 w 268"/>
                        <a:gd name="T13" fmla="*/ 255 h 269"/>
                        <a:gd name="T14" fmla="*/ 255 w 268"/>
                        <a:gd name="T15" fmla="*/ 269 h 2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68" h="269">
                          <a:moveTo>
                            <a:pt x="255" y="269"/>
                          </a:moveTo>
                          <a:lnTo>
                            <a:pt x="255" y="269"/>
                          </a:lnTo>
                          <a:cubicBezTo>
                            <a:pt x="114" y="269"/>
                            <a:pt x="0" y="154"/>
                            <a:pt x="0" y="13"/>
                          </a:cubicBezTo>
                          <a:cubicBezTo>
                            <a:pt x="0" y="6"/>
                            <a:pt x="6" y="0"/>
                            <a:pt x="13" y="0"/>
                          </a:cubicBezTo>
                          <a:cubicBezTo>
                            <a:pt x="21" y="0"/>
                            <a:pt x="27" y="6"/>
                            <a:pt x="27" y="13"/>
                          </a:cubicBezTo>
                          <a:cubicBezTo>
                            <a:pt x="27" y="139"/>
                            <a:pt x="129" y="242"/>
                            <a:pt x="255" y="242"/>
                          </a:cubicBezTo>
                          <a:cubicBezTo>
                            <a:pt x="262" y="242"/>
                            <a:pt x="268" y="248"/>
                            <a:pt x="268" y="255"/>
                          </a:cubicBezTo>
                          <a:cubicBezTo>
                            <a:pt x="268" y="263"/>
                            <a:pt x="262" y="269"/>
                            <a:pt x="255" y="269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97" name="Freeform 213">
                      <a:extLst>
                        <a:ext uri="{FF2B5EF4-FFF2-40B4-BE49-F238E27FC236}">
                          <a16:creationId xmlns:a16="http://schemas.microsoft.com/office/drawing/2014/main" id="{1E53C59D-3443-44BA-BE50-CB5091438B31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10187494" y="5617475"/>
                      <a:ext cx="166768" cy="87432"/>
                    </a:xfrm>
                    <a:custGeom>
                      <a:avLst/>
                      <a:gdLst>
                        <a:gd name="T0" fmla="*/ 27 w 510"/>
                        <a:gd name="T1" fmla="*/ 27 h 269"/>
                        <a:gd name="T2" fmla="*/ 27 w 510"/>
                        <a:gd name="T3" fmla="*/ 27 h 269"/>
                        <a:gd name="T4" fmla="*/ 255 w 510"/>
                        <a:gd name="T5" fmla="*/ 242 h 269"/>
                        <a:gd name="T6" fmla="*/ 483 w 510"/>
                        <a:gd name="T7" fmla="*/ 27 h 269"/>
                        <a:gd name="T8" fmla="*/ 27 w 510"/>
                        <a:gd name="T9" fmla="*/ 27 h 269"/>
                        <a:gd name="T10" fmla="*/ 255 w 510"/>
                        <a:gd name="T11" fmla="*/ 269 h 269"/>
                        <a:gd name="T12" fmla="*/ 255 w 510"/>
                        <a:gd name="T13" fmla="*/ 269 h 269"/>
                        <a:gd name="T14" fmla="*/ 0 w 510"/>
                        <a:gd name="T15" fmla="*/ 13 h 269"/>
                        <a:gd name="T16" fmla="*/ 0 w 510"/>
                        <a:gd name="T17" fmla="*/ 0 h 269"/>
                        <a:gd name="T18" fmla="*/ 510 w 510"/>
                        <a:gd name="T19" fmla="*/ 0 h 269"/>
                        <a:gd name="T20" fmla="*/ 510 w 510"/>
                        <a:gd name="T21" fmla="*/ 13 h 269"/>
                        <a:gd name="T22" fmla="*/ 255 w 510"/>
                        <a:gd name="T23" fmla="*/ 269 h 2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510" h="269">
                          <a:moveTo>
                            <a:pt x="27" y="27"/>
                          </a:moveTo>
                          <a:lnTo>
                            <a:pt x="27" y="27"/>
                          </a:lnTo>
                          <a:cubicBezTo>
                            <a:pt x="34" y="146"/>
                            <a:pt x="134" y="242"/>
                            <a:pt x="255" y="242"/>
                          </a:cubicBezTo>
                          <a:cubicBezTo>
                            <a:pt x="377" y="242"/>
                            <a:pt x="476" y="146"/>
                            <a:pt x="483" y="27"/>
                          </a:cubicBezTo>
                          <a:lnTo>
                            <a:pt x="27" y="27"/>
                          </a:lnTo>
                          <a:close/>
                          <a:moveTo>
                            <a:pt x="255" y="269"/>
                          </a:moveTo>
                          <a:lnTo>
                            <a:pt x="255" y="269"/>
                          </a:lnTo>
                          <a:cubicBezTo>
                            <a:pt x="115" y="269"/>
                            <a:pt x="0" y="154"/>
                            <a:pt x="0" y="13"/>
                          </a:cubicBezTo>
                          <a:lnTo>
                            <a:pt x="0" y="0"/>
                          </a:lnTo>
                          <a:lnTo>
                            <a:pt x="510" y="0"/>
                          </a:lnTo>
                          <a:lnTo>
                            <a:pt x="510" y="13"/>
                          </a:lnTo>
                          <a:cubicBezTo>
                            <a:pt x="510" y="154"/>
                            <a:pt x="396" y="269"/>
                            <a:pt x="255" y="269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98" name="Freeform 214">
                      <a:extLst>
                        <a:ext uri="{FF2B5EF4-FFF2-40B4-BE49-F238E27FC236}">
                          <a16:creationId xmlns:a16="http://schemas.microsoft.com/office/drawing/2014/main" id="{7CABB729-767E-45F1-A544-6D0F6607D0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10187494" y="5212698"/>
                      <a:ext cx="8096" cy="412873"/>
                    </a:xfrm>
                    <a:custGeom>
                      <a:avLst/>
                      <a:gdLst>
                        <a:gd name="T0" fmla="*/ 14 w 27"/>
                        <a:gd name="T1" fmla="*/ 1260 h 1260"/>
                        <a:gd name="T2" fmla="*/ 14 w 27"/>
                        <a:gd name="T3" fmla="*/ 1260 h 1260"/>
                        <a:gd name="T4" fmla="*/ 0 w 27"/>
                        <a:gd name="T5" fmla="*/ 1246 h 1260"/>
                        <a:gd name="T6" fmla="*/ 0 w 27"/>
                        <a:gd name="T7" fmla="*/ 13 h 1260"/>
                        <a:gd name="T8" fmla="*/ 14 w 27"/>
                        <a:gd name="T9" fmla="*/ 0 h 1260"/>
                        <a:gd name="T10" fmla="*/ 27 w 27"/>
                        <a:gd name="T11" fmla="*/ 13 h 1260"/>
                        <a:gd name="T12" fmla="*/ 27 w 27"/>
                        <a:gd name="T13" fmla="*/ 1246 h 1260"/>
                        <a:gd name="T14" fmla="*/ 14 w 27"/>
                        <a:gd name="T15" fmla="*/ 1260 h 12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7" h="1260">
                          <a:moveTo>
                            <a:pt x="14" y="1260"/>
                          </a:moveTo>
                          <a:lnTo>
                            <a:pt x="14" y="1260"/>
                          </a:lnTo>
                          <a:cubicBezTo>
                            <a:pt x="6" y="1260"/>
                            <a:pt x="0" y="1254"/>
                            <a:pt x="0" y="1246"/>
                          </a:cubicBezTo>
                          <a:lnTo>
                            <a:pt x="0" y="13"/>
                          </a:lnTo>
                          <a:cubicBezTo>
                            <a:pt x="0" y="6"/>
                            <a:pt x="6" y="0"/>
                            <a:pt x="14" y="0"/>
                          </a:cubicBezTo>
                          <a:cubicBezTo>
                            <a:pt x="21" y="0"/>
                            <a:pt x="27" y="6"/>
                            <a:pt x="27" y="13"/>
                          </a:cubicBezTo>
                          <a:lnTo>
                            <a:pt x="27" y="1246"/>
                          </a:lnTo>
                          <a:cubicBezTo>
                            <a:pt x="27" y="1254"/>
                            <a:pt x="21" y="1260"/>
                            <a:pt x="14" y="1260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99" name="Freeform 215">
                      <a:extLst>
                        <a:ext uri="{FF2B5EF4-FFF2-40B4-BE49-F238E27FC236}">
                          <a16:creationId xmlns:a16="http://schemas.microsoft.com/office/drawing/2014/main" id="{24FA2793-A687-4EFE-9060-85E0CC119E4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860434" y="5212698"/>
                      <a:ext cx="8096" cy="412873"/>
                    </a:xfrm>
                    <a:custGeom>
                      <a:avLst/>
                      <a:gdLst>
                        <a:gd name="T0" fmla="*/ 13 w 27"/>
                        <a:gd name="T1" fmla="*/ 1260 h 1260"/>
                        <a:gd name="T2" fmla="*/ 13 w 27"/>
                        <a:gd name="T3" fmla="*/ 1260 h 1260"/>
                        <a:gd name="T4" fmla="*/ 0 w 27"/>
                        <a:gd name="T5" fmla="*/ 1246 h 1260"/>
                        <a:gd name="T6" fmla="*/ 0 w 27"/>
                        <a:gd name="T7" fmla="*/ 13 h 1260"/>
                        <a:gd name="T8" fmla="*/ 13 w 27"/>
                        <a:gd name="T9" fmla="*/ 0 h 1260"/>
                        <a:gd name="T10" fmla="*/ 27 w 27"/>
                        <a:gd name="T11" fmla="*/ 13 h 1260"/>
                        <a:gd name="T12" fmla="*/ 27 w 27"/>
                        <a:gd name="T13" fmla="*/ 1246 h 1260"/>
                        <a:gd name="T14" fmla="*/ 13 w 27"/>
                        <a:gd name="T15" fmla="*/ 1260 h 12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7" h="1260">
                          <a:moveTo>
                            <a:pt x="13" y="1260"/>
                          </a:moveTo>
                          <a:lnTo>
                            <a:pt x="13" y="1260"/>
                          </a:lnTo>
                          <a:cubicBezTo>
                            <a:pt x="6" y="1260"/>
                            <a:pt x="0" y="1254"/>
                            <a:pt x="0" y="1246"/>
                          </a:cubicBezTo>
                          <a:lnTo>
                            <a:pt x="0" y="13"/>
                          </a:lnTo>
                          <a:cubicBezTo>
                            <a:pt x="0" y="6"/>
                            <a:pt x="6" y="0"/>
                            <a:pt x="13" y="0"/>
                          </a:cubicBezTo>
                          <a:cubicBezTo>
                            <a:pt x="21" y="0"/>
                            <a:pt x="27" y="6"/>
                            <a:pt x="27" y="13"/>
                          </a:cubicBezTo>
                          <a:lnTo>
                            <a:pt x="27" y="1246"/>
                          </a:lnTo>
                          <a:cubicBezTo>
                            <a:pt x="27" y="1254"/>
                            <a:pt x="21" y="1260"/>
                            <a:pt x="13" y="1260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0" name="Freeform 216">
                      <a:extLst>
                        <a:ext uri="{FF2B5EF4-FFF2-40B4-BE49-F238E27FC236}">
                          <a16:creationId xmlns:a16="http://schemas.microsoft.com/office/drawing/2014/main" id="{336B1ECD-A853-4F69-874B-3D77B8528FB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842623" y="5133362"/>
                      <a:ext cx="273630" cy="9715"/>
                    </a:xfrm>
                    <a:custGeom>
                      <a:avLst/>
                      <a:gdLst>
                        <a:gd name="T0" fmla="*/ 831 w 844"/>
                        <a:gd name="T1" fmla="*/ 27 h 27"/>
                        <a:gd name="T2" fmla="*/ 831 w 844"/>
                        <a:gd name="T3" fmla="*/ 27 h 27"/>
                        <a:gd name="T4" fmla="*/ 14 w 844"/>
                        <a:gd name="T5" fmla="*/ 27 h 27"/>
                        <a:gd name="T6" fmla="*/ 0 w 844"/>
                        <a:gd name="T7" fmla="*/ 13 h 27"/>
                        <a:gd name="T8" fmla="*/ 14 w 844"/>
                        <a:gd name="T9" fmla="*/ 0 h 27"/>
                        <a:gd name="T10" fmla="*/ 831 w 844"/>
                        <a:gd name="T11" fmla="*/ 0 h 27"/>
                        <a:gd name="T12" fmla="*/ 844 w 844"/>
                        <a:gd name="T13" fmla="*/ 13 h 27"/>
                        <a:gd name="T14" fmla="*/ 831 w 844"/>
                        <a:gd name="T15" fmla="*/ 27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844" h="27">
                          <a:moveTo>
                            <a:pt x="831" y="27"/>
                          </a:moveTo>
                          <a:lnTo>
                            <a:pt x="831" y="27"/>
                          </a:lnTo>
                          <a:lnTo>
                            <a:pt x="14" y="27"/>
                          </a:lnTo>
                          <a:cubicBezTo>
                            <a:pt x="6" y="27"/>
                            <a:pt x="0" y="21"/>
                            <a:pt x="0" y="13"/>
                          </a:cubicBezTo>
                          <a:cubicBezTo>
                            <a:pt x="0" y="6"/>
                            <a:pt x="6" y="0"/>
                            <a:pt x="14" y="0"/>
                          </a:cubicBezTo>
                          <a:lnTo>
                            <a:pt x="831" y="0"/>
                          </a:lnTo>
                          <a:cubicBezTo>
                            <a:pt x="838" y="0"/>
                            <a:pt x="844" y="6"/>
                            <a:pt x="844" y="13"/>
                          </a:cubicBezTo>
                          <a:cubicBezTo>
                            <a:pt x="844" y="21"/>
                            <a:pt x="838" y="27"/>
                            <a:pt x="831" y="27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1" name="Freeform 217">
                      <a:extLst>
                        <a:ext uri="{FF2B5EF4-FFF2-40B4-BE49-F238E27FC236}">
                          <a16:creationId xmlns:a16="http://schemas.microsoft.com/office/drawing/2014/main" id="{4C19876D-2C0C-4DC8-9ADD-B3E0F9A0C8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39770" y="5695192"/>
                      <a:ext cx="335156" cy="9715"/>
                    </a:xfrm>
                    <a:custGeom>
                      <a:avLst/>
                      <a:gdLst>
                        <a:gd name="T0" fmla="*/ 1016 w 1030"/>
                        <a:gd name="T1" fmla="*/ 27 h 27"/>
                        <a:gd name="T2" fmla="*/ 1016 w 1030"/>
                        <a:gd name="T3" fmla="*/ 27 h 27"/>
                        <a:gd name="T4" fmla="*/ 14 w 1030"/>
                        <a:gd name="T5" fmla="*/ 27 h 27"/>
                        <a:gd name="T6" fmla="*/ 0 w 1030"/>
                        <a:gd name="T7" fmla="*/ 13 h 27"/>
                        <a:gd name="T8" fmla="*/ 14 w 1030"/>
                        <a:gd name="T9" fmla="*/ 0 h 27"/>
                        <a:gd name="T10" fmla="*/ 1016 w 1030"/>
                        <a:gd name="T11" fmla="*/ 0 h 27"/>
                        <a:gd name="T12" fmla="*/ 1030 w 1030"/>
                        <a:gd name="T13" fmla="*/ 13 h 27"/>
                        <a:gd name="T14" fmla="*/ 1016 w 1030"/>
                        <a:gd name="T15" fmla="*/ 27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0" h="27">
                          <a:moveTo>
                            <a:pt x="1016" y="27"/>
                          </a:moveTo>
                          <a:lnTo>
                            <a:pt x="1016" y="27"/>
                          </a:lnTo>
                          <a:lnTo>
                            <a:pt x="14" y="27"/>
                          </a:lnTo>
                          <a:cubicBezTo>
                            <a:pt x="6" y="27"/>
                            <a:pt x="0" y="21"/>
                            <a:pt x="0" y="13"/>
                          </a:cubicBezTo>
                          <a:cubicBezTo>
                            <a:pt x="0" y="6"/>
                            <a:pt x="6" y="0"/>
                            <a:pt x="14" y="0"/>
                          </a:cubicBezTo>
                          <a:lnTo>
                            <a:pt x="1016" y="0"/>
                          </a:lnTo>
                          <a:cubicBezTo>
                            <a:pt x="1024" y="0"/>
                            <a:pt x="1030" y="6"/>
                            <a:pt x="1030" y="13"/>
                          </a:cubicBezTo>
                          <a:cubicBezTo>
                            <a:pt x="1030" y="21"/>
                            <a:pt x="1024" y="27"/>
                            <a:pt x="1016" y="27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2" name="Freeform 218">
                      <a:extLst>
                        <a:ext uri="{FF2B5EF4-FFF2-40B4-BE49-F238E27FC236}">
                          <a16:creationId xmlns:a16="http://schemas.microsoft.com/office/drawing/2014/main" id="{131E1B0C-FA11-45D4-95A0-70429E1325A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763287" y="5133362"/>
                      <a:ext cx="432302" cy="89051"/>
                    </a:xfrm>
                    <a:custGeom>
                      <a:avLst/>
                      <a:gdLst>
                        <a:gd name="T0" fmla="*/ 1314 w 1327"/>
                        <a:gd name="T1" fmla="*/ 269 h 269"/>
                        <a:gd name="T2" fmla="*/ 1314 w 1327"/>
                        <a:gd name="T3" fmla="*/ 269 h 269"/>
                        <a:gd name="T4" fmla="*/ 1300 w 1327"/>
                        <a:gd name="T5" fmla="*/ 255 h 269"/>
                        <a:gd name="T6" fmla="*/ 1072 w 1327"/>
                        <a:gd name="T7" fmla="*/ 27 h 269"/>
                        <a:gd name="T8" fmla="*/ 843 w 1327"/>
                        <a:gd name="T9" fmla="*/ 255 h 269"/>
                        <a:gd name="T10" fmla="*/ 843 w 1327"/>
                        <a:gd name="T11" fmla="*/ 269 h 269"/>
                        <a:gd name="T12" fmla="*/ 0 w 1327"/>
                        <a:gd name="T13" fmla="*/ 269 h 269"/>
                        <a:gd name="T14" fmla="*/ 0 w 1327"/>
                        <a:gd name="T15" fmla="*/ 255 h 269"/>
                        <a:gd name="T16" fmla="*/ 255 w 1327"/>
                        <a:gd name="T17" fmla="*/ 0 h 269"/>
                        <a:gd name="T18" fmla="*/ 268 w 1327"/>
                        <a:gd name="T19" fmla="*/ 13 h 269"/>
                        <a:gd name="T20" fmla="*/ 255 w 1327"/>
                        <a:gd name="T21" fmla="*/ 27 h 269"/>
                        <a:gd name="T22" fmla="*/ 27 w 1327"/>
                        <a:gd name="T23" fmla="*/ 242 h 269"/>
                        <a:gd name="T24" fmla="*/ 817 w 1327"/>
                        <a:gd name="T25" fmla="*/ 242 h 269"/>
                        <a:gd name="T26" fmla="*/ 1072 w 1327"/>
                        <a:gd name="T27" fmla="*/ 0 h 269"/>
                        <a:gd name="T28" fmla="*/ 1327 w 1327"/>
                        <a:gd name="T29" fmla="*/ 255 h 269"/>
                        <a:gd name="T30" fmla="*/ 1314 w 1327"/>
                        <a:gd name="T31" fmla="*/ 269 h 2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327" h="269">
                          <a:moveTo>
                            <a:pt x="1314" y="269"/>
                          </a:moveTo>
                          <a:lnTo>
                            <a:pt x="1314" y="269"/>
                          </a:lnTo>
                          <a:cubicBezTo>
                            <a:pt x="1306" y="269"/>
                            <a:pt x="1300" y="263"/>
                            <a:pt x="1300" y="255"/>
                          </a:cubicBezTo>
                          <a:cubicBezTo>
                            <a:pt x="1300" y="129"/>
                            <a:pt x="1198" y="27"/>
                            <a:pt x="1072" y="27"/>
                          </a:cubicBezTo>
                          <a:cubicBezTo>
                            <a:pt x="946" y="27"/>
                            <a:pt x="843" y="129"/>
                            <a:pt x="843" y="255"/>
                          </a:cubicBezTo>
                          <a:lnTo>
                            <a:pt x="843" y="269"/>
                          </a:lnTo>
                          <a:lnTo>
                            <a:pt x="0" y="269"/>
                          </a:lnTo>
                          <a:lnTo>
                            <a:pt x="0" y="255"/>
                          </a:lnTo>
                          <a:cubicBezTo>
                            <a:pt x="0" y="115"/>
                            <a:pt x="114" y="0"/>
                            <a:pt x="255" y="0"/>
                          </a:cubicBezTo>
                          <a:cubicBezTo>
                            <a:pt x="262" y="0"/>
                            <a:pt x="268" y="6"/>
                            <a:pt x="268" y="13"/>
                          </a:cubicBezTo>
                          <a:cubicBezTo>
                            <a:pt x="268" y="21"/>
                            <a:pt x="262" y="27"/>
                            <a:pt x="255" y="27"/>
                          </a:cubicBezTo>
                          <a:cubicBezTo>
                            <a:pt x="133" y="27"/>
                            <a:pt x="33" y="122"/>
                            <a:pt x="27" y="242"/>
                          </a:cubicBezTo>
                          <a:lnTo>
                            <a:pt x="817" y="242"/>
                          </a:lnTo>
                          <a:cubicBezTo>
                            <a:pt x="824" y="107"/>
                            <a:pt x="936" y="0"/>
                            <a:pt x="1072" y="0"/>
                          </a:cubicBezTo>
                          <a:cubicBezTo>
                            <a:pt x="1213" y="0"/>
                            <a:pt x="1327" y="115"/>
                            <a:pt x="1327" y="255"/>
                          </a:cubicBezTo>
                          <a:cubicBezTo>
                            <a:pt x="1327" y="263"/>
                            <a:pt x="1321" y="269"/>
                            <a:pt x="1314" y="269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3" name="Freeform 219">
                      <a:extLst>
                        <a:ext uri="{FF2B5EF4-FFF2-40B4-BE49-F238E27FC236}">
                          <a16:creationId xmlns:a16="http://schemas.microsoft.com/office/drawing/2014/main" id="{03217780-F001-4ECF-AF36-BA2C2522EA9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20341" y="5266129"/>
                      <a:ext cx="221818" cy="9715"/>
                    </a:xfrm>
                    <a:custGeom>
                      <a:avLst/>
                      <a:gdLst>
                        <a:gd name="T0" fmla="*/ 665 w 678"/>
                        <a:gd name="T1" fmla="*/ 27 h 27"/>
                        <a:gd name="T2" fmla="*/ 665 w 678"/>
                        <a:gd name="T3" fmla="*/ 27 h 27"/>
                        <a:gd name="T4" fmla="*/ 13 w 678"/>
                        <a:gd name="T5" fmla="*/ 27 h 27"/>
                        <a:gd name="T6" fmla="*/ 0 w 678"/>
                        <a:gd name="T7" fmla="*/ 14 h 27"/>
                        <a:gd name="T8" fmla="*/ 13 w 678"/>
                        <a:gd name="T9" fmla="*/ 0 h 27"/>
                        <a:gd name="T10" fmla="*/ 665 w 678"/>
                        <a:gd name="T11" fmla="*/ 0 h 27"/>
                        <a:gd name="T12" fmla="*/ 678 w 678"/>
                        <a:gd name="T13" fmla="*/ 14 h 27"/>
                        <a:gd name="T14" fmla="*/ 665 w 678"/>
                        <a:gd name="T15" fmla="*/ 27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78" h="27">
                          <a:moveTo>
                            <a:pt x="665" y="27"/>
                          </a:moveTo>
                          <a:lnTo>
                            <a:pt x="665" y="27"/>
                          </a:lnTo>
                          <a:lnTo>
                            <a:pt x="13" y="27"/>
                          </a:lnTo>
                          <a:cubicBezTo>
                            <a:pt x="6" y="27"/>
                            <a:pt x="0" y="21"/>
                            <a:pt x="0" y="14"/>
                          </a:cubicBezTo>
                          <a:cubicBezTo>
                            <a:pt x="0" y="6"/>
                            <a:pt x="6" y="0"/>
                            <a:pt x="13" y="0"/>
                          </a:cubicBezTo>
                          <a:lnTo>
                            <a:pt x="665" y="0"/>
                          </a:lnTo>
                          <a:cubicBezTo>
                            <a:pt x="672" y="0"/>
                            <a:pt x="678" y="6"/>
                            <a:pt x="678" y="14"/>
                          </a:cubicBezTo>
                          <a:cubicBezTo>
                            <a:pt x="678" y="21"/>
                            <a:pt x="672" y="27"/>
                            <a:pt x="665" y="27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4" name="Freeform 220">
                      <a:extLst>
                        <a:ext uri="{FF2B5EF4-FFF2-40B4-BE49-F238E27FC236}">
                          <a16:creationId xmlns:a16="http://schemas.microsoft.com/office/drawing/2014/main" id="{3C63A011-682A-4A17-8910-F3F1BD2AB05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20341" y="5314702"/>
                      <a:ext cx="221818" cy="9715"/>
                    </a:xfrm>
                    <a:custGeom>
                      <a:avLst/>
                      <a:gdLst>
                        <a:gd name="T0" fmla="*/ 665 w 678"/>
                        <a:gd name="T1" fmla="*/ 27 h 27"/>
                        <a:gd name="T2" fmla="*/ 665 w 678"/>
                        <a:gd name="T3" fmla="*/ 27 h 27"/>
                        <a:gd name="T4" fmla="*/ 13 w 678"/>
                        <a:gd name="T5" fmla="*/ 27 h 27"/>
                        <a:gd name="T6" fmla="*/ 0 w 678"/>
                        <a:gd name="T7" fmla="*/ 13 h 27"/>
                        <a:gd name="T8" fmla="*/ 13 w 678"/>
                        <a:gd name="T9" fmla="*/ 0 h 27"/>
                        <a:gd name="T10" fmla="*/ 665 w 678"/>
                        <a:gd name="T11" fmla="*/ 0 h 27"/>
                        <a:gd name="T12" fmla="*/ 678 w 678"/>
                        <a:gd name="T13" fmla="*/ 13 h 27"/>
                        <a:gd name="T14" fmla="*/ 665 w 678"/>
                        <a:gd name="T15" fmla="*/ 27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78" h="27">
                          <a:moveTo>
                            <a:pt x="665" y="27"/>
                          </a:moveTo>
                          <a:lnTo>
                            <a:pt x="665" y="27"/>
                          </a:lnTo>
                          <a:lnTo>
                            <a:pt x="13" y="27"/>
                          </a:lnTo>
                          <a:cubicBezTo>
                            <a:pt x="6" y="27"/>
                            <a:pt x="0" y="21"/>
                            <a:pt x="0" y="13"/>
                          </a:cubicBezTo>
                          <a:cubicBezTo>
                            <a:pt x="0" y="6"/>
                            <a:pt x="6" y="0"/>
                            <a:pt x="13" y="0"/>
                          </a:cubicBezTo>
                          <a:lnTo>
                            <a:pt x="665" y="0"/>
                          </a:lnTo>
                          <a:cubicBezTo>
                            <a:pt x="672" y="0"/>
                            <a:pt x="678" y="6"/>
                            <a:pt x="678" y="13"/>
                          </a:cubicBezTo>
                          <a:cubicBezTo>
                            <a:pt x="678" y="21"/>
                            <a:pt x="672" y="27"/>
                            <a:pt x="665" y="27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5" name="Freeform 221">
                      <a:extLst>
                        <a:ext uri="{FF2B5EF4-FFF2-40B4-BE49-F238E27FC236}">
                          <a16:creationId xmlns:a16="http://schemas.microsoft.com/office/drawing/2014/main" id="{1370ECAB-46BD-494B-9A29-B5881BAF26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20341" y="5364894"/>
                      <a:ext cx="221818" cy="8096"/>
                    </a:xfrm>
                    <a:custGeom>
                      <a:avLst/>
                      <a:gdLst>
                        <a:gd name="T0" fmla="*/ 665 w 678"/>
                        <a:gd name="T1" fmla="*/ 26 h 26"/>
                        <a:gd name="T2" fmla="*/ 665 w 678"/>
                        <a:gd name="T3" fmla="*/ 26 h 26"/>
                        <a:gd name="T4" fmla="*/ 13 w 678"/>
                        <a:gd name="T5" fmla="*/ 26 h 26"/>
                        <a:gd name="T6" fmla="*/ 0 w 678"/>
                        <a:gd name="T7" fmla="*/ 13 h 26"/>
                        <a:gd name="T8" fmla="*/ 13 w 678"/>
                        <a:gd name="T9" fmla="*/ 0 h 26"/>
                        <a:gd name="T10" fmla="*/ 665 w 678"/>
                        <a:gd name="T11" fmla="*/ 0 h 26"/>
                        <a:gd name="T12" fmla="*/ 678 w 678"/>
                        <a:gd name="T13" fmla="*/ 13 h 26"/>
                        <a:gd name="T14" fmla="*/ 665 w 678"/>
                        <a:gd name="T15" fmla="*/ 26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78" h="26">
                          <a:moveTo>
                            <a:pt x="665" y="26"/>
                          </a:moveTo>
                          <a:lnTo>
                            <a:pt x="665" y="26"/>
                          </a:lnTo>
                          <a:lnTo>
                            <a:pt x="13" y="26"/>
                          </a:lnTo>
                          <a:cubicBezTo>
                            <a:pt x="6" y="26"/>
                            <a:pt x="0" y="20"/>
                            <a:pt x="0" y="13"/>
                          </a:cubicBezTo>
                          <a:cubicBezTo>
                            <a:pt x="0" y="6"/>
                            <a:pt x="6" y="0"/>
                            <a:pt x="13" y="0"/>
                          </a:cubicBezTo>
                          <a:lnTo>
                            <a:pt x="665" y="0"/>
                          </a:lnTo>
                          <a:cubicBezTo>
                            <a:pt x="672" y="0"/>
                            <a:pt x="678" y="6"/>
                            <a:pt x="678" y="13"/>
                          </a:cubicBezTo>
                          <a:cubicBezTo>
                            <a:pt x="678" y="20"/>
                            <a:pt x="672" y="26"/>
                            <a:pt x="665" y="26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6" name="Freeform 222">
                      <a:extLst>
                        <a:ext uri="{FF2B5EF4-FFF2-40B4-BE49-F238E27FC236}">
                          <a16:creationId xmlns:a16="http://schemas.microsoft.com/office/drawing/2014/main" id="{49B37F05-9871-42C5-90F5-AACD3577681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20341" y="5413468"/>
                      <a:ext cx="221818" cy="8096"/>
                    </a:xfrm>
                    <a:custGeom>
                      <a:avLst/>
                      <a:gdLst>
                        <a:gd name="T0" fmla="*/ 665 w 678"/>
                        <a:gd name="T1" fmla="*/ 27 h 27"/>
                        <a:gd name="T2" fmla="*/ 665 w 678"/>
                        <a:gd name="T3" fmla="*/ 27 h 27"/>
                        <a:gd name="T4" fmla="*/ 13 w 678"/>
                        <a:gd name="T5" fmla="*/ 27 h 27"/>
                        <a:gd name="T6" fmla="*/ 0 w 678"/>
                        <a:gd name="T7" fmla="*/ 14 h 27"/>
                        <a:gd name="T8" fmla="*/ 13 w 678"/>
                        <a:gd name="T9" fmla="*/ 0 h 27"/>
                        <a:gd name="T10" fmla="*/ 665 w 678"/>
                        <a:gd name="T11" fmla="*/ 0 h 27"/>
                        <a:gd name="T12" fmla="*/ 678 w 678"/>
                        <a:gd name="T13" fmla="*/ 14 h 27"/>
                        <a:gd name="T14" fmla="*/ 665 w 678"/>
                        <a:gd name="T15" fmla="*/ 27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78" h="27">
                          <a:moveTo>
                            <a:pt x="665" y="27"/>
                          </a:moveTo>
                          <a:lnTo>
                            <a:pt x="665" y="27"/>
                          </a:lnTo>
                          <a:lnTo>
                            <a:pt x="13" y="27"/>
                          </a:lnTo>
                          <a:cubicBezTo>
                            <a:pt x="6" y="27"/>
                            <a:pt x="0" y="21"/>
                            <a:pt x="0" y="14"/>
                          </a:cubicBezTo>
                          <a:cubicBezTo>
                            <a:pt x="0" y="6"/>
                            <a:pt x="6" y="0"/>
                            <a:pt x="13" y="0"/>
                          </a:cubicBezTo>
                          <a:lnTo>
                            <a:pt x="665" y="0"/>
                          </a:lnTo>
                          <a:cubicBezTo>
                            <a:pt x="672" y="0"/>
                            <a:pt x="678" y="6"/>
                            <a:pt x="678" y="14"/>
                          </a:cubicBezTo>
                          <a:cubicBezTo>
                            <a:pt x="678" y="21"/>
                            <a:pt x="672" y="27"/>
                            <a:pt x="665" y="27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7" name="Freeform 223">
                      <a:extLst>
                        <a:ext uri="{FF2B5EF4-FFF2-40B4-BE49-F238E27FC236}">
                          <a16:creationId xmlns:a16="http://schemas.microsoft.com/office/drawing/2014/main" id="{856B9919-454D-4361-8FE3-EBD39E49380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20341" y="5462041"/>
                      <a:ext cx="221818" cy="9715"/>
                    </a:xfrm>
                    <a:custGeom>
                      <a:avLst/>
                      <a:gdLst>
                        <a:gd name="T0" fmla="*/ 665 w 678"/>
                        <a:gd name="T1" fmla="*/ 27 h 27"/>
                        <a:gd name="T2" fmla="*/ 665 w 678"/>
                        <a:gd name="T3" fmla="*/ 27 h 27"/>
                        <a:gd name="T4" fmla="*/ 13 w 678"/>
                        <a:gd name="T5" fmla="*/ 27 h 27"/>
                        <a:gd name="T6" fmla="*/ 0 w 678"/>
                        <a:gd name="T7" fmla="*/ 13 h 27"/>
                        <a:gd name="T8" fmla="*/ 13 w 678"/>
                        <a:gd name="T9" fmla="*/ 0 h 27"/>
                        <a:gd name="T10" fmla="*/ 665 w 678"/>
                        <a:gd name="T11" fmla="*/ 0 h 27"/>
                        <a:gd name="T12" fmla="*/ 678 w 678"/>
                        <a:gd name="T13" fmla="*/ 13 h 27"/>
                        <a:gd name="T14" fmla="*/ 665 w 678"/>
                        <a:gd name="T15" fmla="*/ 27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78" h="27">
                          <a:moveTo>
                            <a:pt x="665" y="27"/>
                          </a:moveTo>
                          <a:lnTo>
                            <a:pt x="665" y="27"/>
                          </a:lnTo>
                          <a:lnTo>
                            <a:pt x="13" y="27"/>
                          </a:lnTo>
                          <a:cubicBezTo>
                            <a:pt x="6" y="27"/>
                            <a:pt x="0" y="21"/>
                            <a:pt x="0" y="13"/>
                          </a:cubicBezTo>
                          <a:cubicBezTo>
                            <a:pt x="0" y="6"/>
                            <a:pt x="6" y="0"/>
                            <a:pt x="13" y="0"/>
                          </a:cubicBezTo>
                          <a:lnTo>
                            <a:pt x="665" y="0"/>
                          </a:lnTo>
                          <a:cubicBezTo>
                            <a:pt x="672" y="0"/>
                            <a:pt x="678" y="6"/>
                            <a:pt x="678" y="13"/>
                          </a:cubicBezTo>
                          <a:cubicBezTo>
                            <a:pt x="678" y="21"/>
                            <a:pt x="672" y="27"/>
                            <a:pt x="665" y="27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08" name="Freeform 224">
                      <a:extLst>
                        <a:ext uri="{FF2B5EF4-FFF2-40B4-BE49-F238E27FC236}">
                          <a16:creationId xmlns:a16="http://schemas.microsoft.com/office/drawing/2014/main" id="{142D952B-DA4D-4FD0-8ADC-F5B300EDA7B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9920340" y="5518710"/>
                      <a:ext cx="219456" cy="9715"/>
                    </a:xfrm>
                    <a:custGeom>
                      <a:avLst/>
                      <a:gdLst>
                        <a:gd name="T0" fmla="*/ 330 w 344"/>
                        <a:gd name="T1" fmla="*/ 27 h 27"/>
                        <a:gd name="T2" fmla="*/ 330 w 344"/>
                        <a:gd name="T3" fmla="*/ 27 h 27"/>
                        <a:gd name="T4" fmla="*/ 13 w 344"/>
                        <a:gd name="T5" fmla="*/ 27 h 27"/>
                        <a:gd name="T6" fmla="*/ 0 w 344"/>
                        <a:gd name="T7" fmla="*/ 14 h 27"/>
                        <a:gd name="T8" fmla="*/ 13 w 344"/>
                        <a:gd name="T9" fmla="*/ 0 h 27"/>
                        <a:gd name="T10" fmla="*/ 330 w 344"/>
                        <a:gd name="T11" fmla="*/ 0 h 27"/>
                        <a:gd name="T12" fmla="*/ 344 w 344"/>
                        <a:gd name="T13" fmla="*/ 14 h 27"/>
                        <a:gd name="T14" fmla="*/ 330 w 344"/>
                        <a:gd name="T15" fmla="*/ 27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44" h="27">
                          <a:moveTo>
                            <a:pt x="330" y="27"/>
                          </a:moveTo>
                          <a:lnTo>
                            <a:pt x="330" y="27"/>
                          </a:lnTo>
                          <a:lnTo>
                            <a:pt x="13" y="27"/>
                          </a:lnTo>
                          <a:cubicBezTo>
                            <a:pt x="6" y="27"/>
                            <a:pt x="0" y="21"/>
                            <a:pt x="0" y="14"/>
                          </a:cubicBezTo>
                          <a:cubicBezTo>
                            <a:pt x="0" y="6"/>
                            <a:pt x="6" y="0"/>
                            <a:pt x="13" y="0"/>
                          </a:cubicBezTo>
                          <a:lnTo>
                            <a:pt x="330" y="0"/>
                          </a:lnTo>
                          <a:cubicBezTo>
                            <a:pt x="338" y="0"/>
                            <a:pt x="344" y="6"/>
                            <a:pt x="344" y="14"/>
                          </a:cubicBezTo>
                          <a:cubicBezTo>
                            <a:pt x="344" y="21"/>
                            <a:pt x="338" y="27"/>
                            <a:pt x="330" y="27"/>
                          </a:cubicBezTo>
                          <a:close/>
                        </a:path>
                      </a:pathLst>
                    </a:custGeom>
                    <a:grpFill/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68561" tIns="34280" rIns="68561" bIns="342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68553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98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64" name="Group 763">
                    <a:extLst>
                      <a:ext uri="{FF2B5EF4-FFF2-40B4-BE49-F238E27FC236}">
                        <a16:creationId xmlns:a16="http://schemas.microsoft.com/office/drawing/2014/main" id="{62A81BBC-28C5-426C-9368-E325076B768F}"/>
                      </a:ext>
                    </a:extLst>
                  </p:cNvPr>
                  <p:cNvGrpSpPr/>
                  <p:nvPr/>
                </p:nvGrpSpPr>
                <p:grpSpPr>
                  <a:xfrm>
                    <a:off x="4565401" y="4207980"/>
                    <a:ext cx="557986" cy="539640"/>
                    <a:chOff x="4212581" y="4384439"/>
                    <a:chExt cx="590975" cy="571545"/>
                  </a:xfrm>
                  <a:grpFill/>
                </p:grpSpPr>
                <p:sp>
                  <p:nvSpPr>
                    <p:cNvPr id="781" name="Rectangle: Top Corners Rounded 780">
                      <a:extLst>
                        <a:ext uri="{FF2B5EF4-FFF2-40B4-BE49-F238E27FC236}">
                          <a16:creationId xmlns:a16="http://schemas.microsoft.com/office/drawing/2014/main" id="{1B42C5B5-D931-4333-A3FA-BD90F0078F5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17350" y="4394156"/>
                      <a:ext cx="319438" cy="493088"/>
                    </a:xfrm>
                    <a:prstGeom prst="round2SameRect">
                      <a:avLst>
                        <a:gd name="adj1" fmla="val 22258"/>
                        <a:gd name="adj2" fmla="val 0"/>
                      </a:avLst>
                    </a:prstGeom>
                    <a:solidFill>
                      <a:srgbClr val="0078D7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685445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782" name="Group 781">
                      <a:extLst>
                        <a:ext uri="{FF2B5EF4-FFF2-40B4-BE49-F238E27FC236}">
                          <a16:creationId xmlns:a16="http://schemas.microsoft.com/office/drawing/2014/main" id="{69D1DC1F-6617-47FE-80C1-350DE6EC7A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12581" y="4384439"/>
                      <a:ext cx="590975" cy="571545"/>
                      <a:chOff x="9763287" y="5133362"/>
                      <a:chExt cx="590975" cy="571545"/>
                    </a:xfrm>
                    <a:grpFill/>
                  </p:grpSpPr>
                  <p:sp>
                    <p:nvSpPr>
                      <p:cNvPr id="783" name="Freeform 212">
                        <a:extLst>
                          <a:ext uri="{FF2B5EF4-FFF2-40B4-BE49-F238E27FC236}">
                            <a16:creationId xmlns:a16="http://schemas.microsoft.com/office/drawing/2014/main" id="{5C933840-2C62-40B7-9702-7AE63B9509B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60434" y="5617475"/>
                        <a:ext cx="87432" cy="87432"/>
                      </a:xfrm>
                      <a:custGeom>
                        <a:avLst/>
                        <a:gdLst>
                          <a:gd name="T0" fmla="*/ 255 w 268"/>
                          <a:gd name="T1" fmla="*/ 269 h 269"/>
                          <a:gd name="T2" fmla="*/ 255 w 268"/>
                          <a:gd name="T3" fmla="*/ 269 h 269"/>
                          <a:gd name="T4" fmla="*/ 0 w 268"/>
                          <a:gd name="T5" fmla="*/ 13 h 269"/>
                          <a:gd name="T6" fmla="*/ 13 w 268"/>
                          <a:gd name="T7" fmla="*/ 0 h 269"/>
                          <a:gd name="T8" fmla="*/ 27 w 268"/>
                          <a:gd name="T9" fmla="*/ 13 h 269"/>
                          <a:gd name="T10" fmla="*/ 255 w 268"/>
                          <a:gd name="T11" fmla="*/ 242 h 269"/>
                          <a:gd name="T12" fmla="*/ 268 w 268"/>
                          <a:gd name="T13" fmla="*/ 255 h 269"/>
                          <a:gd name="T14" fmla="*/ 255 w 268"/>
                          <a:gd name="T15" fmla="*/ 269 h 26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268" h="269">
                            <a:moveTo>
                              <a:pt x="255" y="269"/>
                            </a:moveTo>
                            <a:lnTo>
                              <a:pt x="255" y="269"/>
                            </a:lnTo>
                            <a:cubicBezTo>
                              <a:pt x="114" y="269"/>
                              <a:pt x="0" y="154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cubicBezTo>
                              <a:pt x="21" y="0"/>
                              <a:pt x="27" y="6"/>
                              <a:pt x="27" y="13"/>
                            </a:cubicBezTo>
                            <a:cubicBezTo>
                              <a:pt x="27" y="139"/>
                              <a:pt x="129" y="242"/>
                              <a:pt x="255" y="242"/>
                            </a:cubicBezTo>
                            <a:cubicBezTo>
                              <a:pt x="262" y="242"/>
                              <a:pt x="268" y="248"/>
                              <a:pt x="268" y="255"/>
                            </a:cubicBezTo>
                            <a:cubicBezTo>
                              <a:pt x="268" y="263"/>
                              <a:pt x="262" y="269"/>
                              <a:pt x="255" y="269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84" name="Freeform 213">
                        <a:extLst>
                          <a:ext uri="{FF2B5EF4-FFF2-40B4-BE49-F238E27FC236}">
                            <a16:creationId xmlns:a16="http://schemas.microsoft.com/office/drawing/2014/main" id="{CDC104BD-18E2-4DA6-A61D-EA586DB0281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87494" y="5617475"/>
                        <a:ext cx="166768" cy="87432"/>
                      </a:xfrm>
                      <a:custGeom>
                        <a:avLst/>
                        <a:gdLst>
                          <a:gd name="T0" fmla="*/ 27 w 510"/>
                          <a:gd name="T1" fmla="*/ 27 h 269"/>
                          <a:gd name="T2" fmla="*/ 27 w 510"/>
                          <a:gd name="T3" fmla="*/ 27 h 269"/>
                          <a:gd name="T4" fmla="*/ 255 w 510"/>
                          <a:gd name="T5" fmla="*/ 242 h 269"/>
                          <a:gd name="T6" fmla="*/ 483 w 510"/>
                          <a:gd name="T7" fmla="*/ 27 h 269"/>
                          <a:gd name="T8" fmla="*/ 27 w 510"/>
                          <a:gd name="T9" fmla="*/ 27 h 269"/>
                          <a:gd name="T10" fmla="*/ 255 w 510"/>
                          <a:gd name="T11" fmla="*/ 269 h 269"/>
                          <a:gd name="T12" fmla="*/ 255 w 510"/>
                          <a:gd name="T13" fmla="*/ 269 h 269"/>
                          <a:gd name="T14" fmla="*/ 0 w 510"/>
                          <a:gd name="T15" fmla="*/ 13 h 269"/>
                          <a:gd name="T16" fmla="*/ 0 w 510"/>
                          <a:gd name="T17" fmla="*/ 0 h 269"/>
                          <a:gd name="T18" fmla="*/ 510 w 510"/>
                          <a:gd name="T19" fmla="*/ 0 h 269"/>
                          <a:gd name="T20" fmla="*/ 510 w 510"/>
                          <a:gd name="T21" fmla="*/ 13 h 269"/>
                          <a:gd name="T22" fmla="*/ 255 w 510"/>
                          <a:gd name="T23" fmla="*/ 269 h 26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</a:cxnLst>
                        <a:rect l="0" t="0" r="r" b="b"/>
                        <a:pathLst>
                          <a:path w="510" h="269">
                            <a:moveTo>
                              <a:pt x="27" y="27"/>
                            </a:moveTo>
                            <a:lnTo>
                              <a:pt x="27" y="27"/>
                            </a:lnTo>
                            <a:cubicBezTo>
                              <a:pt x="34" y="146"/>
                              <a:pt x="134" y="242"/>
                              <a:pt x="255" y="242"/>
                            </a:cubicBezTo>
                            <a:cubicBezTo>
                              <a:pt x="377" y="242"/>
                              <a:pt x="476" y="146"/>
                              <a:pt x="483" y="27"/>
                            </a:cubicBezTo>
                            <a:lnTo>
                              <a:pt x="27" y="27"/>
                            </a:lnTo>
                            <a:close/>
                            <a:moveTo>
                              <a:pt x="255" y="269"/>
                            </a:moveTo>
                            <a:lnTo>
                              <a:pt x="255" y="269"/>
                            </a:lnTo>
                            <a:cubicBezTo>
                              <a:pt x="115" y="269"/>
                              <a:pt x="0" y="154"/>
                              <a:pt x="0" y="13"/>
                            </a:cubicBezTo>
                            <a:lnTo>
                              <a:pt x="0" y="0"/>
                            </a:lnTo>
                            <a:lnTo>
                              <a:pt x="510" y="0"/>
                            </a:lnTo>
                            <a:lnTo>
                              <a:pt x="510" y="13"/>
                            </a:lnTo>
                            <a:cubicBezTo>
                              <a:pt x="510" y="154"/>
                              <a:pt x="396" y="269"/>
                              <a:pt x="255" y="269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85" name="Freeform 214">
                        <a:extLst>
                          <a:ext uri="{FF2B5EF4-FFF2-40B4-BE49-F238E27FC236}">
                            <a16:creationId xmlns:a16="http://schemas.microsoft.com/office/drawing/2014/main" id="{1C236A29-339E-4516-9537-0014E5C3E50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187494" y="5212698"/>
                        <a:ext cx="8096" cy="412873"/>
                      </a:xfrm>
                      <a:custGeom>
                        <a:avLst/>
                        <a:gdLst>
                          <a:gd name="T0" fmla="*/ 14 w 27"/>
                          <a:gd name="T1" fmla="*/ 1260 h 1260"/>
                          <a:gd name="T2" fmla="*/ 14 w 27"/>
                          <a:gd name="T3" fmla="*/ 1260 h 1260"/>
                          <a:gd name="T4" fmla="*/ 0 w 27"/>
                          <a:gd name="T5" fmla="*/ 1246 h 1260"/>
                          <a:gd name="T6" fmla="*/ 0 w 27"/>
                          <a:gd name="T7" fmla="*/ 13 h 1260"/>
                          <a:gd name="T8" fmla="*/ 14 w 27"/>
                          <a:gd name="T9" fmla="*/ 0 h 1260"/>
                          <a:gd name="T10" fmla="*/ 27 w 27"/>
                          <a:gd name="T11" fmla="*/ 13 h 1260"/>
                          <a:gd name="T12" fmla="*/ 27 w 27"/>
                          <a:gd name="T13" fmla="*/ 1246 h 1260"/>
                          <a:gd name="T14" fmla="*/ 14 w 27"/>
                          <a:gd name="T15" fmla="*/ 1260 h 12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27" h="1260">
                            <a:moveTo>
                              <a:pt x="14" y="1260"/>
                            </a:moveTo>
                            <a:lnTo>
                              <a:pt x="14" y="1260"/>
                            </a:lnTo>
                            <a:cubicBezTo>
                              <a:pt x="6" y="1260"/>
                              <a:pt x="0" y="1254"/>
                              <a:pt x="0" y="1246"/>
                            </a:cubicBezTo>
                            <a:lnTo>
                              <a:pt x="0" y="13"/>
                            </a:lnTo>
                            <a:cubicBezTo>
                              <a:pt x="0" y="6"/>
                              <a:pt x="6" y="0"/>
                              <a:pt x="14" y="0"/>
                            </a:cubicBezTo>
                            <a:cubicBezTo>
                              <a:pt x="21" y="0"/>
                              <a:pt x="27" y="6"/>
                              <a:pt x="27" y="13"/>
                            </a:cubicBezTo>
                            <a:lnTo>
                              <a:pt x="27" y="1246"/>
                            </a:lnTo>
                            <a:cubicBezTo>
                              <a:pt x="27" y="1254"/>
                              <a:pt x="21" y="1260"/>
                              <a:pt x="14" y="1260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86" name="Freeform 215">
                        <a:extLst>
                          <a:ext uri="{FF2B5EF4-FFF2-40B4-BE49-F238E27FC236}">
                            <a16:creationId xmlns:a16="http://schemas.microsoft.com/office/drawing/2014/main" id="{C99FAEC5-1309-41DE-8450-36B6AC3BFBB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60434" y="5212698"/>
                        <a:ext cx="8096" cy="412873"/>
                      </a:xfrm>
                      <a:custGeom>
                        <a:avLst/>
                        <a:gdLst>
                          <a:gd name="T0" fmla="*/ 13 w 27"/>
                          <a:gd name="T1" fmla="*/ 1260 h 1260"/>
                          <a:gd name="T2" fmla="*/ 13 w 27"/>
                          <a:gd name="T3" fmla="*/ 1260 h 1260"/>
                          <a:gd name="T4" fmla="*/ 0 w 27"/>
                          <a:gd name="T5" fmla="*/ 1246 h 1260"/>
                          <a:gd name="T6" fmla="*/ 0 w 27"/>
                          <a:gd name="T7" fmla="*/ 13 h 1260"/>
                          <a:gd name="T8" fmla="*/ 13 w 27"/>
                          <a:gd name="T9" fmla="*/ 0 h 1260"/>
                          <a:gd name="T10" fmla="*/ 27 w 27"/>
                          <a:gd name="T11" fmla="*/ 13 h 1260"/>
                          <a:gd name="T12" fmla="*/ 27 w 27"/>
                          <a:gd name="T13" fmla="*/ 1246 h 1260"/>
                          <a:gd name="T14" fmla="*/ 13 w 27"/>
                          <a:gd name="T15" fmla="*/ 1260 h 12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27" h="1260">
                            <a:moveTo>
                              <a:pt x="13" y="1260"/>
                            </a:moveTo>
                            <a:lnTo>
                              <a:pt x="13" y="1260"/>
                            </a:lnTo>
                            <a:cubicBezTo>
                              <a:pt x="6" y="1260"/>
                              <a:pt x="0" y="1254"/>
                              <a:pt x="0" y="1246"/>
                            </a:cubicBezTo>
                            <a:lnTo>
                              <a:pt x="0" y="13"/>
                            </a:lnTo>
                            <a:cubicBezTo>
                              <a:pt x="0" y="6"/>
                              <a:pt x="6" y="0"/>
                              <a:pt x="13" y="0"/>
                            </a:cubicBezTo>
                            <a:cubicBezTo>
                              <a:pt x="21" y="0"/>
                              <a:pt x="27" y="6"/>
                              <a:pt x="27" y="13"/>
                            </a:cubicBezTo>
                            <a:lnTo>
                              <a:pt x="27" y="1246"/>
                            </a:lnTo>
                            <a:cubicBezTo>
                              <a:pt x="27" y="1254"/>
                              <a:pt x="21" y="1260"/>
                              <a:pt x="13" y="1260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87" name="Freeform 216">
                        <a:extLst>
                          <a:ext uri="{FF2B5EF4-FFF2-40B4-BE49-F238E27FC236}">
                            <a16:creationId xmlns:a16="http://schemas.microsoft.com/office/drawing/2014/main" id="{003B7CDE-07C6-44D2-A857-52E4A37A1C3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42623" y="5133362"/>
                        <a:ext cx="273630" cy="9715"/>
                      </a:xfrm>
                      <a:custGeom>
                        <a:avLst/>
                        <a:gdLst>
                          <a:gd name="T0" fmla="*/ 831 w 844"/>
                          <a:gd name="T1" fmla="*/ 27 h 27"/>
                          <a:gd name="T2" fmla="*/ 831 w 844"/>
                          <a:gd name="T3" fmla="*/ 27 h 27"/>
                          <a:gd name="T4" fmla="*/ 14 w 844"/>
                          <a:gd name="T5" fmla="*/ 27 h 27"/>
                          <a:gd name="T6" fmla="*/ 0 w 844"/>
                          <a:gd name="T7" fmla="*/ 13 h 27"/>
                          <a:gd name="T8" fmla="*/ 14 w 844"/>
                          <a:gd name="T9" fmla="*/ 0 h 27"/>
                          <a:gd name="T10" fmla="*/ 831 w 844"/>
                          <a:gd name="T11" fmla="*/ 0 h 27"/>
                          <a:gd name="T12" fmla="*/ 844 w 844"/>
                          <a:gd name="T13" fmla="*/ 13 h 27"/>
                          <a:gd name="T14" fmla="*/ 831 w 844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844" h="27">
                            <a:moveTo>
                              <a:pt x="831" y="27"/>
                            </a:moveTo>
                            <a:lnTo>
                              <a:pt x="831" y="27"/>
                            </a:lnTo>
                            <a:lnTo>
                              <a:pt x="14" y="27"/>
                            </a:lnTo>
                            <a:cubicBezTo>
                              <a:pt x="6" y="27"/>
                              <a:pt x="0" y="21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4" y="0"/>
                            </a:cubicBezTo>
                            <a:lnTo>
                              <a:pt x="831" y="0"/>
                            </a:lnTo>
                            <a:cubicBezTo>
                              <a:pt x="838" y="0"/>
                              <a:pt x="844" y="6"/>
                              <a:pt x="844" y="13"/>
                            </a:cubicBezTo>
                            <a:cubicBezTo>
                              <a:pt x="844" y="21"/>
                              <a:pt x="838" y="27"/>
                              <a:pt x="831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88" name="Freeform 218">
                        <a:extLst>
                          <a:ext uri="{FF2B5EF4-FFF2-40B4-BE49-F238E27FC236}">
                            <a16:creationId xmlns:a16="http://schemas.microsoft.com/office/drawing/2014/main" id="{1875EC98-4604-477F-A545-9650122FF48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763287" y="5133362"/>
                        <a:ext cx="432302" cy="89051"/>
                      </a:xfrm>
                      <a:custGeom>
                        <a:avLst/>
                        <a:gdLst>
                          <a:gd name="T0" fmla="*/ 1314 w 1327"/>
                          <a:gd name="T1" fmla="*/ 269 h 269"/>
                          <a:gd name="T2" fmla="*/ 1314 w 1327"/>
                          <a:gd name="T3" fmla="*/ 269 h 269"/>
                          <a:gd name="T4" fmla="*/ 1300 w 1327"/>
                          <a:gd name="T5" fmla="*/ 255 h 269"/>
                          <a:gd name="T6" fmla="*/ 1072 w 1327"/>
                          <a:gd name="T7" fmla="*/ 27 h 269"/>
                          <a:gd name="T8" fmla="*/ 843 w 1327"/>
                          <a:gd name="T9" fmla="*/ 255 h 269"/>
                          <a:gd name="T10" fmla="*/ 843 w 1327"/>
                          <a:gd name="T11" fmla="*/ 269 h 269"/>
                          <a:gd name="T12" fmla="*/ 0 w 1327"/>
                          <a:gd name="T13" fmla="*/ 269 h 269"/>
                          <a:gd name="T14" fmla="*/ 0 w 1327"/>
                          <a:gd name="T15" fmla="*/ 255 h 269"/>
                          <a:gd name="T16" fmla="*/ 255 w 1327"/>
                          <a:gd name="T17" fmla="*/ 0 h 269"/>
                          <a:gd name="T18" fmla="*/ 268 w 1327"/>
                          <a:gd name="T19" fmla="*/ 13 h 269"/>
                          <a:gd name="T20" fmla="*/ 255 w 1327"/>
                          <a:gd name="T21" fmla="*/ 27 h 269"/>
                          <a:gd name="T22" fmla="*/ 27 w 1327"/>
                          <a:gd name="T23" fmla="*/ 242 h 269"/>
                          <a:gd name="T24" fmla="*/ 817 w 1327"/>
                          <a:gd name="T25" fmla="*/ 242 h 269"/>
                          <a:gd name="T26" fmla="*/ 1072 w 1327"/>
                          <a:gd name="T27" fmla="*/ 0 h 269"/>
                          <a:gd name="T28" fmla="*/ 1327 w 1327"/>
                          <a:gd name="T29" fmla="*/ 255 h 269"/>
                          <a:gd name="T30" fmla="*/ 1314 w 1327"/>
                          <a:gd name="T31" fmla="*/ 269 h 26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1327" h="269">
                            <a:moveTo>
                              <a:pt x="1314" y="269"/>
                            </a:moveTo>
                            <a:lnTo>
                              <a:pt x="1314" y="269"/>
                            </a:lnTo>
                            <a:cubicBezTo>
                              <a:pt x="1306" y="269"/>
                              <a:pt x="1300" y="263"/>
                              <a:pt x="1300" y="255"/>
                            </a:cubicBezTo>
                            <a:cubicBezTo>
                              <a:pt x="1300" y="129"/>
                              <a:pt x="1198" y="27"/>
                              <a:pt x="1072" y="27"/>
                            </a:cubicBezTo>
                            <a:cubicBezTo>
                              <a:pt x="946" y="27"/>
                              <a:pt x="843" y="129"/>
                              <a:pt x="843" y="255"/>
                            </a:cubicBezTo>
                            <a:lnTo>
                              <a:pt x="843" y="269"/>
                            </a:lnTo>
                            <a:lnTo>
                              <a:pt x="0" y="269"/>
                            </a:lnTo>
                            <a:lnTo>
                              <a:pt x="0" y="255"/>
                            </a:lnTo>
                            <a:cubicBezTo>
                              <a:pt x="0" y="115"/>
                              <a:pt x="114" y="0"/>
                              <a:pt x="255" y="0"/>
                            </a:cubicBezTo>
                            <a:cubicBezTo>
                              <a:pt x="262" y="0"/>
                              <a:pt x="268" y="6"/>
                              <a:pt x="268" y="13"/>
                            </a:cubicBezTo>
                            <a:cubicBezTo>
                              <a:pt x="268" y="21"/>
                              <a:pt x="262" y="27"/>
                              <a:pt x="255" y="27"/>
                            </a:cubicBezTo>
                            <a:cubicBezTo>
                              <a:pt x="133" y="27"/>
                              <a:pt x="33" y="122"/>
                              <a:pt x="27" y="242"/>
                            </a:cubicBezTo>
                            <a:lnTo>
                              <a:pt x="817" y="242"/>
                            </a:lnTo>
                            <a:cubicBezTo>
                              <a:pt x="824" y="107"/>
                              <a:pt x="936" y="0"/>
                              <a:pt x="1072" y="0"/>
                            </a:cubicBezTo>
                            <a:cubicBezTo>
                              <a:pt x="1213" y="0"/>
                              <a:pt x="1327" y="115"/>
                              <a:pt x="1327" y="255"/>
                            </a:cubicBezTo>
                            <a:cubicBezTo>
                              <a:pt x="1327" y="263"/>
                              <a:pt x="1321" y="269"/>
                              <a:pt x="1314" y="269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89" name="Freeform 219">
                        <a:extLst>
                          <a:ext uri="{FF2B5EF4-FFF2-40B4-BE49-F238E27FC236}">
                            <a16:creationId xmlns:a16="http://schemas.microsoft.com/office/drawing/2014/main" id="{C63A508A-1B22-4A8F-AE4F-39C1795D954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266129"/>
                        <a:ext cx="221818" cy="9715"/>
                      </a:xfrm>
                      <a:custGeom>
                        <a:avLst/>
                        <a:gdLst>
                          <a:gd name="T0" fmla="*/ 665 w 678"/>
                          <a:gd name="T1" fmla="*/ 27 h 27"/>
                          <a:gd name="T2" fmla="*/ 665 w 678"/>
                          <a:gd name="T3" fmla="*/ 27 h 27"/>
                          <a:gd name="T4" fmla="*/ 13 w 678"/>
                          <a:gd name="T5" fmla="*/ 27 h 27"/>
                          <a:gd name="T6" fmla="*/ 0 w 678"/>
                          <a:gd name="T7" fmla="*/ 14 h 27"/>
                          <a:gd name="T8" fmla="*/ 13 w 678"/>
                          <a:gd name="T9" fmla="*/ 0 h 27"/>
                          <a:gd name="T10" fmla="*/ 665 w 678"/>
                          <a:gd name="T11" fmla="*/ 0 h 27"/>
                          <a:gd name="T12" fmla="*/ 678 w 678"/>
                          <a:gd name="T13" fmla="*/ 14 h 27"/>
                          <a:gd name="T14" fmla="*/ 665 w 678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7">
                            <a:moveTo>
                              <a:pt x="665" y="27"/>
                            </a:moveTo>
                            <a:lnTo>
                              <a:pt x="665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4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4"/>
                            </a:cubicBezTo>
                            <a:cubicBezTo>
                              <a:pt x="678" y="21"/>
                              <a:pt x="672" y="27"/>
                              <a:pt x="665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90" name="Freeform 220">
                        <a:extLst>
                          <a:ext uri="{FF2B5EF4-FFF2-40B4-BE49-F238E27FC236}">
                            <a16:creationId xmlns:a16="http://schemas.microsoft.com/office/drawing/2014/main" id="{8BBE9593-2E72-44D1-9E4B-950F4C6E1EF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314702"/>
                        <a:ext cx="221818" cy="9715"/>
                      </a:xfrm>
                      <a:custGeom>
                        <a:avLst/>
                        <a:gdLst>
                          <a:gd name="T0" fmla="*/ 665 w 678"/>
                          <a:gd name="T1" fmla="*/ 27 h 27"/>
                          <a:gd name="T2" fmla="*/ 665 w 678"/>
                          <a:gd name="T3" fmla="*/ 27 h 27"/>
                          <a:gd name="T4" fmla="*/ 13 w 678"/>
                          <a:gd name="T5" fmla="*/ 27 h 27"/>
                          <a:gd name="T6" fmla="*/ 0 w 678"/>
                          <a:gd name="T7" fmla="*/ 13 h 27"/>
                          <a:gd name="T8" fmla="*/ 13 w 678"/>
                          <a:gd name="T9" fmla="*/ 0 h 27"/>
                          <a:gd name="T10" fmla="*/ 665 w 678"/>
                          <a:gd name="T11" fmla="*/ 0 h 27"/>
                          <a:gd name="T12" fmla="*/ 678 w 678"/>
                          <a:gd name="T13" fmla="*/ 13 h 27"/>
                          <a:gd name="T14" fmla="*/ 665 w 678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7">
                            <a:moveTo>
                              <a:pt x="665" y="27"/>
                            </a:moveTo>
                            <a:lnTo>
                              <a:pt x="665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3"/>
                            </a:cubicBezTo>
                            <a:cubicBezTo>
                              <a:pt x="678" y="21"/>
                              <a:pt x="672" y="27"/>
                              <a:pt x="665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91" name="Freeform 221">
                        <a:extLst>
                          <a:ext uri="{FF2B5EF4-FFF2-40B4-BE49-F238E27FC236}">
                            <a16:creationId xmlns:a16="http://schemas.microsoft.com/office/drawing/2014/main" id="{F850612A-730B-4249-8C42-0F388812F88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364894"/>
                        <a:ext cx="221818" cy="8096"/>
                      </a:xfrm>
                      <a:custGeom>
                        <a:avLst/>
                        <a:gdLst>
                          <a:gd name="T0" fmla="*/ 665 w 678"/>
                          <a:gd name="T1" fmla="*/ 26 h 26"/>
                          <a:gd name="T2" fmla="*/ 665 w 678"/>
                          <a:gd name="T3" fmla="*/ 26 h 26"/>
                          <a:gd name="T4" fmla="*/ 13 w 678"/>
                          <a:gd name="T5" fmla="*/ 26 h 26"/>
                          <a:gd name="T6" fmla="*/ 0 w 678"/>
                          <a:gd name="T7" fmla="*/ 13 h 26"/>
                          <a:gd name="T8" fmla="*/ 13 w 678"/>
                          <a:gd name="T9" fmla="*/ 0 h 26"/>
                          <a:gd name="T10" fmla="*/ 665 w 678"/>
                          <a:gd name="T11" fmla="*/ 0 h 26"/>
                          <a:gd name="T12" fmla="*/ 678 w 678"/>
                          <a:gd name="T13" fmla="*/ 13 h 26"/>
                          <a:gd name="T14" fmla="*/ 665 w 678"/>
                          <a:gd name="T15" fmla="*/ 26 h 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6">
                            <a:moveTo>
                              <a:pt x="665" y="26"/>
                            </a:moveTo>
                            <a:lnTo>
                              <a:pt x="665" y="26"/>
                            </a:lnTo>
                            <a:lnTo>
                              <a:pt x="13" y="26"/>
                            </a:lnTo>
                            <a:cubicBezTo>
                              <a:pt x="6" y="26"/>
                              <a:pt x="0" y="20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3"/>
                            </a:cubicBezTo>
                            <a:cubicBezTo>
                              <a:pt x="678" y="20"/>
                              <a:pt x="672" y="26"/>
                              <a:pt x="665" y="26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92" name="Freeform 222">
                        <a:extLst>
                          <a:ext uri="{FF2B5EF4-FFF2-40B4-BE49-F238E27FC236}">
                            <a16:creationId xmlns:a16="http://schemas.microsoft.com/office/drawing/2014/main" id="{744022DA-E8A6-4BD0-B90D-14BD7094DFA1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413468"/>
                        <a:ext cx="221818" cy="8096"/>
                      </a:xfrm>
                      <a:custGeom>
                        <a:avLst/>
                        <a:gdLst>
                          <a:gd name="T0" fmla="*/ 665 w 678"/>
                          <a:gd name="T1" fmla="*/ 27 h 27"/>
                          <a:gd name="T2" fmla="*/ 665 w 678"/>
                          <a:gd name="T3" fmla="*/ 27 h 27"/>
                          <a:gd name="T4" fmla="*/ 13 w 678"/>
                          <a:gd name="T5" fmla="*/ 27 h 27"/>
                          <a:gd name="T6" fmla="*/ 0 w 678"/>
                          <a:gd name="T7" fmla="*/ 14 h 27"/>
                          <a:gd name="T8" fmla="*/ 13 w 678"/>
                          <a:gd name="T9" fmla="*/ 0 h 27"/>
                          <a:gd name="T10" fmla="*/ 665 w 678"/>
                          <a:gd name="T11" fmla="*/ 0 h 27"/>
                          <a:gd name="T12" fmla="*/ 678 w 678"/>
                          <a:gd name="T13" fmla="*/ 14 h 27"/>
                          <a:gd name="T14" fmla="*/ 665 w 678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7">
                            <a:moveTo>
                              <a:pt x="665" y="27"/>
                            </a:moveTo>
                            <a:lnTo>
                              <a:pt x="665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4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4"/>
                            </a:cubicBezTo>
                            <a:cubicBezTo>
                              <a:pt x="678" y="21"/>
                              <a:pt x="672" y="27"/>
                              <a:pt x="665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93" name="Freeform 223">
                        <a:extLst>
                          <a:ext uri="{FF2B5EF4-FFF2-40B4-BE49-F238E27FC236}">
                            <a16:creationId xmlns:a16="http://schemas.microsoft.com/office/drawing/2014/main" id="{EF25AB5F-956F-4B06-8358-84AB4C882A2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462041"/>
                        <a:ext cx="221818" cy="9715"/>
                      </a:xfrm>
                      <a:custGeom>
                        <a:avLst/>
                        <a:gdLst>
                          <a:gd name="T0" fmla="*/ 665 w 678"/>
                          <a:gd name="T1" fmla="*/ 27 h 27"/>
                          <a:gd name="T2" fmla="*/ 665 w 678"/>
                          <a:gd name="T3" fmla="*/ 27 h 27"/>
                          <a:gd name="T4" fmla="*/ 13 w 678"/>
                          <a:gd name="T5" fmla="*/ 27 h 27"/>
                          <a:gd name="T6" fmla="*/ 0 w 678"/>
                          <a:gd name="T7" fmla="*/ 13 h 27"/>
                          <a:gd name="T8" fmla="*/ 13 w 678"/>
                          <a:gd name="T9" fmla="*/ 0 h 27"/>
                          <a:gd name="T10" fmla="*/ 665 w 678"/>
                          <a:gd name="T11" fmla="*/ 0 h 27"/>
                          <a:gd name="T12" fmla="*/ 678 w 678"/>
                          <a:gd name="T13" fmla="*/ 13 h 27"/>
                          <a:gd name="T14" fmla="*/ 665 w 678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7">
                            <a:moveTo>
                              <a:pt x="665" y="27"/>
                            </a:moveTo>
                            <a:lnTo>
                              <a:pt x="665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3"/>
                            </a:cubicBezTo>
                            <a:cubicBezTo>
                              <a:pt x="678" y="21"/>
                              <a:pt x="672" y="27"/>
                              <a:pt x="665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94" name="Freeform 224">
                        <a:extLst>
                          <a:ext uri="{FF2B5EF4-FFF2-40B4-BE49-F238E27FC236}">
                            <a16:creationId xmlns:a16="http://schemas.microsoft.com/office/drawing/2014/main" id="{24084C06-977B-4A02-96C1-C63F9E08B8B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0" y="5518710"/>
                        <a:ext cx="219456" cy="9715"/>
                      </a:xfrm>
                      <a:custGeom>
                        <a:avLst/>
                        <a:gdLst>
                          <a:gd name="T0" fmla="*/ 330 w 344"/>
                          <a:gd name="T1" fmla="*/ 27 h 27"/>
                          <a:gd name="T2" fmla="*/ 330 w 344"/>
                          <a:gd name="T3" fmla="*/ 27 h 27"/>
                          <a:gd name="T4" fmla="*/ 13 w 344"/>
                          <a:gd name="T5" fmla="*/ 27 h 27"/>
                          <a:gd name="T6" fmla="*/ 0 w 344"/>
                          <a:gd name="T7" fmla="*/ 14 h 27"/>
                          <a:gd name="T8" fmla="*/ 13 w 344"/>
                          <a:gd name="T9" fmla="*/ 0 h 27"/>
                          <a:gd name="T10" fmla="*/ 330 w 344"/>
                          <a:gd name="T11" fmla="*/ 0 h 27"/>
                          <a:gd name="T12" fmla="*/ 344 w 344"/>
                          <a:gd name="T13" fmla="*/ 14 h 27"/>
                          <a:gd name="T14" fmla="*/ 330 w 344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44" h="27">
                            <a:moveTo>
                              <a:pt x="330" y="27"/>
                            </a:moveTo>
                            <a:lnTo>
                              <a:pt x="330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4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330" y="0"/>
                            </a:lnTo>
                            <a:cubicBezTo>
                              <a:pt x="338" y="0"/>
                              <a:pt x="344" y="6"/>
                              <a:pt x="344" y="14"/>
                            </a:cubicBezTo>
                            <a:cubicBezTo>
                              <a:pt x="344" y="21"/>
                              <a:pt x="338" y="27"/>
                              <a:pt x="330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95" name="Freeform 217">
                        <a:extLst>
                          <a:ext uri="{FF2B5EF4-FFF2-40B4-BE49-F238E27FC236}">
                            <a16:creationId xmlns:a16="http://schemas.microsoft.com/office/drawing/2014/main" id="{2ADE238C-00F7-44D5-9B24-982FD724A3C8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39770" y="5695192"/>
                        <a:ext cx="335156" cy="9715"/>
                      </a:xfrm>
                      <a:custGeom>
                        <a:avLst/>
                        <a:gdLst>
                          <a:gd name="T0" fmla="*/ 1016 w 1030"/>
                          <a:gd name="T1" fmla="*/ 27 h 27"/>
                          <a:gd name="T2" fmla="*/ 1016 w 1030"/>
                          <a:gd name="T3" fmla="*/ 27 h 27"/>
                          <a:gd name="T4" fmla="*/ 14 w 1030"/>
                          <a:gd name="T5" fmla="*/ 27 h 27"/>
                          <a:gd name="T6" fmla="*/ 0 w 1030"/>
                          <a:gd name="T7" fmla="*/ 13 h 27"/>
                          <a:gd name="T8" fmla="*/ 14 w 1030"/>
                          <a:gd name="T9" fmla="*/ 0 h 27"/>
                          <a:gd name="T10" fmla="*/ 1016 w 1030"/>
                          <a:gd name="T11" fmla="*/ 0 h 27"/>
                          <a:gd name="T12" fmla="*/ 1030 w 1030"/>
                          <a:gd name="T13" fmla="*/ 13 h 27"/>
                          <a:gd name="T14" fmla="*/ 1016 w 1030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030" h="27">
                            <a:moveTo>
                              <a:pt x="1016" y="27"/>
                            </a:moveTo>
                            <a:lnTo>
                              <a:pt x="1016" y="27"/>
                            </a:lnTo>
                            <a:lnTo>
                              <a:pt x="14" y="27"/>
                            </a:lnTo>
                            <a:cubicBezTo>
                              <a:pt x="6" y="27"/>
                              <a:pt x="0" y="21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4" y="0"/>
                            </a:cubicBezTo>
                            <a:lnTo>
                              <a:pt x="1016" y="0"/>
                            </a:lnTo>
                            <a:cubicBezTo>
                              <a:pt x="1024" y="0"/>
                              <a:pt x="1030" y="6"/>
                              <a:pt x="1030" y="13"/>
                            </a:cubicBezTo>
                            <a:cubicBezTo>
                              <a:pt x="1030" y="21"/>
                              <a:pt x="1024" y="27"/>
                              <a:pt x="1016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765" name="Group 764">
                    <a:extLst>
                      <a:ext uri="{FF2B5EF4-FFF2-40B4-BE49-F238E27FC236}">
                        <a16:creationId xmlns:a16="http://schemas.microsoft.com/office/drawing/2014/main" id="{07643E9A-3300-47A8-A71C-413C5F0E0199}"/>
                      </a:ext>
                    </a:extLst>
                  </p:cNvPr>
                  <p:cNvGrpSpPr/>
                  <p:nvPr/>
                </p:nvGrpSpPr>
                <p:grpSpPr>
                  <a:xfrm>
                    <a:off x="4314657" y="4341688"/>
                    <a:ext cx="557986" cy="539640"/>
                    <a:chOff x="4212581" y="4384439"/>
                    <a:chExt cx="590975" cy="571545"/>
                  </a:xfrm>
                  <a:grpFill/>
                </p:grpSpPr>
                <p:sp>
                  <p:nvSpPr>
                    <p:cNvPr id="766" name="Rectangle: Top Corners Rounded 765">
                      <a:extLst>
                        <a:ext uri="{FF2B5EF4-FFF2-40B4-BE49-F238E27FC236}">
                          <a16:creationId xmlns:a16="http://schemas.microsoft.com/office/drawing/2014/main" id="{97E94F8F-39BA-4007-9CDA-5EFA1B149F2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317350" y="4394156"/>
                      <a:ext cx="319438" cy="493088"/>
                    </a:xfrm>
                    <a:prstGeom prst="round2SameRect">
                      <a:avLst>
                        <a:gd name="adj1" fmla="val 22258"/>
                        <a:gd name="adj2" fmla="val 0"/>
                      </a:avLst>
                    </a:prstGeom>
                    <a:solidFill>
                      <a:srgbClr val="0078D7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685445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765" b="0" i="0" u="none" strike="noStrike" kern="0" cap="none" spc="0" normalizeH="0" baseline="0" noProof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grpSp>
                  <p:nvGrpSpPr>
                    <p:cNvPr id="767" name="Group 766">
                      <a:extLst>
                        <a:ext uri="{FF2B5EF4-FFF2-40B4-BE49-F238E27FC236}">
                          <a16:creationId xmlns:a16="http://schemas.microsoft.com/office/drawing/2014/main" id="{1DC5223C-E18D-42D1-AECE-5DA4158117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12581" y="4384439"/>
                      <a:ext cx="590975" cy="571545"/>
                      <a:chOff x="9763287" y="5133362"/>
                      <a:chExt cx="590975" cy="571545"/>
                    </a:xfrm>
                    <a:grpFill/>
                  </p:grpSpPr>
                  <p:sp>
                    <p:nvSpPr>
                      <p:cNvPr id="768" name="Freeform 212">
                        <a:extLst>
                          <a:ext uri="{FF2B5EF4-FFF2-40B4-BE49-F238E27FC236}">
                            <a16:creationId xmlns:a16="http://schemas.microsoft.com/office/drawing/2014/main" id="{33A84C06-2EB9-4D4A-B145-E5D388D9C2D9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60434" y="5617475"/>
                        <a:ext cx="87432" cy="87432"/>
                      </a:xfrm>
                      <a:custGeom>
                        <a:avLst/>
                        <a:gdLst>
                          <a:gd name="T0" fmla="*/ 255 w 268"/>
                          <a:gd name="T1" fmla="*/ 269 h 269"/>
                          <a:gd name="T2" fmla="*/ 255 w 268"/>
                          <a:gd name="T3" fmla="*/ 269 h 269"/>
                          <a:gd name="T4" fmla="*/ 0 w 268"/>
                          <a:gd name="T5" fmla="*/ 13 h 269"/>
                          <a:gd name="T6" fmla="*/ 13 w 268"/>
                          <a:gd name="T7" fmla="*/ 0 h 269"/>
                          <a:gd name="T8" fmla="*/ 27 w 268"/>
                          <a:gd name="T9" fmla="*/ 13 h 269"/>
                          <a:gd name="T10" fmla="*/ 255 w 268"/>
                          <a:gd name="T11" fmla="*/ 242 h 269"/>
                          <a:gd name="T12" fmla="*/ 268 w 268"/>
                          <a:gd name="T13" fmla="*/ 255 h 269"/>
                          <a:gd name="T14" fmla="*/ 255 w 268"/>
                          <a:gd name="T15" fmla="*/ 269 h 26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268" h="269">
                            <a:moveTo>
                              <a:pt x="255" y="269"/>
                            </a:moveTo>
                            <a:lnTo>
                              <a:pt x="255" y="269"/>
                            </a:lnTo>
                            <a:cubicBezTo>
                              <a:pt x="114" y="269"/>
                              <a:pt x="0" y="154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cubicBezTo>
                              <a:pt x="21" y="0"/>
                              <a:pt x="27" y="6"/>
                              <a:pt x="27" y="13"/>
                            </a:cubicBezTo>
                            <a:cubicBezTo>
                              <a:pt x="27" y="139"/>
                              <a:pt x="129" y="242"/>
                              <a:pt x="255" y="242"/>
                            </a:cubicBezTo>
                            <a:cubicBezTo>
                              <a:pt x="262" y="242"/>
                              <a:pt x="268" y="248"/>
                              <a:pt x="268" y="255"/>
                            </a:cubicBezTo>
                            <a:cubicBezTo>
                              <a:pt x="268" y="263"/>
                              <a:pt x="262" y="269"/>
                              <a:pt x="255" y="269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69" name="Freeform 213">
                        <a:extLst>
                          <a:ext uri="{FF2B5EF4-FFF2-40B4-BE49-F238E27FC236}">
                            <a16:creationId xmlns:a16="http://schemas.microsoft.com/office/drawing/2014/main" id="{F99628B3-DC07-4390-8DEC-AE815403F677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10187494" y="5617475"/>
                        <a:ext cx="166768" cy="87432"/>
                      </a:xfrm>
                      <a:custGeom>
                        <a:avLst/>
                        <a:gdLst>
                          <a:gd name="T0" fmla="*/ 27 w 510"/>
                          <a:gd name="T1" fmla="*/ 27 h 269"/>
                          <a:gd name="T2" fmla="*/ 27 w 510"/>
                          <a:gd name="T3" fmla="*/ 27 h 269"/>
                          <a:gd name="T4" fmla="*/ 255 w 510"/>
                          <a:gd name="T5" fmla="*/ 242 h 269"/>
                          <a:gd name="T6" fmla="*/ 483 w 510"/>
                          <a:gd name="T7" fmla="*/ 27 h 269"/>
                          <a:gd name="T8" fmla="*/ 27 w 510"/>
                          <a:gd name="T9" fmla="*/ 27 h 269"/>
                          <a:gd name="T10" fmla="*/ 255 w 510"/>
                          <a:gd name="T11" fmla="*/ 269 h 269"/>
                          <a:gd name="T12" fmla="*/ 255 w 510"/>
                          <a:gd name="T13" fmla="*/ 269 h 269"/>
                          <a:gd name="T14" fmla="*/ 0 w 510"/>
                          <a:gd name="T15" fmla="*/ 13 h 269"/>
                          <a:gd name="T16" fmla="*/ 0 w 510"/>
                          <a:gd name="T17" fmla="*/ 0 h 269"/>
                          <a:gd name="T18" fmla="*/ 510 w 510"/>
                          <a:gd name="T19" fmla="*/ 0 h 269"/>
                          <a:gd name="T20" fmla="*/ 510 w 510"/>
                          <a:gd name="T21" fmla="*/ 13 h 269"/>
                          <a:gd name="T22" fmla="*/ 255 w 510"/>
                          <a:gd name="T23" fmla="*/ 269 h 26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</a:cxnLst>
                        <a:rect l="0" t="0" r="r" b="b"/>
                        <a:pathLst>
                          <a:path w="510" h="269">
                            <a:moveTo>
                              <a:pt x="27" y="27"/>
                            </a:moveTo>
                            <a:lnTo>
                              <a:pt x="27" y="27"/>
                            </a:lnTo>
                            <a:cubicBezTo>
                              <a:pt x="34" y="146"/>
                              <a:pt x="134" y="242"/>
                              <a:pt x="255" y="242"/>
                            </a:cubicBezTo>
                            <a:cubicBezTo>
                              <a:pt x="377" y="242"/>
                              <a:pt x="476" y="146"/>
                              <a:pt x="483" y="27"/>
                            </a:cubicBezTo>
                            <a:lnTo>
                              <a:pt x="27" y="27"/>
                            </a:lnTo>
                            <a:close/>
                            <a:moveTo>
                              <a:pt x="255" y="269"/>
                            </a:moveTo>
                            <a:lnTo>
                              <a:pt x="255" y="269"/>
                            </a:lnTo>
                            <a:cubicBezTo>
                              <a:pt x="115" y="269"/>
                              <a:pt x="0" y="154"/>
                              <a:pt x="0" y="13"/>
                            </a:cubicBezTo>
                            <a:lnTo>
                              <a:pt x="0" y="0"/>
                            </a:lnTo>
                            <a:lnTo>
                              <a:pt x="510" y="0"/>
                            </a:lnTo>
                            <a:lnTo>
                              <a:pt x="510" y="13"/>
                            </a:lnTo>
                            <a:cubicBezTo>
                              <a:pt x="510" y="154"/>
                              <a:pt x="396" y="269"/>
                              <a:pt x="255" y="269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0" name="Freeform 214">
                        <a:extLst>
                          <a:ext uri="{FF2B5EF4-FFF2-40B4-BE49-F238E27FC236}">
                            <a16:creationId xmlns:a16="http://schemas.microsoft.com/office/drawing/2014/main" id="{DB85421D-B1C0-49F4-A54A-0B1BBEC8DD6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187494" y="5212698"/>
                        <a:ext cx="8096" cy="412873"/>
                      </a:xfrm>
                      <a:custGeom>
                        <a:avLst/>
                        <a:gdLst>
                          <a:gd name="T0" fmla="*/ 14 w 27"/>
                          <a:gd name="T1" fmla="*/ 1260 h 1260"/>
                          <a:gd name="T2" fmla="*/ 14 w 27"/>
                          <a:gd name="T3" fmla="*/ 1260 h 1260"/>
                          <a:gd name="T4" fmla="*/ 0 w 27"/>
                          <a:gd name="T5" fmla="*/ 1246 h 1260"/>
                          <a:gd name="T6" fmla="*/ 0 w 27"/>
                          <a:gd name="T7" fmla="*/ 13 h 1260"/>
                          <a:gd name="T8" fmla="*/ 14 w 27"/>
                          <a:gd name="T9" fmla="*/ 0 h 1260"/>
                          <a:gd name="T10" fmla="*/ 27 w 27"/>
                          <a:gd name="T11" fmla="*/ 13 h 1260"/>
                          <a:gd name="T12" fmla="*/ 27 w 27"/>
                          <a:gd name="T13" fmla="*/ 1246 h 1260"/>
                          <a:gd name="T14" fmla="*/ 14 w 27"/>
                          <a:gd name="T15" fmla="*/ 1260 h 12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27" h="1260">
                            <a:moveTo>
                              <a:pt x="14" y="1260"/>
                            </a:moveTo>
                            <a:lnTo>
                              <a:pt x="14" y="1260"/>
                            </a:lnTo>
                            <a:cubicBezTo>
                              <a:pt x="6" y="1260"/>
                              <a:pt x="0" y="1254"/>
                              <a:pt x="0" y="1246"/>
                            </a:cubicBezTo>
                            <a:lnTo>
                              <a:pt x="0" y="13"/>
                            </a:lnTo>
                            <a:cubicBezTo>
                              <a:pt x="0" y="6"/>
                              <a:pt x="6" y="0"/>
                              <a:pt x="14" y="0"/>
                            </a:cubicBezTo>
                            <a:cubicBezTo>
                              <a:pt x="21" y="0"/>
                              <a:pt x="27" y="6"/>
                              <a:pt x="27" y="13"/>
                            </a:cubicBezTo>
                            <a:lnTo>
                              <a:pt x="27" y="1246"/>
                            </a:lnTo>
                            <a:cubicBezTo>
                              <a:pt x="27" y="1254"/>
                              <a:pt x="21" y="1260"/>
                              <a:pt x="14" y="1260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1" name="Freeform 215">
                        <a:extLst>
                          <a:ext uri="{FF2B5EF4-FFF2-40B4-BE49-F238E27FC236}">
                            <a16:creationId xmlns:a16="http://schemas.microsoft.com/office/drawing/2014/main" id="{EFE56B8D-1520-449D-8996-C6E38015E16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60434" y="5212698"/>
                        <a:ext cx="8096" cy="412873"/>
                      </a:xfrm>
                      <a:custGeom>
                        <a:avLst/>
                        <a:gdLst>
                          <a:gd name="T0" fmla="*/ 13 w 27"/>
                          <a:gd name="T1" fmla="*/ 1260 h 1260"/>
                          <a:gd name="T2" fmla="*/ 13 w 27"/>
                          <a:gd name="T3" fmla="*/ 1260 h 1260"/>
                          <a:gd name="T4" fmla="*/ 0 w 27"/>
                          <a:gd name="T5" fmla="*/ 1246 h 1260"/>
                          <a:gd name="T6" fmla="*/ 0 w 27"/>
                          <a:gd name="T7" fmla="*/ 13 h 1260"/>
                          <a:gd name="T8" fmla="*/ 13 w 27"/>
                          <a:gd name="T9" fmla="*/ 0 h 1260"/>
                          <a:gd name="T10" fmla="*/ 27 w 27"/>
                          <a:gd name="T11" fmla="*/ 13 h 1260"/>
                          <a:gd name="T12" fmla="*/ 27 w 27"/>
                          <a:gd name="T13" fmla="*/ 1246 h 1260"/>
                          <a:gd name="T14" fmla="*/ 13 w 27"/>
                          <a:gd name="T15" fmla="*/ 1260 h 126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27" h="1260">
                            <a:moveTo>
                              <a:pt x="13" y="1260"/>
                            </a:moveTo>
                            <a:lnTo>
                              <a:pt x="13" y="1260"/>
                            </a:lnTo>
                            <a:cubicBezTo>
                              <a:pt x="6" y="1260"/>
                              <a:pt x="0" y="1254"/>
                              <a:pt x="0" y="1246"/>
                            </a:cubicBezTo>
                            <a:lnTo>
                              <a:pt x="0" y="13"/>
                            </a:lnTo>
                            <a:cubicBezTo>
                              <a:pt x="0" y="6"/>
                              <a:pt x="6" y="0"/>
                              <a:pt x="13" y="0"/>
                            </a:cubicBezTo>
                            <a:cubicBezTo>
                              <a:pt x="21" y="0"/>
                              <a:pt x="27" y="6"/>
                              <a:pt x="27" y="13"/>
                            </a:cubicBezTo>
                            <a:lnTo>
                              <a:pt x="27" y="1246"/>
                            </a:lnTo>
                            <a:cubicBezTo>
                              <a:pt x="27" y="1254"/>
                              <a:pt x="21" y="1260"/>
                              <a:pt x="13" y="1260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2" name="Freeform 216">
                        <a:extLst>
                          <a:ext uri="{FF2B5EF4-FFF2-40B4-BE49-F238E27FC236}">
                            <a16:creationId xmlns:a16="http://schemas.microsoft.com/office/drawing/2014/main" id="{1CC8B350-4D96-4B56-A67E-34BA0572BC7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842623" y="5133362"/>
                        <a:ext cx="273630" cy="9715"/>
                      </a:xfrm>
                      <a:custGeom>
                        <a:avLst/>
                        <a:gdLst>
                          <a:gd name="T0" fmla="*/ 831 w 844"/>
                          <a:gd name="T1" fmla="*/ 27 h 27"/>
                          <a:gd name="T2" fmla="*/ 831 w 844"/>
                          <a:gd name="T3" fmla="*/ 27 h 27"/>
                          <a:gd name="T4" fmla="*/ 14 w 844"/>
                          <a:gd name="T5" fmla="*/ 27 h 27"/>
                          <a:gd name="T6" fmla="*/ 0 w 844"/>
                          <a:gd name="T7" fmla="*/ 13 h 27"/>
                          <a:gd name="T8" fmla="*/ 14 w 844"/>
                          <a:gd name="T9" fmla="*/ 0 h 27"/>
                          <a:gd name="T10" fmla="*/ 831 w 844"/>
                          <a:gd name="T11" fmla="*/ 0 h 27"/>
                          <a:gd name="T12" fmla="*/ 844 w 844"/>
                          <a:gd name="T13" fmla="*/ 13 h 27"/>
                          <a:gd name="T14" fmla="*/ 831 w 844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844" h="27">
                            <a:moveTo>
                              <a:pt x="831" y="27"/>
                            </a:moveTo>
                            <a:lnTo>
                              <a:pt x="831" y="27"/>
                            </a:lnTo>
                            <a:lnTo>
                              <a:pt x="14" y="27"/>
                            </a:lnTo>
                            <a:cubicBezTo>
                              <a:pt x="6" y="27"/>
                              <a:pt x="0" y="21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4" y="0"/>
                            </a:cubicBezTo>
                            <a:lnTo>
                              <a:pt x="831" y="0"/>
                            </a:lnTo>
                            <a:cubicBezTo>
                              <a:pt x="838" y="0"/>
                              <a:pt x="844" y="6"/>
                              <a:pt x="844" y="13"/>
                            </a:cubicBezTo>
                            <a:cubicBezTo>
                              <a:pt x="844" y="21"/>
                              <a:pt x="838" y="27"/>
                              <a:pt x="831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3" name="Freeform 218">
                        <a:extLst>
                          <a:ext uri="{FF2B5EF4-FFF2-40B4-BE49-F238E27FC236}">
                            <a16:creationId xmlns:a16="http://schemas.microsoft.com/office/drawing/2014/main" id="{D423D962-858D-4453-805E-DCB417112D9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763287" y="5133362"/>
                        <a:ext cx="432302" cy="89051"/>
                      </a:xfrm>
                      <a:custGeom>
                        <a:avLst/>
                        <a:gdLst>
                          <a:gd name="T0" fmla="*/ 1314 w 1327"/>
                          <a:gd name="T1" fmla="*/ 269 h 269"/>
                          <a:gd name="T2" fmla="*/ 1314 w 1327"/>
                          <a:gd name="T3" fmla="*/ 269 h 269"/>
                          <a:gd name="T4" fmla="*/ 1300 w 1327"/>
                          <a:gd name="T5" fmla="*/ 255 h 269"/>
                          <a:gd name="T6" fmla="*/ 1072 w 1327"/>
                          <a:gd name="T7" fmla="*/ 27 h 269"/>
                          <a:gd name="T8" fmla="*/ 843 w 1327"/>
                          <a:gd name="T9" fmla="*/ 255 h 269"/>
                          <a:gd name="T10" fmla="*/ 843 w 1327"/>
                          <a:gd name="T11" fmla="*/ 269 h 269"/>
                          <a:gd name="T12" fmla="*/ 0 w 1327"/>
                          <a:gd name="T13" fmla="*/ 269 h 269"/>
                          <a:gd name="T14" fmla="*/ 0 w 1327"/>
                          <a:gd name="T15" fmla="*/ 255 h 269"/>
                          <a:gd name="T16" fmla="*/ 255 w 1327"/>
                          <a:gd name="T17" fmla="*/ 0 h 269"/>
                          <a:gd name="T18" fmla="*/ 268 w 1327"/>
                          <a:gd name="T19" fmla="*/ 13 h 269"/>
                          <a:gd name="T20" fmla="*/ 255 w 1327"/>
                          <a:gd name="T21" fmla="*/ 27 h 269"/>
                          <a:gd name="T22" fmla="*/ 27 w 1327"/>
                          <a:gd name="T23" fmla="*/ 242 h 269"/>
                          <a:gd name="T24" fmla="*/ 817 w 1327"/>
                          <a:gd name="T25" fmla="*/ 242 h 269"/>
                          <a:gd name="T26" fmla="*/ 1072 w 1327"/>
                          <a:gd name="T27" fmla="*/ 0 h 269"/>
                          <a:gd name="T28" fmla="*/ 1327 w 1327"/>
                          <a:gd name="T29" fmla="*/ 255 h 269"/>
                          <a:gd name="T30" fmla="*/ 1314 w 1327"/>
                          <a:gd name="T31" fmla="*/ 269 h 26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1327" h="269">
                            <a:moveTo>
                              <a:pt x="1314" y="269"/>
                            </a:moveTo>
                            <a:lnTo>
                              <a:pt x="1314" y="269"/>
                            </a:lnTo>
                            <a:cubicBezTo>
                              <a:pt x="1306" y="269"/>
                              <a:pt x="1300" y="263"/>
                              <a:pt x="1300" y="255"/>
                            </a:cubicBezTo>
                            <a:cubicBezTo>
                              <a:pt x="1300" y="129"/>
                              <a:pt x="1198" y="27"/>
                              <a:pt x="1072" y="27"/>
                            </a:cubicBezTo>
                            <a:cubicBezTo>
                              <a:pt x="946" y="27"/>
                              <a:pt x="843" y="129"/>
                              <a:pt x="843" y="255"/>
                            </a:cubicBezTo>
                            <a:lnTo>
                              <a:pt x="843" y="269"/>
                            </a:lnTo>
                            <a:lnTo>
                              <a:pt x="0" y="269"/>
                            </a:lnTo>
                            <a:lnTo>
                              <a:pt x="0" y="255"/>
                            </a:lnTo>
                            <a:cubicBezTo>
                              <a:pt x="0" y="115"/>
                              <a:pt x="114" y="0"/>
                              <a:pt x="255" y="0"/>
                            </a:cubicBezTo>
                            <a:cubicBezTo>
                              <a:pt x="262" y="0"/>
                              <a:pt x="268" y="6"/>
                              <a:pt x="268" y="13"/>
                            </a:cubicBezTo>
                            <a:cubicBezTo>
                              <a:pt x="268" y="21"/>
                              <a:pt x="262" y="27"/>
                              <a:pt x="255" y="27"/>
                            </a:cubicBezTo>
                            <a:cubicBezTo>
                              <a:pt x="133" y="27"/>
                              <a:pt x="33" y="122"/>
                              <a:pt x="27" y="242"/>
                            </a:cubicBezTo>
                            <a:lnTo>
                              <a:pt x="817" y="242"/>
                            </a:lnTo>
                            <a:cubicBezTo>
                              <a:pt x="824" y="107"/>
                              <a:pt x="936" y="0"/>
                              <a:pt x="1072" y="0"/>
                            </a:cubicBezTo>
                            <a:cubicBezTo>
                              <a:pt x="1213" y="0"/>
                              <a:pt x="1327" y="115"/>
                              <a:pt x="1327" y="255"/>
                            </a:cubicBezTo>
                            <a:cubicBezTo>
                              <a:pt x="1327" y="263"/>
                              <a:pt x="1321" y="269"/>
                              <a:pt x="1314" y="269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4" name="Freeform 219">
                        <a:extLst>
                          <a:ext uri="{FF2B5EF4-FFF2-40B4-BE49-F238E27FC236}">
                            <a16:creationId xmlns:a16="http://schemas.microsoft.com/office/drawing/2014/main" id="{4B9DC8E7-9479-44AD-8890-9CC855D3AE3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266129"/>
                        <a:ext cx="221818" cy="9715"/>
                      </a:xfrm>
                      <a:custGeom>
                        <a:avLst/>
                        <a:gdLst>
                          <a:gd name="T0" fmla="*/ 665 w 678"/>
                          <a:gd name="T1" fmla="*/ 27 h 27"/>
                          <a:gd name="T2" fmla="*/ 665 w 678"/>
                          <a:gd name="T3" fmla="*/ 27 h 27"/>
                          <a:gd name="T4" fmla="*/ 13 w 678"/>
                          <a:gd name="T5" fmla="*/ 27 h 27"/>
                          <a:gd name="T6" fmla="*/ 0 w 678"/>
                          <a:gd name="T7" fmla="*/ 14 h 27"/>
                          <a:gd name="T8" fmla="*/ 13 w 678"/>
                          <a:gd name="T9" fmla="*/ 0 h 27"/>
                          <a:gd name="T10" fmla="*/ 665 w 678"/>
                          <a:gd name="T11" fmla="*/ 0 h 27"/>
                          <a:gd name="T12" fmla="*/ 678 w 678"/>
                          <a:gd name="T13" fmla="*/ 14 h 27"/>
                          <a:gd name="T14" fmla="*/ 665 w 678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7">
                            <a:moveTo>
                              <a:pt x="665" y="27"/>
                            </a:moveTo>
                            <a:lnTo>
                              <a:pt x="665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4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4"/>
                            </a:cubicBezTo>
                            <a:cubicBezTo>
                              <a:pt x="678" y="21"/>
                              <a:pt x="672" y="27"/>
                              <a:pt x="665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5" name="Freeform 220">
                        <a:extLst>
                          <a:ext uri="{FF2B5EF4-FFF2-40B4-BE49-F238E27FC236}">
                            <a16:creationId xmlns:a16="http://schemas.microsoft.com/office/drawing/2014/main" id="{44BABB93-466A-42BC-86BF-F9D88F840BE7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314702"/>
                        <a:ext cx="221818" cy="9715"/>
                      </a:xfrm>
                      <a:custGeom>
                        <a:avLst/>
                        <a:gdLst>
                          <a:gd name="T0" fmla="*/ 665 w 678"/>
                          <a:gd name="T1" fmla="*/ 27 h 27"/>
                          <a:gd name="T2" fmla="*/ 665 w 678"/>
                          <a:gd name="T3" fmla="*/ 27 h 27"/>
                          <a:gd name="T4" fmla="*/ 13 w 678"/>
                          <a:gd name="T5" fmla="*/ 27 h 27"/>
                          <a:gd name="T6" fmla="*/ 0 w 678"/>
                          <a:gd name="T7" fmla="*/ 13 h 27"/>
                          <a:gd name="T8" fmla="*/ 13 w 678"/>
                          <a:gd name="T9" fmla="*/ 0 h 27"/>
                          <a:gd name="T10" fmla="*/ 665 w 678"/>
                          <a:gd name="T11" fmla="*/ 0 h 27"/>
                          <a:gd name="T12" fmla="*/ 678 w 678"/>
                          <a:gd name="T13" fmla="*/ 13 h 27"/>
                          <a:gd name="T14" fmla="*/ 665 w 678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7">
                            <a:moveTo>
                              <a:pt x="665" y="27"/>
                            </a:moveTo>
                            <a:lnTo>
                              <a:pt x="665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3"/>
                            </a:cubicBezTo>
                            <a:cubicBezTo>
                              <a:pt x="678" y="21"/>
                              <a:pt x="672" y="27"/>
                              <a:pt x="665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6" name="Freeform 221">
                        <a:extLst>
                          <a:ext uri="{FF2B5EF4-FFF2-40B4-BE49-F238E27FC236}">
                            <a16:creationId xmlns:a16="http://schemas.microsoft.com/office/drawing/2014/main" id="{5D918C85-408B-4F5E-89FE-24BA71A7A294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364894"/>
                        <a:ext cx="221818" cy="8096"/>
                      </a:xfrm>
                      <a:custGeom>
                        <a:avLst/>
                        <a:gdLst>
                          <a:gd name="T0" fmla="*/ 665 w 678"/>
                          <a:gd name="T1" fmla="*/ 26 h 26"/>
                          <a:gd name="T2" fmla="*/ 665 w 678"/>
                          <a:gd name="T3" fmla="*/ 26 h 26"/>
                          <a:gd name="T4" fmla="*/ 13 w 678"/>
                          <a:gd name="T5" fmla="*/ 26 h 26"/>
                          <a:gd name="T6" fmla="*/ 0 w 678"/>
                          <a:gd name="T7" fmla="*/ 13 h 26"/>
                          <a:gd name="T8" fmla="*/ 13 w 678"/>
                          <a:gd name="T9" fmla="*/ 0 h 26"/>
                          <a:gd name="T10" fmla="*/ 665 w 678"/>
                          <a:gd name="T11" fmla="*/ 0 h 26"/>
                          <a:gd name="T12" fmla="*/ 678 w 678"/>
                          <a:gd name="T13" fmla="*/ 13 h 26"/>
                          <a:gd name="T14" fmla="*/ 665 w 678"/>
                          <a:gd name="T15" fmla="*/ 26 h 2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6">
                            <a:moveTo>
                              <a:pt x="665" y="26"/>
                            </a:moveTo>
                            <a:lnTo>
                              <a:pt x="665" y="26"/>
                            </a:lnTo>
                            <a:lnTo>
                              <a:pt x="13" y="26"/>
                            </a:lnTo>
                            <a:cubicBezTo>
                              <a:pt x="6" y="26"/>
                              <a:pt x="0" y="20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3"/>
                            </a:cubicBezTo>
                            <a:cubicBezTo>
                              <a:pt x="678" y="20"/>
                              <a:pt x="672" y="26"/>
                              <a:pt x="665" y="26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7" name="Freeform 222">
                        <a:extLst>
                          <a:ext uri="{FF2B5EF4-FFF2-40B4-BE49-F238E27FC236}">
                            <a16:creationId xmlns:a16="http://schemas.microsoft.com/office/drawing/2014/main" id="{E2B2E72F-E537-4026-BE86-44FCFB9F34FB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413468"/>
                        <a:ext cx="221818" cy="8096"/>
                      </a:xfrm>
                      <a:custGeom>
                        <a:avLst/>
                        <a:gdLst>
                          <a:gd name="T0" fmla="*/ 665 w 678"/>
                          <a:gd name="T1" fmla="*/ 27 h 27"/>
                          <a:gd name="T2" fmla="*/ 665 w 678"/>
                          <a:gd name="T3" fmla="*/ 27 h 27"/>
                          <a:gd name="T4" fmla="*/ 13 w 678"/>
                          <a:gd name="T5" fmla="*/ 27 h 27"/>
                          <a:gd name="T6" fmla="*/ 0 w 678"/>
                          <a:gd name="T7" fmla="*/ 14 h 27"/>
                          <a:gd name="T8" fmla="*/ 13 w 678"/>
                          <a:gd name="T9" fmla="*/ 0 h 27"/>
                          <a:gd name="T10" fmla="*/ 665 w 678"/>
                          <a:gd name="T11" fmla="*/ 0 h 27"/>
                          <a:gd name="T12" fmla="*/ 678 w 678"/>
                          <a:gd name="T13" fmla="*/ 14 h 27"/>
                          <a:gd name="T14" fmla="*/ 665 w 678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7">
                            <a:moveTo>
                              <a:pt x="665" y="27"/>
                            </a:moveTo>
                            <a:lnTo>
                              <a:pt x="665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4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4"/>
                            </a:cubicBezTo>
                            <a:cubicBezTo>
                              <a:pt x="678" y="21"/>
                              <a:pt x="672" y="27"/>
                              <a:pt x="665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8" name="Freeform 223">
                        <a:extLst>
                          <a:ext uri="{FF2B5EF4-FFF2-40B4-BE49-F238E27FC236}">
                            <a16:creationId xmlns:a16="http://schemas.microsoft.com/office/drawing/2014/main" id="{9F19374B-047A-4B2D-951C-1154D86F2F1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1" y="5462041"/>
                        <a:ext cx="221818" cy="9715"/>
                      </a:xfrm>
                      <a:custGeom>
                        <a:avLst/>
                        <a:gdLst>
                          <a:gd name="T0" fmla="*/ 665 w 678"/>
                          <a:gd name="T1" fmla="*/ 27 h 27"/>
                          <a:gd name="T2" fmla="*/ 665 w 678"/>
                          <a:gd name="T3" fmla="*/ 27 h 27"/>
                          <a:gd name="T4" fmla="*/ 13 w 678"/>
                          <a:gd name="T5" fmla="*/ 27 h 27"/>
                          <a:gd name="T6" fmla="*/ 0 w 678"/>
                          <a:gd name="T7" fmla="*/ 13 h 27"/>
                          <a:gd name="T8" fmla="*/ 13 w 678"/>
                          <a:gd name="T9" fmla="*/ 0 h 27"/>
                          <a:gd name="T10" fmla="*/ 665 w 678"/>
                          <a:gd name="T11" fmla="*/ 0 h 27"/>
                          <a:gd name="T12" fmla="*/ 678 w 678"/>
                          <a:gd name="T13" fmla="*/ 13 h 27"/>
                          <a:gd name="T14" fmla="*/ 665 w 678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78" h="27">
                            <a:moveTo>
                              <a:pt x="665" y="27"/>
                            </a:moveTo>
                            <a:lnTo>
                              <a:pt x="665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665" y="0"/>
                            </a:lnTo>
                            <a:cubicBezTo>
                              <a:pt x="672" y="0"/>
                              <a:pt x="678" y="6"/>
                              <a:pt x="678" y="13"/>
                            </a:cubicBezTo>
                            <a:cubicBezTo>
                              <a:pt x="678" y="21"/>
                              <a:pt x="672" y="27"/>
                              <a:pt x="665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79" name="Freeform 224">
                        <a:extLst>
                          <a:ext uri="{FF2B5EF4-FFF2-40B4-BE49-F238E27FC236}">
                            <a16:creationId xmlns:a16="http://schemas.microsoft.com/office/drawing/2014/main" id="{501FA98B-246D-43F2-B0DB-91152B98564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20340" y="5518710"/>
                        <a:ext cx="219456" cy="9715"/>
                      </a:xfrm>
                      <a:custGeom>
                        <a:avLst/>
                        <a:gdLst>
                          <a:gd name="T0" fmla="*/ 330 w 344"/>
                          <a:gd name="T1" fmla="*/ 27 h 27"/>
                          <a:gd name="T2" fmla="*/ 330 w 344"/>
                          <a:gd name="T3" fmla="*/ 27 h 27"/>
                          <a:gd name="T4" fmla="*/ 13 w 344"/>
                          <a:gd name="T5" fmla="*/ 27 h 27"/>
                          <a:gd name="T6" fmla="*/ 0 w 344"/>
                          <a:gd name="T7" fmla="*/ 14 h 27"/>
                          <a:gd name="T8" fmla="*/ 13 w 344"/>
                          <a:gd name="T9" fmla="*/ 0 h 27"/>
                          <a:gd name="T10" fmla="*/ 330 w 344"/>
                          <a:gd name="T11" fmla="*/ 0 h 27"/>
                          <a:gd name="T12" fmla="*/ 344 w 344"/>
                          <a:gd name="T13" fmla="*/ 14 h 27"/>
                          <a:gd name="T14" fmla="*/ 330 w 344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344" h="27">
                            <a:moveTo>
                              <a:pt x="330" y="27"/>
                            </a:moveTo>
                            <a:lnTo>
                              <a:pt x="330" y="27"/>
                            </a:lnTo>
                            <a:lnTo>
                              <a:pt x="13" y="27"/>
                            </a:lnTo>
                            <a:cubicBezTo>
                              <a:pt x="6" y="27"/>
                              <a:pt x="0" y="21"/>
                              <a:pt x="0" y="14"/>
                            </a:cubicBezTo>
                            <a:cubicBezTo>
                              <a:pt x="0" y="6"/>
                              <a:pt x="6" y="0"/>
                              <a:pt x="13" y="0"/>
                            </a:cubicBezTo>
                            <a:lnTo>
                              <a:pt x="330" y="0"/>
                            </a:lnTo>
                            <a:cubicBezTo>
                              <a:pt x="338" y="0"/>
                              <a:pt x="344" y="6"/>
                              <a:pt x="344" y="14"/>
                            </a:cubicBezTo>
                            <a:cubicBezTo>
                              <a:pt x="344" y="21"/>
                              <a:pt x="338" y="27"/>
                              <a:pt x="330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780" name="Freeform 217">
                        <a:extLst>
                          <a:ext uri="{FF2B5EF4-FFF2-40B4-BE49-F238E27FC236}">
                            <a16:creationId xmlns:a16="http://schemas.microsoft.com/office/drawing/2014/main" id="{1C66A497-A797-4AC4-AD7C-37733399CA9C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939770" y="5695192"/>
                        <a:ext cx="335156" cy="9715"/>
                      </a:xfrm>
                      <a:custGeom>
                        <a:avLst/>
                        <a:gdLst>
                          <a:gd name="T0" fmla="*/ 1016 w 1030"/>
                          <a:gd name="T1" fmla="*/ 27 h 27"/>
                          <a:gd name="T2" fmla="*/ 1016 w 1030"/>
                          <a:gd name="T3" fmla="*/ 27 h 27"/>
                          <a:gd name="T4" fmla="*/ 14 w 1030"/>
                          <a:gd name="T5" fmla="*/ 27 h 27"/>
                          <a:gd name="T6" fmla="*/ 0 w 1030"/>
                          <a:gd name="T7" fmla="*/ 13 h 27"/>
                          <a:gd name="T8" fmla="*/ 14 w 1030"/>
                          <a:gd name="T9" fmla="*/ 0 h 27"/>
                          <a:gd name="T10" fmla="*/ 1016 w 1030"/>
                          <a:gd name="T11" fmla="*/ 0 h 27"/>
                          <a:gd name="T12" fmla="*/ 1030 w 1030"/>
                          <a:gd name="T13" fmla="*/ 13 h 27"/>
                          <a:gd name="T14" fmla="*/ 1016 w 1030"/>
                          <a:gd name="T15" fmla="*/ 27 h 2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1030" h="27">
                            <a:moveTo>
                              <a:pt x="1016" y="27"/>
                            </a:moveTo>
                            <a:lnTo>
                              <a:pt x="1016" y="27"/>
                            </a:lnTo>
                            <a:lnTo>
                              <a:pt x="14" y="27"/>
                            </a:lnTo>
                            <a:cubicBezTo>
                              <a:pt x="6" y="27"/>
                              <a:pt x="0" y="21"/>
                              <a:pt x="0" y="13"/>
                            </a:cubicBezTo>
                            <a:cubicBezTo>
                              <a:pt x="0" y="6"/>
                              <a:pt x="6" y="0"/>
                              <a:pt x="14" y="0"/>
                            </a:cubicBezTo>
                            <a:lnTo>
                              <a:pt x="1016" y="0"/>
                            </a:lnTo>
                            <a:cubicBezTo>
                              <a:pt x="1024" y="0"/>
                              <a:pt x="1030" y="6"/>
                              <a:pt x="1030" y="13"/>
                            </a:cubicBezTo>
                            <a:cubicBezTo>
                              <a:pt x="1030" y="21"/>
                              <a:pt x="1024" y="27"/>
                              <a:pt x="1016" y="27"/>
                            </a:cubicBezTo>
                            <a:close/>
                          </a:path>
                        </a:pathLst>
                      </a:custGeom>
                      <a:grpFill/>
                      <a:ln w="0">
                        <a:noFill/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 vert="horz" wrap="square" lIns="68561" tIns="34280" rIns="68561" bIns="3428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685537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98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762" name="TextBox 761">
                  <a:extLst>
                    <a:ext uri="{FF2B5EF4-FFF2-40B4-BE49-F238E27FC236}">
                      <a16:creationId xmlns:a16="http://schemas.microsoft.com/office/drawing/2014/main" id="{0E921EF8-2A75-4564-8809-498AF28460BD}"/>
                    </a:ext>
                  </a:extLst>
                </p:cNvPr>
                <p:cNvSpPr txBox="1"/>
                <p:nvPr/>
              </p:nvSpPr>
              <p:spPr>
                <a:xfrm>
                  <a:off x="3882064" y="4520188"/>
                  <a:ext cx="749222" cy="2915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793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81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Policies</a:t>
                  </a:r>
                </a:p>
              </p:txBody>
            </p:sp>
          </p:grpSp>
          <p:grpSp>
            <p:nvGrpSpPr>
              <p:cNvPr id="809" name="Group 808">
                <a:extLst>
                  <a:ext uri="{FF2B5EF4-FFF2-40B4-BE49-F238E27FC236}">
                    <a16:creationId xmlns:a16="http://schemas.microsoft.com/office/drawing/2014/main" id="{B041B0C4-D397-46DB-98A3-99CACB2C2602}"/>
                  </a:ext>
                </a:extLst>
              </p:cNvPr>
              <p:cNvGrpSpPr/>
              <p:nvPr/>
            </p:nvGrpSpPr>
            <p:grpSpPr>
              <a:xfrm>
                <a:off x="6630389" y="3180536"/>
                <a:ext cx="1025780" cy="1136556"/>
                <a:chOff x="5727971" y="2924092"/>
                <a:chExt cx="1046498" cy="1159512"/>
              </a:xfrm>
            </p:grpSpPr>
            <p:grpSp>
              <p:nvGrpSpPr>
                <p:cNvPr id="810" name="Group 809">
                  <a:extLst>
                    <a:ext uri="{FF2B5EF4-FFF2-40B4-BE49-F238E27FC236}">
                      <a16:creationId xmlns:a16="http://schemas.microsoft.com/office/drawing/2014/main" id="{59B760D2-6600-4F7E-9CAF-814F025642C8}"/>
                    </a:ext>
                  </a:extLst>
                </p:cNvPr>
                <p:cNvGrpSpPr/>
                <p:nvPr/>
              </p:nvGrpSpPr>
              <p:grpSpPr>
                <a:xfrm>
                  <a:off x="5727971" y="2924092"/>
                  <a:ext cx="729430" cy="562554"/>
                  <a:chOff x="5199063" y="3544889"/>
                  <a:chExt cx="673100" cy="519112"/>
                </a:xfrm>
                <a:solidFill>
                  <a:srgbClr val="FFFFFF"/>
                </a:solidFill>
              </p:grpSpPr>
              <p:sp>
                <p:nvSpPr>
                  <p:cNvPr id="812" name="Freeform 160">
                    <a:extLst>
                      <a:ext uri="{FF2B5EF4-FFF2-40B4-BE49-F238E27FC236}">
                        <a16:creationId xmlns:a16="http://schemas.microsoft.com/office/drawing/2014/main" id="{5E84D9D5-2758-49C7-BB4A-8B02FA5AE2A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426075" y="3614739"/>
                    <a:ext cx="196850" cy="196850"/>
                  </a:xfrm>
                  <a:custGeom>
                    <a:avLst/>
                    <a:gdLst>
                      <a:gd name="T0" fmla="*/ 329 w 720"/>
                      <a:gd name="T1" fmla="*/ 433 h 720"/>
                      <a:gd name="T2" fmla="*/ 433 w 720"/>
                      <a:gd name="T3" fmla="*/ 330 h 720"/>
                      <a:gd name="T4" fmla="*/ 330 w 720"/>
                      <a:gd name="T5" fmla="*/ 287 h 720"/>
                      <a:gd name="T6" fmla="*/ 329 w 720"/>
                      <a:gd name="T7" fmla="*/ 433 h 720"/>
                      <a:gd name="T8" fmla="*/ 360 w 720"/>
                      <a:gd name="T9" fmla="*/ 466 h 720"/>
                      <a:gd name="T10" fmla="*/ 319 w 720"/>
                      <a:gd name="T11" fmla="*/ 458 h 720"/>
                      <a:gd name="T12" fmla="*/ 262 w 720"/>
                      <a:gd name="T13" fmla="*/ 319 h 720"/>
                      <a:gd name="T14" fmla="*/ 401 w 720"/>
                      <a:gd name="T15" fmla="*/ 263 h 720"/>
                      <a:gd name="T16" fmla="*/ 458 w 720"/>
                      <a:gd name="T17" fmla="*/ 401 h 720"/>
                      <a:gd name="T18" fmla="*/ 322 w 720"/>
                      <a:gd name="T19" fmla="*/ 613 h 720"/>
                      <a:gd name="T20" fmla="*/ 395 w 720"/>
                      <a:gd name="T21" fmla="*/ 613 h 720"/>
                      <a:gd name="T22" fmla="*/ 519 w 720"/>
                      <a:gd name="T23" fmla="*/ 665 h 720"/>
                      <a:gd name="T24" fmla="*/ 563 w 720"/>
                      <a:gd name="T25" fmla="*/ 515 h 720"/>
                      <a:gd name="T26" fmla="*/ 688 w 720"/>
                      <a:gd name="T27" fmla="*/ 463 h 720"/>
                      <a:gd name="T28" fmla="*/ 613 w 720"/>
                      <a:gd name="T29" fmla="*/ 326 h 720"/>
                      <a:gd name="T30" fmla="*/ 665 w 720"/>
                      <a:gd name="T31" fmla="*/ 201 h 720"/>
                      <a:gd name="T32" fmla="*/ 514 w 720"/>
                      <a:gd name="T33" fmla="*/ 157 h 720"/>
                      <a:gd name="T34" fmla="*/ 463 w 720"/>
                      <a:gd name="T35" fmla="*/ 32 h 720"/>
                      <a:gd name="T36" fmla="*/ 325 w 720"/>
                      <a:gd name="T37" fmla="*/ 107 h 720"/>
                      <a:gd name="T38" fmla="*/ 201 w 720"/>
                      <a:gd name="T39" fmla="*/ 55 h 720"/>
                      <a:gd name="T40" fmla="*/ 157 w 720"/>
                      <a:gd name="T41" fmla="*/ 206 h 720"/>
                      <a:gd name="T42" fmla="*/ 32 w 720"/>
                      <a:gd name="T43" fmla="*/ 257 h 720"/>
                      <a:gd name="T44" fmla="*/ 107 w 720"/>
                      <a:gd name="T45" fmla="*/ 395 h 720"/>
                      <a:gd name="T46" fmla="*/ 55 w 720"/>
                      <a:gd name="T47" fmla="*/ 519 h 720"/>
                      <a:gd name="T48" fmla="*/ 205 w 720"/>
                      <a:gd name="T49" fmla="*/ 564 h 720"/>
                      <a:gd name="T50" fmla="*/ 257 w 720"/>
                      <a:gd name="T51" fmla="*/ 688 h 720"/>
                      <a:gd name="T52" fmla="*/ 264 w 720"/>
                      <a:gd name="T53" fmla="*/ 720 h 720"/>
                      <a:gd name="T54" fmla="*/ 172 w 720"/>
                      <a:gd name="T55" fmla="*/ 681 h 720"/>
                      <a:gd name="T56" fmla="*/ 144 w 720"/>
                      <a:gd name="T57" fmla="*/ 540 h 720"/>
                      <a:gd name="T58" fmla="*/ 0 w 720"/>
                      <a:gd name="T59" fmla="*/ 455 h 720"/>
                      <a:gd name="T60" fmla="*/ 81 w 720"/>
                      <a:gd name="T61" fmla="*/ 335 h 720"/>
                      <a:gd name="T62" fmla="*/ 39 w 720"/>
                      <a:gd name="T63" fmla="*/ 172 h 720"/>
                      <a:gd name="T64" fmla="*/ 181 w 720"/>
                      <a:gd name="T65" fmla="*/ 144 h 720"/>
                      <a:gd name="T66" fmla="*/ 266 w 720"/>
                      <a:gd name="T67" fmla="*/ 0 h 720"/>
                      <a:gd name="T68" fmla="*/ 386 w 720"/>
                      <a:gd name="T69" fmla="*/ 81 h 720"/>
                      <a:gd name="T70" fmla="*/ 548 w 720"/>
                      <a:gd name="T71" fmla="*/ 39 h 720"/>
                      <a:gd name="T72" fmla="*/ 576 w 720"/>
                      <a:gd name="T73" fmla="*/ 181 h 720"/>
                      <a:gd name="T74" fmla="*/ 720 w 720"/>
                      <a:gd name="T75" fmla="*/ 266 h 720"/>
                      <a:gd name="T76" fmla="*/ 639 w 720"/>
                      <a:gd name="T77" fmla="*/ 386 h 720"/>
                      <a:gd name="T78" fmla="*/ 681 w 720"/>
                      <a:gd name="T79" fmla="*/ 548 h 720"/>
                      <a:gd name="T80" fmla="*/ 539 w 720"/>
                      <a:gd name="T81" fmla="*/ 576 h 720"/>
                      <a:gd name="T82" fmla="*/ 454 w 720"/>
                      <a:gd name="T83" fmla="*/ 720 h 720"/>
                      <a:gd name="T84" fmla="*/ 334 w 720"/>
                      <a:gd name="T85" fmla="*/ 640 h 7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720" h="720">
                        <a:moveTo>
                          <a:pt x="329" y="433"/>
                        </a:moveTo>
                        <a:lnTo>
                          <a:pt x="329" y="433"/>
                        </a:lnTo>
                        <a:cubicBezTo>
                          <a:pt x="369" y="450"/>
                          <a:pt x="416" y="431"/>
                          <a:pt x="433" y="391"/>
                        </a:cubicBezTo>
                        <a:cubicBezTo>
                          <a:pt x="441" y="372"/>
                          <a:pt x="441" y="350"/>
                          <a:pt x="433" y="330"/>
                        </a:cubicBezTo>
                        <a:cubicBezTo>
                          <a:pt x="425" y="311"/>
                          <a:pt x="410" y="295"/>
                          <a:pt x="391" y="287"/>
                        </a:cubicBezTo>
                        <a:cubicBezTo>
                          <a:pt x="371" y="279"/>
                          <a:pt x="350" y="279"/>
                          <a:pt x="330" y="287"/>
                        </a:cubicBezTo>
                        <a:cubicBezTo>
                          <a:pt x="310" y="295"/>
                          <a:pt x="295" y="310"/>
                          <a:pt x="287" y="329"/>
                        </a:cubicBezTo>
                        <a:cubicBezTo>
                          <a:pt x="270" y="370"/>
                          <a:pt x="289" y="416"/>
                          <a:pt x="329" y="433"/>
                        </a:cubicBezTo>
                        <a:lnTo>
                          <a:pt x="329" y="433"/>
                        </a:lnTo>
                        <a:close/>
                        <a:moveTo>
                          <a:pt x="360" y="466"/>
                        </a:moveTo>
                        <a:lnTo>
                          <a:pt x="360" y="466"/>
                        </a:lnTo>
                        <a:cubicBezTo>
                          <a:pt x="346" y="466"/>
                          <a:pt x="332" y="464"/>
                          <a:pt x="319" y="458"/>
                        </a:cubicBezTo>
                        <a:lnTo>
                          <a:pt x="319" y="458"/>
                        </a:lnTo>
                        <a:cubicBezTo>
                          <a:pt x="265" y="435"/>
                          <a:pt x="240" y="373"/>
                          <a:pt x="262" y="319"/>
                        </a:cubicBezTo>
                        <a:cubicBezTo>
                          <a:pt x="273" y="293"/>
                          <a:pt x="294" y="273"/>
                          <a:pt x="320" y="262"/>
                        </a:cubicBezTo>
                        <a:cubicBezTo>
                          <a:pt x="346" y="251"/>
                          <a:pt x="375" y="252"/>
                          <a:pt x="401" y="263"/>
                        </a:cubicBezTo>
                        <a:cubicBezTo>
                          <a:pt x="427" y="274"/>
                          <a:pt x="447" y="294"/>
                          <a:pt x="458" y="320"/>
                        </a:cubicBezTo>
                        <a:cubicBezTo>
                          <a:pt x="469" y="347"/>
                          <a:pt x="469" y="375"/>
                          <a:pt x="458" y="401"/>
                        </a:cubicBezTo>
                        <a:cubicBezTo>
                          <a:pt x="441" y="442"/>
                          <a:pt x="401" y="466"/>
                          <a:pt x="360" y="466"/>
                        </a:cubicBezTo>
                        <a:close/>
                        <a:moveTo>
                          <a:pt x="322" y="613"/>
                        </a:moveTo>
                        <a:lnTo>
                          <a:pt x="322" y="613"/>
                        </a:lnTo>
                        <a:lnTo>
                          <a:pt x="395" y="613"/>
                        </a:lnTo>
                        <a:lnTo>
                          <a:pt x="462" y="688"/>
                        </a:lnTo>
                        <a:lnTo>
                          <a:pt x="519" y="665"/>
                        </a:lnTo>
                        <a:lnTo>
                          <a:pt x="512" y="566"/>
                        </a:lnTo>
                        <a:lnTo>
                          <a:pt x="563" y="515"/>
                        </a:lnTo>
                        <a:lnTo>
                          <a:pt x="664" y="520"/>
                        </a:lnTo>
                        <a:lnTo>
                          <a:pt x="688" y="463"/>
                        </a:lnTo>
                        <a:lnTo>
                          <a:pt x="613" y="398"/>
                        </a:lnTo>
                        <a:lnTo>
                          <a:pt x="613" y="326"/>
                        </a:lnTo>
                        <a:lnTo>
                          <a:pt x="688" y="259"/>
                        </a:lnTo>
                        <a:lnTo>
                          <a:pt x="665" y="201"/>
                        </a:lnTo>
                        <a:lnTo>
                          <a:pt x="565" y="208"/>
                        </a:lnTo>
                        <a:lnTo>
                          <a:pt x="514" y="157"/>
                        </a:lnTo>
                        <a:lnTo>
                          <a:pt x="520" y="56"/>
                        </a:lnTo>
                        <a:lnTo>
                          <a:pt x="463" y="32"/>
                        </a:lnTo>
                        <a:lnTo>
                          <a:pt x="398" y="108"/>
                        </a:lnTo>
                        <a:lnTo>
                          <a:pt x="325" y="107"/>
                        </a:lnTo>
                        <a:lnTo>
                          <a:pt x="258" y="32"/>
                        </a:lnTo>
                        <a:lnTo>
                          <a:pt x="201" y="55"/>
                        </a:lnTo>
                        <a:lnTo>
                          <a:pt x="208" y="155"/>
                        </a:lnTo>
                        <a:lnTo>
                          <a:pt x="157" y="206"/>
                        </a:lnTo>
                        <a:lnTo>
                          <a:pt x="56" y="200"/>
                        </a:lnTo>
                        <a:lnTo>
                          <a:pt x="32" y="257"/>
                        </a:lnTo>
                        <a:lnTo>
                          <a:pt x="107" y="322"/>
                        </a:lnTo>
                        <a:lnTo>
                          <a:pt x="107" y="395"/>
                        </a:lnTo>
                        <a:lnTo>
                          <a:pt x="32" y="462"/>
                        </a:lnTo>
                        <a:lnTo>
                          <a:pt x="55" y="519"/>
                        </a:lnTo>
                        <a:lnTo>
                          <a:pt x="155" y="512"/>
                        </a:lnTo>
                        <a:lnTo>
                          <a:pt x="205" y="564"/>
                        </a:lnTo>
                        <a:lnTo>
                          <a:pt x="200" y="664"/>
                        </a:lnTo>
                        <a:lnTo>
                          <a:pt x="257" y="688"/>
                        </a:lnTo>
                        <a:lnTo>
                          <a:pt x="322" y="613"/>
                        </a:lnTo>
                        <a:close/>
                        <a:moveTo>
                          <a:pt x="264" y="720"/>
                        </a:moveTo>
                        <a:lnTo>
                          <a:pt x="264" y="720"/>
                        </a:lnTo>
                        <a:lnTo>
                          <a:pt x="172" y="681"/>
                        </a:lnTo>
                        <a:lnTo>
                          <a:pt x="178" y="574"/>
                        </a:lnTo>
                        <a:lnTo>
                          <a:pt x="144" y="540"/>
                        </a:lnTo>
                        <a:lnTo>
                          <a:pt x="38" y="547"/>
                        </a:lnTo>
                        <a:lnTo>
                          <a:pt x="0" y="455"/>
                        </a:lnTo>
                        <a:lnTo>
                          <a:pt x="80" y="383"/>
                        </a:lnTo>
                        <a:lnTo>
                          <a:pt x="81" y="335"/>
                        </a:lnTo>
                        <a:lnTo>
                          <a:pt x="0" y="265"/>
                        </a:lnTo>
                        <a:lnTo>
                          <a:pt x="39" y="172"/>
                        </a:lnTo>
                        <a:lnTo>
                          <a:pt x="146" y="178"/>
                        </a:lnTo>
                        <a:lnTo>
                          <a:pt x="181" y="144"/>
                        </a:lnTo>
                        <a:lnTo>
                          <a:pt x="173" y="38"/>
                        </a:lnTo>
                        <a:lnTo>
                          <a:pt x="266" y="0"/>
                        </a:lnTo>
                        <a:lnTo>
                          <a:pt x="337" y="81"/>
                        </a:lnTo>
                        <a:lnTo>
                          <a:pt x="386" y="81"/>
                        </a:lnTo>
                        <a:lnTo>
                          <a:pt x="456" y="0"/>
                        </a:lnTo>
                        <a:lnTo>
                          <a:pt x="548" y="39"/>
                        </a:lnTo>
                        <a:lnTo>
                          <a:pt x="542" y="146"/>
                        </a:lnTo>
                        <a:lnTo>
                          <a:pt x="576" y="181"/>
                        </a:lnTo>
                        <a:lnTo>
                          <a:pt x="682" y="173"/>
                        </a:lnTo>
                        <a:lnTo>
                          <a:pt x="720" y="266"/>
                        </a:lnTo>
                        <a:lnTo>
                          <a:pt x="640" y="338"/>
                        </a:lnTo>
                        <a:lnTo>
                          <a:pt x="639" y="386"/>
                        </a:lnTo>
                        <a:lnTo>
                          <a:pt x="720" y="456"/>
                        </a:lnTo>
                        <a:lnTo>
                          <a:pt x="681" y="548"/>
                        </a:lnTo>
                        <a:lnTo>
                          <a:pt x="574" y="542"/>
                        </a:lnTo>
                        <a:lnTo>
                          <a:pt x="539" y="576"/>
                        </a:lnTo>
                        <a:lnTo>
                          <a:pt x="547" y="682"/>
                        </a:lnTo>
                        <a:lnTo>
                          <a:pt x="454" y="720"/>
                        </a:lnTo>
                        <a:lnTo>
                          <a:pt x="383" y="640"/>
                        </a:lnTo>
                        <a:lnTo>
                          <a:pt x="334" y="640"/>
                        </a:lnTo>
                        <a:lnTo>
                          <a:pt x="264" y="72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3" name="Freeform 161">
                    <a:extLst>
                      <a:ext uri="{FF2B5EF4-FFF2-40B4-BE49-F238E27FC236}">
                        <a16:creationId xmlns:a16="http://schemas.microsoft.com/office/drawing/2014/main" id="{FB2A1626-E520-4AAF-B8B4-3E9CBF1DB94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589588" y="3744914"/>
                    <a:ext cx="138113" cy="138113"/>
                  </a:xfrm>
                  <a:custGeom>
                    <a:avLst/>
                    <a:gdLst>
                      <a:gd name="T0" fmla="*/ 253 w 505"/>
                      <a:gd name="T1" fmla="*/ 202 h 505"/>
                      <a:gd name="T2" fmla="*/ 233 w 505"/>
                      <a:gd name="T3" fmla="*/ 299 h 505"/>
                      <a:gd name="T4" fmla="*/ 272 w 505"/>
                      <a:gd name="T5" fmla="*/ 299 h 505"/>
                      <a:gd name="T6" fmla="*/ 272 w 505"/>
                      <a:gd name="T7" fmla="*/ 206 h 505"/>
                      <a:gd name="T8" fmla="*/ 253 w 505"/>
                      <a:gd name="T9" fmla="*/ 329 h 505"/>
                      <a:gd name="T10" fmla="*/ 223 w 505"/>
                      <a:gd name="T11" fmla="*/ 323 h 505"/>
                      <a:gd name="T12" fmla="*/ 283 w 505"/>
                      <a:gd name="T13" fmla="*/ 181 h 505"/>
                      <a:gd name="T14" fmla="*/ 282 w 505"/>
                      <a:gd name="T15" fmla="*/ 324 h 505"/>
                      <a:gd name="T16" fmla="*/ 225 w 505"/>
                      <a:gd name="T17" fmla="*/ 422 h 505"/>
                      <a:gd name="T18" fmla="*/ 279 w 505"/>
                      <a:gd name="T19" fmla="*/ 422 h 505"/>
                      <a:gd name="T20" fmla="*/ 358 w 505"/>
                      <a:gd name="T21" fmla="*/ 459 h 505"/>
                      <a:gd name="T22" fmla="*/ 391 w 505"/>
                      <a:gd name="T23" fmla="*/ 354 h 505"/>
                      <a:gd name="T24" fmla="*/ 473 w 505"/>
                      <a:gd name="T25" fmla="*/ 324 h 505"/>
                      <a:gd name="T26" fmla="*/ 423 w 505"/>
                      <a:gd name="T27" fmla="*/ 227 h 505"/>
                      <a:gd name="T28" fmla="*/ 460 w 505"/>
                      <a:gd name="T29" fmla="*/ 147 h 505"/>
                      <a:gd name="T30" fmla="*/ 355 w 505"/>
                      <a:gd name="T31" fmla="*/ 114 h 505"/>
                      <a:gd name="T32" fmla="*/ 325 w 505"/>
                      <a:gd name="T33" fmla="*/ 32 h 505"/>
                      <a:gd name="T34" fmla="*/ 227 w 505"/>
                      <a:gd name="T35" fmla="*/ 82 h 505"/>
                      <a:gd name="T36" fmla="*/ 148 w 505"/>
                      <a:gd name="T37" fmla="*/ 45 h 505"/>
                      <a:gd name="T38" fmla="*/ 114 w 505"/>
                      <a:gd name="T39" fmla="*/ 150 h 505"/>
                      <a:gd name="T40" fmla="*/ 32 w 505"/>
                      <a:gd name="T41" fmla="*/ 180 h 505"/>
                      <a:gd name="T42" fmla="*/ 83 w 505"/>
                      <a:gd name="T43" fmla="*/ 278 h 505"/>
                      <a:gd name="T44" fmla="*/ 46 w 505"/>
                      <a:gd name="T45" fmla="*/ 357 h 505"/>
                      <a:gd name="T46" fmla="*/ 151 w 505"/>
                      <a:gd name="T47" fmla="*/ 391 h 505"/>
                      <a:gd name="T48" fmla="*/ 181 w 505"/>
                      <a:gd name="T49" fmla="*/ 473 h 505"/>
                      <a:gd name="T50" fmla="*/ 188 w 505"/>
                      <a:gd name="T51" fmla="*/ 505 h 505"/>
                      <a:gd name="T52" fmla="*/ 119 w 505"/>
                      <a:gd name="T53" fmla="*/ 476 h 505"/>
                      <a:gd name="T54" fmla="*/ 103 w 505"/>
                      <a:gd name="T55" fmla="*/ 380 h 505"/>
                      <a:gd name="T56" fmla="*/ 0 w 505"/>
                      <a:gd name="T57" fmla="*/ 316 h 505"/>
                      <a:gd name="T58" fmla="*/ 56 w 505"/>
                      <a:gd name="T59" fmla="*/ 236 h 505"/>
                      <a:gd name="T60" fmla="*/ 29 w 505"/>
                      <a:gd name="T61" fmla="*/ 119 h 505"/>
                      <a:gd name="T62" fmla="*/ 125 w 505"/>
                      <a:gd name="T63" fmla="*/ 102 h 505"/>
                      <a:gd name="T64" fmla="*/ 189 w 505"/>
                      <a:gd name="T65" fmla="*/ 0 h 505"/>
                      <a:gd name="T66" fmla="*/ 269 w 505"/>
                      <a:gd name="T67" fmla="*/ 56 h 505"/>
                      <a:gd name="T68" fmla="*/ 386 w 505"/>
                      <a:gd name="T69" fmla="*/ 29 h 505"/>
                      <a:gd name="T70" fmla="*/ 403 w 505"/>
                      <a:gd name="T71" fmla="*/ 125 h 505"/>
                      <a:gd name="T72" fmla="*/ 505 w 505"/>
                      <a:gd name="T73" fmla="*/ 189 h 505"/>
                      <a:gd name="T74" fmla="*/ 449 w 505"/>
                      <a:gd name="T75" fmla="*/ 268 h 505"/>
                      <a:gd name="T76" fmla="*/ 476 w 505"/>
                      <a:gd name="T77" fmla="*/ 386 h 505"/>
                      <a:gd name="T78" fmla="*/ 381 w 505"/>
                      <a:gd name="T79" fmla="*/ 402 h 505"/>
                      <a:gd name="T80" fmla="*/ 317 w 505"/>
                      <a:gd name="T81" fmla="*/ 505 h 505"/>
                      <a:gd name="T82" fmla="*/ 237 w 505"/>
                      <a:gd name="T83" fmla="*/ 449 h 5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505" h="505">
                        <a:moveTo>
                          <a:pt x="253" y="202"/>
                        </a:moveTo>
                        <a:lnTo>
                          <a:pt x="253" y="202"/>
                        </a:lnTo>
                        <a:cubicBezTo>
                          <a:pt x="233" y="202"/>
                          <a:pt x="215" y="213"/>
                          <a:pt x="206" y="233"/>
                        </a:cubicBezTo>
                        <a:cubicBezTo>
                          <a:pt x="196" y="258"/>
                          <a:pt x="208" y="288"/>
                          <a:pt x="233" y="299"/>
                        </a:cubicBezTo>
                        <a:lnTo>
                          <a:pt x="233" y="299"/>
                        </a:lnTo>
                        <a:cubicBezTo>
                          <a:pt x="246" y="304"/>
                          <a:pt x="259" y="304"/>
                          <a:pt x="272" y="299"/>
                        </a:cubicBezTo>
                        <a:cubicBezTo>
                          <a:pt x="284" y="294"/>
                          <a:pt x="294" y="284"/>
                          <a:pt x="299" y="272"/>
                        </a:cubicBezTo>
                        <a:cubicBezTo>
                          <a:pt x="310" y="246"/>
                          <a:pt x="298" y="217"/>
                          <a:pt x="272" y="206"/>
                        </a:cubicBezTo>
                        <a:cubicBezTo>
                          <a:pt x="266" y="203"/>
                          <a:pt x="259" y="202"/>
                          <a:pt x="253" y="202"/>
                        </a:cubicBezTo>
                        <a:close/>
                        <a:moveTo>
                          <a:pt x="253" y="329"/>
                        </a:moveTo>
                        <a:lnTo>
                          <a:pt x="253" y="329"/>
                        </a:lnTo>
                        <a:cubicBezTo>
                          <a:pt x="243" y="329"/>
                          <a:pt x="233" y="327"/>
                          <a:pt x="223" y="323"/>
                        </a:cubicBezTo>
                        <a:cubicBezTo>
                          <a:pt x="184" y="307"/>
                          <a:pt x="165" y="261"/>
                          <a:pt x="182" y="222"/>
                        </a:cubicBezTo>
                        <a:cubicBezTo>
                          <a:pt x="198" y="183"/>
                          <a:pt x="244" y="165"/>
                          <a:pt x="283" y="181"/>
                        </a:cubicBezTo>
                        <a:cubicBezTo>
                          <a:pt x="322" y="198"/>
                          <a:pt x="340" y="243"/>
                          <a:pt x="324" y="282"/>
                        </a:cubicBezTo>
                        <a:cubicBezTo>
                          <a:pt x="316" y="301"/>
                          <a:pt x="301" y="316"/>
                          <a:pt x="282" y="324"/>
                        </a:cubicBezTo>
                        <a:cubicBezTo>
                          <a:pt x="272" y="327"/>
                          <a:pt x="263" y="329"/>
                          <a:pt x="253" y="329"/>
                        </a:cubicBezTo>
                        <a:close/>
                        <a:moveTo>
                          <a:pt x="225" y="422"/>
                        </a:moveTo>
                        <a:lnTo>
                          <a:pt x="225" y="422"/>
                        </a:lnTo>
                        <a:lnTo>
                          <a:pt x="279" y="422"/>
                        </a:lnTo>
                        <a:lnTo>
                          <a:pt x="324" y="473"/>
                        </a:lnTo>
                        <a:lnTo>
                          <a:pt x="358" y="459"/>
                        </a:lnTo>
                        <a:lnTo>
                          <a:pt x="353" y="392"/>
                        </a:lnTo>
                        <a:lnTo>
                          <a:pt x="391" y="354"/>
                        </a:lnTo>
                        <a:lnTo>
                          <a:pt x="459" y="358"/>
                        </a:lnTo>
                        <a:lnTo>
                          <a:pt x="473" y="324"/>
                        </a:lnTo>
                        <a:lnTo>
                          <a:pt x="422" y="280"/>
                        </a:lnTo>
                        <a:lnTo>
                          <a:pt x="423" y="227"/>
                        </a:lnTo>
                        <a:lnTo>
                          <a:pt x="474" y="181"/>
                        </a:lnTo>
                        <a:lnTo>
                          <a:pt x="460" y="147"/>
                        </a:lnTo>
                        <a:lnTo>
                          <a:pt x="393" y="152"/>
                        </a:lnTo>
                        <a:lnTo>
                          <a:pt x="355" y="114"/>
                        </a:lnTo>
                        <a:lnTo>
                          <a:pt x="359" y="46"/>
                        </a:lnTo>
                        <a:lnTo>
                          <a:pt x="325" y="32"/>
                        </a:lnTo>
                        <a:lnTo>
                          <a:pt x="281" y="83"/>
                        </a:lnTo>
                        <a:lnTo>
                          <a:pt x="227" y="82"/>
                        </a:lnTo>
                        <a:lnTo>
                          <a:pt x="182" y="32"/>
                        </a:lnTo>
                        <a:lnTo>
                          <a:pt x="148" y="45"/>
                        </a:lnTo>
                        <a:lnTo>
                          <a:pt x="153" y="113"/>
                        </a:lnTo>
                        <a:lnTo>
                          <a:pt x="114" y="150"/>
                        </a:lnTo>
                        <a:lnTo>
                          <a:pt x="46" y="146"/>
                        </a:lnTo>
                        <a:lnTo>
                          <a:pt x="32" y="180"/>
                        </a:lnTo>
                        <a:lnTo>
                          <a:pt x="83" y="224"/>
                        </a:lnTo>
                        <a:lnTo>
                          <a:pt x="83" y="278"/>
                        </a:lnTo>
                        <a:lnTo>
                          <a:pt x="32" y="323"/>
                        </a:lnTo>
                        <a:lnTo>
                          <a:pt x="46" y="357"/>
                        </a:lnTo>
                        <a:lnTo>
                          <a:pt x="113" y="353"/>
                        </a:lnTo>
                        <a:lnTo>
                          <a:pt x="151" y="391"/>
                        </a:lnTo>
                        <a:lnTo>
                          <a:pt x="147" y="459"/>
                        </a:lnTo>
                        <a:lnTo>
                          <a:pt x="181" y="473"/>
                        </a:lnTo>
                        <a:lnTo>
                          <a:pt x="225" y="422"/>
                        </a:lnTo>
                        <a:close/>
                        <a:moveTo>
                          <a:pt x="188" y="505"/>
                        </a:moveTo>
                        <a:lnTo>
                          <a:pt x="188" y="505"/>
                        </a:lnTo>
                        <a:lnTo>
                          <a:pt x="119" y="476"/>
                        </a:lnTo>
                        <a:lnTo>
                          <a:pt x="123" y="401"/>
                        </a:lnTo>
                        <a:lnTo>
                          <a:pt x="103" y="380"/>
                        </a:lnTo>
                        <a:lnTo>
                          <a:pt x="28" y="385"/>
                        </a:lnTo>
                        <a:lnTo>
                          <a:pt x="0" y="316"/>
                        </a:lnTo>
                        <a:lnTo>
                          <a:pt x="56" y="266"/>
                        </a:lnTo>
                        <a:lnTo>
                          <a:pt x="56" y="236"/>
                        </a:lnTo>
                        <a:lnTo>
                          <a:pt x="0" y="188"/>
                        </a:lnTo>
                        <a:lnTo>
                          <a:pt x="29" y="119"/>
                        </a:lnTo>
                        <a:lnTo>
                          <a:pt x="104" y="123"/>
                        </a:lnTo>
                        <a:lnTo>
                          <a:pt x="125" y="102"/>
                        </a:lnTo>
                        <a:lnTo>
                          <a:pt x="120" y="28"/>
                        </a:lnTo>
                        <a:lnTo>
                          <a:pt x="189" y="0"/>
                        </a:lnTo>
                        <a:lnTo>
                          <a:pt x="239" y="56"/>
                        </a:lnTo>
                        <a:lnTo>
                          <a:pt x="269" y="56"/>
                        </a:lnTo>
                        <a:lnTo>
                          <a:pt x="317" y="0"/>
                        </a:lnTo>
                        <a:lnTo>
                          <a:pt x="386" y="29"/>
                        </a:lnTo>
                        <a:lnTo>
                          <a:pt x="382" y="104"/>
                        </a:lnTo>
                        <a:lnTo>
                          <a:pt x="403" y="125"/>
                        </a:lnTo>
                        <a:lnTo>
                          <a:pt x="477" y="119"/>
                        </a:lnTo>
                        <a:lnTo>
                          <a:pt x="505" y="189"/>
                        </a:lnTo>
                        <a:lnTo>
                          <a:pt x="449" y="239"/>
                        </a:lnTo>
                        <a:lnTo>
                          <a:pt x="449" y="268"/>
                        </a:lnTo>
                        <a:lnTo>
                          <a:pt x="505" y="317"/>
                        </a:lnTo>
                        <a:lnTo>
                          <a:pt x="476" y="386"/>
                        </a:lnTo>
                        <a:lnTo>
                          <a:pt x="402" y="382"/>
                        </a:lnTo>
                        <a:lnTo>
                          <a:pt x="381" y="402"/>
                        </a:lnTo>
                        <a:lnTo>
                          <a:pt x="386" y="477"/>
                        </a:lnTo>
                        <a:lnTo>
                          <a:pt x="317" y="505"/>
                        </a:lnTo>
                        <a:lnTo>
                          <a:pt x="267" y="449"/>
                        </a:lnTo>
                        <a:lnTo>
                          <a:pt x="237" y="449"/>
                        </a:lnTo>
                        <a:lnTo>
                          <a:pt x="188" y="505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4" name="Freeform 162">
                    <a:extLst>
                      <a:ext uri="{FF2B5EF4-FFF2-40B4-BE49-F238E27FC236}">
                        <a16:creationId xmlns:a16="http://schemas.microsoft.com/office/drawing/2014/main" id="{D2CE8BCB-56E5-4E86-956E-F8F097F9D9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1613" y="3752851"/>
                    <a:ext cx="201613" cy="201613"/>
                  </a:xfrm>
                  <a:custGeom>
                    <a:avLst/>
                    <a:gdLst>
                      <a:gd name="T0" fmla="*/ 457 w 738"/>
                      <a:gd name="T1" fmla="*/ 606 h 738"/>
                      <a:gd name="T2" fmla="*/ 401 w 738"/>
                      <a:gd name="T3" fmla="*/ 711 h 738"/>
                      <a:gd name="T4" fmla="*/ 306 w 738"/>
                      <a:gd name="T5" fmla="*/ 616 h 738"/>
                      <a:gd name="T6" fmla="*/ 150 w 738"/>
                      <a:gd name="T7" fmla="*/ 634 h 738"/>
                      <a:gd name="T8" fmla="*/ 149 w 738"/>
                      <a:gd name="T9" fmla="*/ 499 h 738"/>
                      <a:gd name="T10" fmla="*/ 27 w 738"/>
                      <a:gd name="T11" fmla="*/ 401 h 738"/>
                      <a:gd name="T12" fmla="*/ 121 w 738"/>
                      <a:gd name="T13" fmla="*/ 305 h 738"/>
                      <a:gd name="T14" fmla="*/ 104 w 738"/>
                      <a:gd name="T15" fmla="*/ 150 h 738"/>
                      <a:gd name="T16" fmla="*/ 239 w 738"/>
                      <a:gd name="T17" fmla="*/ 149 h 738"/>
                      <a:gd name="T18" fmla="*/ 337 w 738"/>
                      <a:gd name="T19" fmla="*/ 26 h 738"/>
                      <a:gd name="T20" fmla="*/ 432 w 738"/>
                      <a:gd name="T21" fmla="*/ 121 h 738"/>
                      <a:gd name="T22" fmla="*/ 588 w 738"/>
                      <a:gd name="T23" fmla="*/ 104 h 738"/>
                      <a:gd name="T24" fmla="*/ 589 w 738"/>
                      <a:gd name="T25" fmla="*/ 239 h 738"/>
                      <a:gd name="T26" fmla="*/ 711 w 738"/>
                      <a:gd name="T27" fmla="*/ 336 h 738"/>
                      <a:gd name="T28" fmla="*/ 616 w 738"/>
                      <a:gd name="T29" fmla="*/ 432 h 738"/>
                      <a:gd name="T30" fmla="*/ 616 w 738"/>
                      <a:gd name="T31" fmla="*/ 467 h 738"/>
                      <a:gd name="T32" fmla="*/ 637 w 738"/>
                      <a:gd name="T33" fmla="*/ 453 h 738"/>
                      <a:gd name="T34" fmla="*/ 738 w 738"/>
                      <a:gd name="T35" fmla="*/ 317 h 738"/>
                      <a:gd name="T36" fmla="*/ 618 w 738"/>
                      <a:gd name="T37" fmla="*/ 239 h 738"/>
                      <a:gd name="T38" fmla="*/ 593 w 738"/>
                      <a:gd name="T39" fmla="*/ 71 h 738"/>
                      <a:gd name="T40" fmla="*/ 453 w 738"/>
                      <a:gd name="T41" fmla="*/ 101 h 738"/>
                      <a:gd name="T42" fmla="*/ 317 w 738"/>
                      <a:gd name="T43" fmla="*/ 0 h 738"/>
                      <a:gd name="T44" fmla="*/ 239 w 738"/>
                      <a:gd name="T45" fmla="*/ 120 h 738"/>
                      <a:gd name="T46" fmla="*/ 72 w 738"/>
                      <a:gd name="T47" fmla="*/ 144 h 738"/>
                      <a:gd name="T48" fmla="*/ 101 w 738"/>
                      <a:gd name="T49" fmla="*/ 284 h 738"/>
                      <a:gd name="T50" fmla="*/ 0 w 738"/>
                      <a:gd name="T51" fmla="*/ 420 h 738"/>
                      <a:gd name="T52" fmla="*/ 120 w 738"/>
                      <a:gd name="T53" fmla="*/ 498 h 738"/>
                      <a:gd name="T54" fmla="*/ 145 w 738"/>
                      <a:gd name="T55" fmla="*/ 666 h 738"/>
                      <a:gd name="T56" fmla="*/ 284 w 738"/>
                      <a:gd name="T57" fmla="*/ 636 h 738"/>
                      <a:gd name="T58" fmla="*/ 421 w 738"/>
                      <a:gd name="T59" fmla="*/ 738 h 738"/>
                      <a:gd name="T60" fmla="*/ 476 w 738"/>
                      <a:gd name="T61" fmla="*/ 627 h 738"/>
                      <a:gd name="T62" fmla="*/ 457 w 738"/>
                      <a:gd name="T63" fmla="*/ 606 h 7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738" h="738">
                        <a:moveTo>
                          <a:pt x="457" y="606"/>
                        </a:moveTo>
                        <a:lnTo>
                          <a:pt x="457" y="606"/>
                        </a:lnTo>
                        <a:lnTo>
                          <a:pt x="432" y="616"/>
                        </a:lnTo>
                        <a:lnTo>
                          <a:pt x="401" y="711"/>
                        </a:lnTo>
                        <a:lnTo>
                          <a:pt x="339" y="711"/>
                        </a:lnTo>
                        <a:lnTo>
                          <a:pt x="306" y="616"/>
                        </a:lnTo>
                        <a:lnTo>
                          <a:pt x="239" y="588"/>
                        </a:lnTo>
                        <a:lnTo>
                          <a:pt x="150" y="634"/>
                        </a:lnTo>
                        <a:lnTo>
                          <a:pt x="106" y="590"/>
                        </a:lnTo>
                        <a:lnTo>
                          <a:pt x="149" y="499"/>
                        </a:lnTo>
                        <a:lnTo>
                          <a:pt x="121" y="432"/>
                        </a:lnTo>
                        <a:lnTo>
                          <a:pt x="27" y="401"/>
                        </a:lnTo>
                        <a:lnTo>
                          <a:pt x="27" y="339"/>
                        </a:lnTo>
                        <a:lnTo>
                          <a:pt x="121" y="305"/>
                        </a:lnTo>
                        <a:lnTo>
                          <a:pt x="149" y="238"/>
                        </a:lnTo>
                        <a:lnTo>
                          <a:pt x="104" y="150"/>
                        </a:lnTo>
                        <a:lnTo>
                          <a:pt x="148" y="106"/>
                        </a:lnTo>
                        <a:lnTo>
                          <a:pt x="239" y="149"/>
                        </a:lnTo>
                        <a:lnTo>
                          <a:pt x="306" y="121"/>
                        </a:lnTo>
                        <a:lnTo>
                          <a:pt x="337" y="26"/>
                        </a:lnTo>
                        <a:lnTo>
                          <a:pt x="398" y="27"/>
                        </a:lnTo>
                        <a:lnTo>
                          <a:pt x="432" y="121"/>
                        </a:lnTo>
                        <a:lnTo>
                          <a:pt x="499" y="149"/>
                        </a:lnTo>
                        <a:lnTo>
                          <a:pt x="588" y="104"/>
                        </a:lnTo>
                        <a:lnTo>
                          <a:pt x="632" y="148"/>
                        </a:lnTo>
                        <a:lnTo>
                          <a:pt x="589" y="239"/>
                        </a:lnTo>
                        <a:lnTo>
                          <a:pt x="616" y="305"/>
                        </a:lnTo>
                        <a:lnTo>
                          <a:pt x="711" y="336"/>
                        </a:lnTo>
                        <a:lnTo>
                          <a:pt x="711" y="398"/>
                        </a:lnTo>
                        <a:lnTo>
                          <a:pt x="616" y="432"/>
                        </a:lnTo>
                        <a:lnTo>
                          <a:pt x="606" y="457"/>
                        </a:lnTo>
                        <a:lnTo>
                          <a:pt x="616" y="467"/>
                        </a:lnTo>
                        <a:lnTo>
                          <a:pt x="627" y="477"/>
                        </a:lnTo>
                        <a:lnTo>
                          <a:pt x="637" y="453"/>
                        </a:lnTo>
                        <a:lnTo>
                          <a:pt x="738" y="417"/>
                        </a:lnTo>
                        <a:lnTo>
                          <a:pt x="738" y="317"/>
                        </a:lnTo>
                        <a:lnTo>
                          <a:pt x="636" y="284"/>
                        </a:lnTo>
                        <a:lnTo>
                          <a:pt x="618" y="239"/>
                        </a:lnTo>
                        <a:lnTo>
                          <a:pt x="664" y="142"/>
                        </a:lnTo>
                        <a:lnTo>
                          <a:pt x="593" y="71"/>
                        </a:lnTo>
                        <a:lnTo>
                          <a:pt x="498" y="120"/>
                        </a:lnTo>
                        <a:lnTo>
                          <a:pt x="453" y="101"/>
                        </a:lnTo>
                        <a:lnTo>
                          <a:pt x="417" y="0"/>
                        </a:lnTo>
                        <a:lnTo>
                          <a:pt x="317" y="0"/>
                        </a:lnTo>
                        <a:lnTo>
                          <a:pt x="284" y="101"/>
                        </a:lnTo>
                        <a:lnTo>
                          <a:pt x="239" y="120"/>
                        </a:lnTo>
                        <a:lnTo>
                          <a:pt x="142" y="74"/>
                        </a:lnTo>
                        <a:lnTo>
                          <a:pt x="72" y="144"/>
                        </a:lnTo>
                        <a:lnTo>
                          <a:pt x="120" y="240"/>
                        </a:lnTo>
                        <a:lnTo>
                          <a:pt x="101" y="284"/>
                        </a:lnTo>
                        <a:lnTo>
                          <a:pt x="0" y="320"/>
                        </a:lnTo>
                        <a:lnTo>
                          <a:pt x="0" y="420"/>
                        </a:lnTo>
                        <a:lnTo>
                          <a:pt x="101" y="454"/>
                        </a:lnTo>
                        <a:lnTo>
                          <a:pt x="120" y="498"/>
                        </a:lnTo>
                        <a:lnTo>
                          <a:pt x="74" y="595"/>
                        </a:lnTo>
                        <a:lnTo>
                          <a:pt x="145" y="666"/>
                        </a:lnTo>
                        <a:lnTo>
                          <a:pt x="240" y="618"/>
                        </a:lnTo>
                        <a:lnTo>
                          <a:pt x="284" y="636"/>
                        </a:lnTo>
                        <a:lnTo>
                          <a:pt x="321" y="738"/>
                        </a:lnTo>
                        <a:lnTo>
                          <a:pt x="421" y="738"/>
                        </a:lnTo>
                        <a:lnTo>
                          <a:pt x="454" y="636"/>
                        </a:lnTo>
                        <a:lnTo>
                          <a:pt x="476" y="627"/>
                        </a:lnTo>
                        <a:lnTo>
                          <a:pt x="467" y="617"/>
                        </a:lnTo>
                        <a:lnTo>
                          <a:pt x="457" y="606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5" name="Freeform 163">
                    <a:extLst>
                      <a:ext uri="{FF2B5EF4-FFF2-40B4-BE49-F238E27FC236}">
                        <a16:creationId xmlns:a16="http://schemas.microsoft.com/office/drawing/2014/main" id="{0E586190-6164-409B-BF53-C6B5A2C2C57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353050" y="3822701"/>
                    <a:ext cx="58738" cy="60325"/>
                  </a:xfrm>
                  <a:custGeom>
                    <a:avLst/>
                    <a:gdLst>
                      <a:gd name="T0" fmla="*/ 185 w 212"/>
                      <a:gd name="T1" fmla="*/ 112 h 218"/>
                      <a:gd name="T2" fmla="*/ 185 w 212"/>
                      <a:gd name="T3" fmla="*/ 112 h 218"/>
                      <a:gd name="T4" fmla="*/ 162 w 212"/>
                      <a:gd name="T5" fmla="*/ 168 h 218"/>
                      <a:gd name="T6" fmla="*/ 50 w 212"/>
                      <a:gd name="T7" fmla="*/ 168 h 218"/>
                      <a:gd name="T8" fmla="*/ 27 w 212"/>
                      <a:gd name="T9" fmla="*/ 112 h 218"/>
                      <a:gd name="T10" fmla="*/ 50 w 212"/>
                      <a:gd name="T11" fmla="*/ 56 h 218"/>
                      <a:gd name="T12" fmla="*/ 106 w 212"/>
                      <a:gd name="T13" fmla="*/ 32 h 218"/>
                      <a:gd name="T14" fmla="*/ 162 w 212"/>
                      <a:gd name="T15" fmla="*/ 56 h 218"/>
                      <a:gd name="T16" fmla="*/ 185 w 212"/>
                      <a:gd name="T17" fmla="*/ 112 h 218"/>
                      <a:gd name="T18" fmla="*/ 31 w 212"/>
                      <a:gd name="T19" fmla="*/ 37 h 218"/>
                      <a:gd name="T20" fmla="*/ 31 w 212"/>
                      <a:gd name="T21" fmla="*/ 37 h 218"/>
                      <a:gd name="T22" fmla="*/ 0 w 212"/>
                      <a:gd name="T23" fmla="*/ 112 h 218"/>
                      <a:gd name="T24" fmla="*/ 3 w 212"/>
                      <a:gd name="T25" fmla="*/ 136 h 218"/>
                      <a:gd name="T26" fmla="*/ 16 w 212"/>
                      <a:gd name="T27" fmla="*/ 167 h 218"/>
                      <a:gd name="T28" fmla="*/ 31 w 212"/>
                      <a:gd name="T29" fmla="*/ 187 h 218"/>
                      <a:gd name="T30" fmla="*/ 106 w 212"/>
                      <a:gd name="T31" fmla="*/ 218 h 218"/>
                      <a:gd name="T32" fmla="*/ 181 w 212"/>
                      <a:gd name="T33" fmla="*/ 187 h 218"/>
                      <a:gd name="T34" fmla="*/ 212 w 212"/>
                      <a:gd name="T35" fmla="*/ 112 h 218"/>
                      <a:gd name="T36" fmla="*/ 181 w 212"/>
                      <a:gd name="T37" fmla="*/ 37 h 218"/>
                      <a:gd name="T38" fmla="*/ 162 w 212"/>
                      <a:gd name="T39" fmla="*/ 21 h 218"/>
                      <a:gd name="T40" fmla="*/ 131 w 212"/>
                      <a:gd name="T41" fmla="*/ 9 h 218"/>
                      <a:gd name="T42" fmla="*/ 31 w 212"/>
                      <a:gd name="T43" fmla="*/ 37 h 2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212" h="218">
                        <a:moveTo>
                          <a:pt x="185" y="112"/>
                        </a:moveTo>
                        <a:lnTo>
                          <a:pt x="185" y="112"/>
                        </a:lnTo>
                        <a:cubicBezTo>
                          <a:pt x="185" y="133"/>
                          <a:pt x="177" y="153"/>
                          <a:pt x="162" y="168"/>
                        </a:cubicBezTo>
                        <a:cubicBezTo>
                          <a:pt x="131" y="199"/>
                          <a:pt x="81" y="199"/>
                          <a:pt x="50" y="168"/>
                        </a:cubicBezTo>
                        <a:cubicBezTo>
                          <a:pt x="35" y="153"/>
                          <a:pt x="27" y="133"/>
                          <a:pt x="27" y="112"/>
                        </a:cubicBezTo>
                        <a:cubicBezTo>
                          <a:pt x="27" y="90"/>
                          <a:pt x="35" y="70"/>
                          <a:pt x="50" y="56"/>
                        </a:cubicBezTo>
                        <a:cubicBezTo>
                          <a:pt x="66" y="40"/>
                          <a:pt x="86" y="32"/>
                          <a:pt x="106" y="32"/>
                        </a:cubicBezTo>
                        <a:cubicBezTo>
                          <a:pt x="126" y="32"/>
                          <a:pt x="147" y="40"/>
                          <a:pt x="162" y="56"/>
                        </a:cubicBezTo>
                        <a:cubicBezTo>
                          <a:pt x="177" y="70"/>
                          <a:pt x="185" y="90"/>
                          <a:pt x="185" y="112"/>
                        </a:cubicBezTo>
                        <a:close/>
                        <a:moveTo>
                          <a:pt x="31" y="37"/>
                        </a:moveTo>
                        <a:lnTo>
                          <a:pt x="31" y="37"/>
                        </a:lnTo>
                        <a:cubicBezTo>
                          <a:pt x="11" y="57"/>
                          <a:pt x="0" y="83"/>
                          <a:pt x="0" y="112"/>
                        </a:cubicBezTo>
                        <a:cubicBezTo>
                          <a:pt x="0" y="120"/>
                          <a:pt x="1" y="128"/>
                          <a:pt x="3" y="136"/>
                        </a:cubicBezTo>
                        <a:cubicBezTo>
                          <a:pt x="6" y="147"/>
                          <a:pt x="10" y="157"/>
                          <a:pt x="16" y="167"/>
                        </a:cubicBezTo>
                        <a:cubicBezTo>
                          <a:pt x="20" y="174"/>
                          <a:pt x="25" y="181"/>
                          <a:pt x="31" y="187"/>
                        </a:cubicBezTo>
                        <a:cubicBezTo>
                          <a:pt x="52" y="207"/>
                          <a:pt x="79" y="218"/>
                          <a:pt x="106" y="218"/>
                        </a:cubicBezTo>
                        <a:cubicBezTo>
                          <a:pt x="133" y="218"/>
                          <a:pt x="160" y="207"/>
                          <a:pt x="181" y="187"/>
                        </a:cubicBezTo>
                        <a:cubicBezTo>
                          <a:pt x="201" y="167"/>
                          <a:pt x="212" y="140"/>
                          <a:pt x="212" y="112"/>
                        </a:cubicBezTo>
                        <a:cubicBezTo>
                          <a:pt x="212" y="83"/>
                          <a:pt x="201" y="57"/>
                          <a:pt x="181" y="37"/>
                        </a:cubicBezTo>
                        <a:cubicBezTo>
                          <a:pt x="175" y="31"/>
                          <a:pt x="169" y="26"/>
                          <a:pt x="162" y="21"/>
                        </a:cubicBezTo>
                        <a:cubicBezTo>
                          <a:pt x="152" y="15"/>
                          <a:pt x="141" y="11"/>
                          <a:pt x="131" y="9"/>
                        </a:cubicBezTo>
                        <a:cubicBezTo>
                          <a:pt x="96" y="0"/>
                          <a:pt x="58" y="10"/>
                          <a:pt x="31" y="37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6" name="Freeform 164">
                    <a:extLst>
                      <a:ext uri="{FF2B5EF4-FFF2-40B4-BE49-F238E27FC236}">
                        <a16:creationId xmlns:a16="http://schemas.microsoft.com/office/drawing/2014/main" id="{16B24101-8376-483E-A883-010AED1B96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99063" y="3544889"/>
                    <a:ext cx="673100" cy="442913"/>
                  </a:xfrm>
                  <a:custGeom>
                    <a:avLst/>
                    <a:gdLst>
                      <a:gd name="T0" fmla="*/ 2209 w 2450"/>
                      <a:gd name="T1" fmla="*/ 633 h 1612"/>
                      <a:gd name="T2" fmla="*/ 2209 w 2450"/>
                      <a:gd name="T3" fmla="*/ 633 h 1612"/>
                      <a:gd name="T4" fmla="*/ 2032 w 2450"/>
                      <a:gd name="T5" fmla="*/ 316 h 1612"/>
                      <a:gd name="T6" fmla="*/ 1809 w 2450"/>
                      <a:gd name="T7" fmla="*/ 249 h 1612"/>
                      <a:gd name="T8" fmla="*/ 1630 w 2450"/>
                      <a:gd name="T9" fmla="*/ 294 h 1612"/>
                      <a:gd name="T10" fmla="*/ 1069 w 2450"/>
                      <a:gd name="T11" fmla="*/ 0 h 1612"/>
                      <a:gd name="T12" fmla="*/ 687 w 2450"/>
                      <a:gd name="T13" fmla="*/ 116 h 1612"/>
                      <a:gd name="T14" fmla="*/ 385 w 2450"/>
                      <a:gd name="T15" fmla="*/ 681 h 1612"/>
                      <a:gd name="T16" fmla="*/ 385 w 2450"/>
                      <a:gd name="T17" fmla="*/ 701 h 1612"/>
                      <a:gd name="T18" fmla="*/ 0 w 2450"/>
                      <a:gd name="T19" fmla="*/ 1153 h 1612"/>
                      <a:gd name="T20" fmla="*/ 464 w 2450"/>
                      <a:gd name="T21" fmla="*/ 1612 h 1612"/>
                      <a:gd name="T22" fmla="*/ 1007 w 2450"/>
                      <a:gd name="T23" fmla="*/ 1612 h 1612"/>
                      <a:gd name="T24" fmla="*/ 980 w 2450"/>
                      <a:gd name="T25" fmla="*/ 1585 h 1612"/>
                      <a:gd name="T26" fmla="*/ 464 w 2450"/>
                      <a:gd name="T27" fmla="*/ 1585 h 1612"/>
                      <a:gd name="T28" fmla="*/ 26 w 2450"/>
                      <a:gd name="T29" fmla="*/ 1153 h 1612"/>
                      <a:gd name="T30" fmla="*/ 401 w 2450"/>
                      <a:gd name="T31" fmla="*/ 725 h 1612"/>
                      <a:gd name="T32" fmla="*/ 412 w 2450"/>
                      <a:gd name="T33" fmla="*/ 723 h 1612"/>
                      <a:gd name="T34" fmla="*/ 412 w 2450"/>
                      <a:gd name="T35" fmla="*/ 681 h 1612"/>
                      <a:gd name="T36" fmla="*/ 702 w 2450"/>
                      <a:gd name="T37" fmla="*/ 138 h 1612"/>
                      <a:gd name="T38" fmla="*/ 1069 w 2450"/>
                      <a:gd name="T39" fmla="*/ 27 h 1612"/>
                      <a:gd name="T40" fmla="*/ 1615 w 2450"/>
                      <a:gd name="T41" fmla="*/ 319 h 1612"/>
                      <a:gd name="T42" fmla="*/ 1622 w 2450"/>
                      <a:gd name="T43" fmla="*/ 329 h 1612"/>
                      <a:gd name="T44" fmla="*/ 1633 w 2450"/>
                      <a:gd name="T45" fmla="*/ 323 h 1612"/>
                      <a:gd name="T46" fmla="*/ 1809 w 2450"/>
                      <a:gd name="T47" fmla="*/ 276 h 1612"/>
                      <a:gd name="T48" fmla="*/ 2017 w 2450"/>
                      <a:gd name="T49" fmla="*/ 338 h 1612"/>
                      <a:gd name="T50" fmla="*/ 2183 w 2450"/>
                      <a:gd name="T51" fmla="*/ 641 h 1612"/>
                      <a:gd name="T52" fmla="*/ 2183 w 2450"/>
                      <a:gd name="T53" fmla="*/ 648 h 1612"/>
                      <a:gd name="T54" fmla="*/ 2189 w 2450"/>
                      <a:gd name="T55" fmla="*/ 652 h 1612"/>
                      <a:gd name="T56" fmla="*/ 2423 w 2450"/>
                      <a:gd name="T57" fmla="*/ 1077 h 1612"/>
                      <a:gd name="T58" fmla="*/ 1969 w 2450"/>
                      <a:gd name="T59" fmla="*/ 1585 h 1612"/>
                      <a:gd name="T60" fmla="*/ 1280 w 2450"/>
                      <a:gd name="T61" fmla="*/ 1585 h 1612"/>
                      <a:gd name="T62" fmla="*/ 1306 w 2450"/>
                      <a:gd name="T63" fmla="*/ 1612 h 1612"/>
                      <a:gd name="T64" fmla="*/ 1911 w 2450"/>
                      <a:gd name="T65" fmla="*/ 1612 h 1612"/>
                      <a:gd name="T66" fmla="*/ 1971 w 2450"/>
                      <a:gd name="T67" fmla="*/ 1612 h 1612"/>
                      <a:gd name="T68" fmla="*/ 2450 w 2450"/>
                      <a:gd name="T69" fmla="*/ 1077 h 1612"/>
                      <a:gd name="T70" fmla="*/ 2209 w 2450"/>
                      <a:gd name="T71" fmla="*/ 633 h 16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2450" h="1612">
                        <a:moveTo>
                          <a:pt x="2209" y="633"/>
                        </a:moveTo>
                        <a:lnTo>
                          <a:pt x="2209" y="633"/>
                        </a:lnTo>
                        <a:cubicBezTo>
                          <a:pt x="2204" y="505"/>
                          <a:pt x="2139" y="387"/>
                          <a:pt x="2032" y="316"/>
                        </a:cubicBezTo>
                        <a:cubicBezTo>
                          <a:pt x="1966" y="272"/>
                          <a:pt x="1889" y="249"/>
                          <a:pt x="1809" y="249"/>
                        </a:cubicBezTo>
                        <a:cubicBezTo>
                          <a:pt x="1746" y="249"/>
                          <a:pt x="1685" y="265"/>
                          <a:pt x="1630" y="294"/>
                        </a:cubicBezTo>
                        <a:cubicBezTo>
                          <a:pt x="1501" y="110"/>
                          <a:pt x="1292" y="0"/>
                          <a:pt x="1069" y="0"/>
                        </a:cubicBezTo>
                        <a:cubicBezTo>
                          <a:pt x="932" y="0"/>
                          <a:pt x="800" y="40"/>
                          <a:pt x="687" y="116"/>
                        </a:cubicBezTo>
                        <a:cubicBezTo>
                          <a:pt x="498" y="243"/>
                          <a:pt x="385" y="455"/>
                          <a:pt x="385" y="681"/>
                        </a:cubicBezTo>
                        <a:lnTo>
                          <a:pt x="385" y="701"/>
                        </a:lnTo>
                        <a:cubicBezTo>
                          <a:pt x="168" y="739"/>
                          <a:pt x="0" y="936"/>
                          <a:pt x="0" y="1153"/>
                        </a:cubicBezTo>
                        <a:cubicBezTo>
                          <a:pt x="0" y="1406"/>
                          <a:pt x="208" y="1612"/>
                          <a:pt x="464" y="1612"/>
                        </a:cubicBezTo>
                        <a:lnTo>
                          <a:pt x="1007" y="1612"/>
                        </a:lnTo>
                        <a:lnTo>
                          <a:pt x="980" y="1585"/>
                        </a:lnTo>
                        <a:lnTo>
                          <a:pt x="464" y="1585"/>
                        </a:lnTo>
                        <a:cubicBezTo>
                          <a:pt x="223" y="1585"/>
                          <a:pt x="26" y="1391"/>
                          <a:pt x="26" y="1153"/>
                        </a:cubicBezTo>
                        <a:cubicBezTo>
                          <a:pt x="26" y="945"/>
                          <a:pt x="191" y="757"/>
                          <a:pt x="401" y="725"/>
                        </a:cubicBezTo>
                        <a:lnTo>
                          <a:pt x="412" y="723"/>
                        </a:lnTo>
                        <a:lnTo>
                          <a:pt x="412" y="681"/>
                        </a:lnTo>
                        <a:cubicBezTo>
                          <a:pt x="412" y="463"/>
                          <a:pt x="520" y="261"/>
                          <a:pt x="702" y="138"/>
                        </a:cubicBezTo>
                        <a:cubicBezTo>
                          <a:pt x="810" y="65"/>
                          <a:pt x="937" y="27"/>
                          <a:pt x="1069" y="27"/>
                        </a:cubicBezTo>
                        <a:cubicBezTo>
                          <a:pt x="1287" y="27"/>
                          <a:pt x="1491" y="136"/>
                          <a:pt x="1615" y="319"/>
                        </a:cubicBezTo>
                        <a:lnTo>
                          <a:pt x="1622" y="329"/>
                        </a:lnTo>
                        <a:lnTo>
                          <a:pt x="1633" y="323"/>
                        </a:lnTo>
                        <a:cubicBezTo>
                          <a:pt x="1686" y="292"/>
                          <a:pt x="1747" y="276"/>
                          <a:pt x="1809" y="276"/>
                        </a:cubicBezTo>
                        <a:cubicBezTo>
                          <a:pt x="1884" y="276"/>
                          <a:pt x="1956" y="297"/>
                          <a:pt x="2017" y="338"/>
                        </a:cubicBezTo>
                        <a:cubicBezTo>
                          <a:pt x="2118" y="406"/>
                          <a:pt x="2180" y="519"/>
                          <a:pt x="2183" y="641"/>
                        </a:cubicBezTo>
                        <a:lnTo>
                          <a:pt x="2183" y="648"/>
                        </a:lnTo>
                        <a:lnTo>
                          <a:pt x="2189" y="652"/>
                        </a:lnTo>
                        <a:cubicBezTo>
                          <a:pt x="2336" y="748"/>
                          <a:pt x="2423" y="907"/>
                          <a:pt x="2423" y="1077"/>
                        </a:cubicBezTo>
                        <a:cubicBezTo>
                          <a:pt x="2423" y="1342"/>
                          <a:pt x="2228" y="1560"/>
                          <a:pt x="1969" y="1585"/>
                        </a:cubicBezTo>
                        <a:lnTo>
                          <a:pt x="1280" y="1585"/>
                        </a:lnTo>
                        <a:lnTo>
                          <a:pt x="1306" y="1612"/>
                        </a:lnTo>
                        <a:lnTo>
                          <a:pt x="1911" y="1612"/>
                        </a:lnTo>
                        <a:lnTo>
                          <a:pt x="1971" y="1612"/>
                        </a:lnTo>
                        <a:cubicBezTo>
                          <a:pt x="2244" y="1585"/>
                          <a:pt x="2450" y="1355"/>
                          <a:pt x="2450" y="1077"/>
                        </a:cubicBezTo>
                        <a:cubicBezTo>
                          <a:pt x="2450" y="900"/>
                          <a:pt x="2360" y="735"/>
                          <a:pt x="2209" y="633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7" name="Freeform 165">
                    <a:extLst>
                      <a:ext uri="{FF2B5EF4-FFF2-40B4-BE49-F238E27FC236}">
                        <a16:creationId xmlns:a16="http://schemas.microsoft.com/office/drawing/2014/main" id="{4A7B355A-CCE7-4DD3-BE39-4B20B96EFE5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543550" y="4014789"/>
                    <a:ext cx="34925" cy="34925"/>
                  </a:xfrm>
                  <a:custGeom>
                    <a:avLst/>
                    <a:gdLst>
                      <a:gd name="T0" fmla="*/ 63 w 125"/>
                      <a:gd name="T1" fmla="*/ 26 h 125"/>
                      <a:gd name="T2" fmla="*/ 63 w 125"/>
                      <a:gd name="T3" fmla="*/ 26 h 125"/>
                      <a:gd name="T4" fmla="*/ 37 w 125"/>
                      <a:gd name="T5" fmla="*/ 37 h 125"/>
                      <a:gd name="T6" fmla="*/ 27 w 125"/>
                      <a:gd name="T7" fmla="*/ 62 h 125"/>
                      <a:gd name="T8" fmla="*/ 37 w 125"/>
                      <a:gd name="T9" fmla="*/ 87 h 125"/>
                      <a:gd name="T10" fmla="*/ 88 w 125"/>
                      <a:gd name="T11" fmla="*/ 87 h 125"/>
                      <a:gd name="T12" fmla="*/ 98 w 125"/>
                      <a:gd name="T13" fmla="*/ 62 h 125"/>
                      <a:gd name="T14" fmla="*/ 88 w 125"/>
                      <a:gd name="T15" fmla="*/ 37 h 125"/>
                      <a:gd name="T16" fmla="*/ 63 w 125"/>
                      <a:gd name="T17" fmla="*/ 26 h 125"/>
                      <a:gd name="T18" fmla="*/ 63 w 125"/>
                      <a:gd name="T19" fmla="*/ 125 h 125"/>
                      <a:gd name="T20" fmla="*/ 63 w 125"/>
                      <a:gd name="T21" fmla="*/ 125 h 125"/>
                      <a:gd name="T22" fmla="*/ 19 w 125"/>
                      <a:gd name="T23" fmla="*/ 106 h 125"/>
                      <a:gd name="T24" fmla="*/ 0 w 125"/>
                      <a:gd name="T25" fmla="*/ 62 h 125"/>
                      <a:gd name="T26" fmla="*/ 19 w 125"/>
                      <a:gd name="T27" fmla="*/ 18 h 125"/>
                      <a:gd name="T28" fmla="*/ 63 w 125"/>
                      <a:gd name="T29" fmla="*/ 0 h 125"/>
                      <a:gd name="T30" fmla="*/ 107 w 125"/>
                      <a:gd name="T31" fmla="*/ 18 h 125"/>
                      <a:gd name="T32" fmla="*/ 125 w 125"/>
                      <a:gd name="T33" fmla="*/ 62 h 125"/>
                      <a:gd name="T34" fmla="*/ 107 w 125"/>
                      <a:gd name="T35" fmla="*/ 106 h 125"/>
                      <a:gd name="T36" fmla="*/ 63 w 125"/>
                      <a:gd name="T37" fmla="*/ 125 h 1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25" h="125">
                        <a:moveTo>
                          <a:pt x="63" y="26"/>
                        </a:moveTo>
                        <a:lnTo>
                          <a:pt x="63" y="26"/>
                        </a:lnTo>
                        <a:cubicBezTo>
                          <a:pt x="53" y="26"/>
                          <a:pt x="44" y="30"/>
                          <a:pt x="37" y="37"/>
                        </a:cubicBezTo>
                        <a:cubicBezTo>
                          <a:pt x="31" y="44"/>
                          <a:pt x="27" y="53"/>
                          <a:pt x="27" y="62"/>
                        </a:cubicBezTo>
                        <a:cubicBezTo>
                          <a:pt x="27" y="72"/>
                          <a:pt x="31" y="81"/>
                          <a:pt x="37" y="87"/>
                        </a:cubicBezTo>
                        <a:cubicBezTo>
                          <a:pt x="51" y="101"/>
                          <a:pt x="74" y="101"/>
                          <a:pt x="88" y="87"/>
                        </a:cubicBezTo>
                        <a:cubicBezTo>
                          <a:pt x="95" y="81"/>
                          <a:pt x="98" y="72"/>
                          <a:pt x="98" y="62"/>
                        </a:cubicBezTo>
                        <a:cubicBezTo>
                          <a:pt x="98" y="53"/>
                          <a:pt x="95" y="44"/>
                          <a:pt x="88" y="37"/>
                        </a:cubicBezTo>
                        <a:cubicBezTo>
                          <a:pt x="81" y="30"/>
                          <a:pt x="72" y="26"/>
                          <a:pt x="63" y="26"/>
                        </a:cubicBezTo>
                        <a:close/>
                        <a:moveTo>
                          <a:pt x="63" y="125"/>
                        </a:moveTo>
                        <a:lnTo>
                          <a:pt x="63" y="125"/>
                        </a:lnTo>
                        <a:cubicBezTo>
                          <a:pt x="47" y="125"/>
                          <a:pt x="31" y="118"/>
                          <a:pt x="19" y="106"/>
                        </a:cubicBezTo>
                        <a:cubicBezTo>
                          <a:pt x="7" y="94"/>
                          <a:pt x="0" y="79"/>
                          <a:pt x="0" y="62"/>
                        </a:cubicBezTo>
                        <a:cubicBezTo>
                          <a:pt x="0" y="45"/>
                          <a:pt x="7" y="30"/>
                          <a:pt x="19" y="18"/>
                        </a:cubicBezTo>
                        <a:cubicBezTo>
                          <a:pt x="30" y="6"/>
                          <a:pt x="46" y="0"/>
                          <a:pt x="63" y="0"/>
                        </a:cubicBezTo>
                        <a:cubicBezTo>
                          <a:pt x="79" y="0"/>
                          <a:pt x="95" y="6"/>
                          <a:pt x="107" y="18"/>
                        </a:cubicBezTo>
                        <a:cubicBezTo>
                          <a:pt x="119" y="30"/>
                          <a:pt x="125" y="45"/>
                          <a:pt x="125" y="62"/>
                        </a:cubicBezTo>
                        <a:cubicBezTo>
                          <a:pt x="125" y="79"/>
                          <a:pt x="119" y="94"/>
                          <a:pt x="107" y="106"/>
                        </a:cubicBezTo>
                        <a:cubicBezTo>
                          <a:pt x="95" y="118"/>
                          <a:pt x="79" y="125"/>
                          <a:pt x="63" y="125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8" name="Freeform 166">
                    <a:extLst>
                      <a:ext uri="{FF2B5EF4-FFF2-40B4-BE49-F238E27FC236}">
                        <a16:creationId xmlns:a16="http://schemas.microsoft.com/office/drawing/2014/main" id="{A55707F5-5AB7-453D-AAED-45E5585FFD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9238" y="3800476"/>
                    <a:ext cx="263525" cy="263525"/>
                  </a:xfrm>
                  <a:custGeom>
                    <a:avLst/>
                    <a:gdLst>
                      <a:gd name="T0" fmla="*/ 454 w 961"/>
                      <a:gd name="T1" fmla="*/ 303 h 960"/>
                      <a:gd name="T2" fmla="*/ 454 w 961"/>
                      <a:gd name="T3" fmla="*/ 303 h 960"/>
                      <a:gd name="T4" fmla="*/ 443 w 961"/>
                      <a:gd name="T5" fmla="*/ 293 h 960"/>
                      <a:gd name="T6" fmla="*/ 433 w 961"/>
                      <a:gd name="T7" fmla="*/ 283 h 960"/>
                      <a:gd name="T8" fmla="*/ 428 w 961"/>
                      <a:gd name="T9" fmla="*/ 278 h 960"/>
                      <a:gd name="T10" fmla="*/ 374 w 961"/>
                      <a:gd name="T11" fmla="*/ 66 h 960"/>
                      <a:gd name="T12" fmla="*/ 373 w 961"/>
                      <a:gd name="T13" fmla="*/ 65 h 960"/>
                      <a:gd name="T14" fmla="*/ 213 w 961"/>
                      <a:gd name="T15" fmla="*/ 1 h 960"/>
                      <a:gd name="T16" fmla="*/ 196 w 961"/>
                      <a:gd name="T17" fmla="*/ 2 h 960"/>
                      <a:gd name="T18" fmla="*/ 221 w 961"/>
                      <a:gd name="T19" fmla="*/ 93 h 960"/>
                      <a:gd name="T20" fmla="*/ 252 w 961"/>
                      <a:gd name="T21" fmla="*/ 105 h 960"/>
                      <a:gd name="T22" fmla="*/ 231 w 961"/>
                      <a:gd name="T23" fmla="*/ 28 h 960"/>
                      <a:gd name="T24" fmla="*/ 353 w 961"/>
                      <a:gd name="T25" fmla="*/ 83 h 960"/>
                      <a:gd name="T26" fmla="*/ 354 w 961"/>
                      <a:gd name="T27" fmla="*/ 83 h 960"/>
                      <a:gd name="T28" fmla="*/ 400 w 961"/>
                      <a:gd name="T29" fmla="*/ 278 h 960"/>
                      <a:gd name="T30" fmla="*/ 397 w 961"/>
                      <a:gd name="T31" fmla="*/ 286 h 960"/>
                      <a:gd name="T32" fmla="*/ 425 w 961"/>
                      <a:gd name="T33" fmla="*/ 312 h 960"/>
                      <a:gd name="T34" fmla="*/ 913 w 961"/>
                      <a:gd name="T35" fmla="*/ 801 h 960"/>
                      <a:gd name="T36" fmla="*/ 934 w 961"/>
                      <a:gd name="T37" fmla="*/ 851 h 960"/>
                      <a:gd name="T38" fmla="*/ 913 w 961"/>
                      <a:gd name="T39" fmla="*/ 901 h 960"/>
                      <a:gd name="T40" fmla="*/ 901 w 961"/>
                      <a:gd name="T41" fmla="*/ 913 h 960"/>
                      <a:gd name="T42" fmla="*/ 801 w 961"/>
                      <a:gd name="T43" fmla="*/ 913 h 960"/>
                      <a:gd name="T44" fmla="*/ 313 w 961"/>
                      <a:gd name="T45" fmla="*/ 425 h 960"/>
                      <a:gd name="T46" fmla="*/ 287 w 961"/>
                      <a:gd name="T47" fmla="*/ 397 h 960"/>
                      <a:gd name="T48" fmla="*/ 279 w 961"/>
                      <a:gd name="T49" fmla="*/ 399 h 960"/>
                      <a:gd name="T50" fmla="*/ 85 w 961"/>
                      <a:gd name="T51" fmla="*/ 354 h 960"/>
                      <a:gd name="T52" fmla="*/ 84 w 961"/>
                      <a:gd name="T53" fmla="*/ 353 h 960"/>
                      <a:gd name="T54" fmla="*/ 29 w 961"/>
                      <a:gd name="T55" fmla="*/ 230 h 960"/>
                      <a:gd name="T56" fmla="*/ 106 w 961"/>
                      <a:gd name="T57" fmla="*/ 251 h 960"/>
                      <a:gd name="T58" fmla="*/ 93 w 961"/>
                      <a:gd name="T59" fmla="*/ 220 h 960"/>
                      <a:gd name="T60" fmla="*/ 2 w 961"/>
                      <a:gd name="T61" fmla="*/ 196 h 960"/>
                      <a:gd name="T62" fmla="*/ 2 w 961"/>
                      <a:gd name="T63" fmla="*/ 213 h 960"/>
                      <a:gd name="T64" fmla="*/ 64 w 961"/>
                      <a:gd name="T65" fmla="*/ 371 h 960"/>
                      <a:gd name="T66" fmla="*/ 65 w 961"/>
                      <a:gd name="T67" fmla="*/ 372 h 960"/>
                      <a:gd name="T68" fmla="*/ 279 w 961"/>
                      <a:gd name="T69" fmla="*/ 427 h 960"/>
                      <a:gd name="T70" fmla="*/ 284 w 961"/>
                      <a:gd name="T71" fmla="*/ 432 h 960"/>
                      <a:gd name="T72" fmla="*/ 294 w 961"/>
                      <a:gd name="T73" fmla="*/ 443 h 960"/>
                      <a:gd name="T74" fmla="*/ 303 w 961"/>
                      <a:gd name="T75" fmla="*/ 453 h 960"/>
                      <a:gd name="T76" fmla="*/ 508 w 961"/>
                      <a:gd name="T77" fmla="*/ 657 h 960"/>
                      <a:gd name="T78" fmla="*/ 535 w 961"/>
                      <a:gd name="T79" fmla="*/ 684 h 960"/>
                      <a:gd name="T80" fmla="*/ 782 w 961"/>
                      <a:gd name="T81" fmla="*/ 932 h 960"/>
                      <a:gd name="T82" fmla="*/ 851 w 961"/>
                      <a:gd name="T83" fmla="*/ 960 h 960"/>
                      <a:gd name="T84" fmla="*/ 920 w 961"/>
                      <a:gd name="T85" fmla="*/ 932 h 960"/>
                      <a:gd name="T86" fmla="*/ 932 w 961"/>
                      <a:gd name="T87" fmla="*/ 920 h 960"/>
                      <a:gd name="T88" fmla="*/ 961 w 961"/>
                      <a:gd name="T89" fmla="*/ 851 h 960"/>
                      <a:gd name="T90" fmla="*/ 932 w 961"/>
                      <a:gd name="T91" fmla="*/ 782 h 960"/>
                      <a:gd name="T92" fmla="*/ 834 w 961"/>
                      <a:gd name="T93" fmla="*/ 684 h 960"/>
                      <a:gd name="T94" fmla="*/ 808 w 961"/>
                      <a:gd name="T95" fmla="*/ 657 h 960"/>
                      <a:gd name="T96" fmla="*/ 454 w 961"/>
                      <a:gd name="T97" fmla="*/ 303 h 9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961" h="960">
                        <a:moveTo>
                          <a:pt x="454" y="303"/>
                        </a:moveTo>
                        <a:lnTo>
                          <a:pt x="454" y="303"/>
                        </a:lnTo>
                        <a:lnTo>
                          <a:pt x="443" y="293"/>
                        </a:lnTo>
                        <a:lnTo>
                          <a:pt x="433" y="283"/>
                        </a:lnTo>
                        <a:lnTo>
                          <a:pt x="428" y="278"/>
                        </a:lnTo>
                        <a:cubicBezTo>
                          <a:pt x="450" y="203"/>
                          <a:pt x="429" y="122"/>
                          <a:pt x="374" y="66"/>
                        </a:cubicBezTo>
                        <a:lnTo>
                          <a:pt x="373" y="65"/>
                        </a:lnTo>
                        <a:cubicBezTo>
                          <a:pt x="330" y="22"/>
                          <a:pt x="273" y="0"/>
                          <a:pt x="213" y="1"/>
                        </a:cubicBezTo>
                        <a:lnTo>
                          <a:pt x="196" y="2"/>
                        </a:lnTo>
                        <a:lnTo>
                          <a:pt x="221" y="93"/>
                        </a:lnTo>
                        <a:cubicBezTo>
                          <a:pt x="231" y="95"/>
                          <a:pt x="242" y="99"/>
                          <a:pt x="252" y="105"/>
                        </a:cubicBezTo>
                        <a:lnTo>
                          <a:pt x="231" y="28"/>
                        </a:lnTo>
                        <a:cubicBezTo>
                          <a:pt x="277" y="31"/>
                          <a:pt x="320" y="50"/>
                          <a:pt x="353" y="83"/>
                        </a:cubicBezTo>
                        <a:lnTo>
                          <a:pt x="354" y="83"/>
                        </a:lnTo>
                        <a:cubicBezTo>
                          <a:pt x="405" y="135"/>
                          <a:pt x="423" y="209"/>
                          <a:pt x="400" y="278"/>
                        </a:cubicBezTo>
                        <a:lnTo>
                          <a:pt x="397" y="286"/>
                        </a:lnTo>
                        <a:lnTo>
                          <a:pt x="425" y="312"/>
                        </a:lnTo>
                        <a:lnTo>
                          <a:pt x="913" y="801"/>
                        </a:lnTo>
                        <a:cubicBezTo>
                          <a:pt x="927" y="814"/>
                          <a:pt x="934" y="832"/>
                          <a:pt x="934" y="851"/>
                        </a:cubicBezTo>
                        <a:cubicBezTo>
                          <a:pt x="934" y="870"/>
                          <a:pt x="927" y="887"/>
                          <a:pt x="913" y="901"/>
                        </a:cubicBezTo>
                        <a:lnTo>
                          <a:pt x="901" y="913"/>
                        </a:lnTo>
                        <a:cubicBezTo>
                          <a:pt x="874" y="940"/>
                          <a:pt x="829" y="940"/>
                          <a:pt x="801" y="913"/>
                        </a:cubicBezTo>
                        <a:lnTo>
                          <a:pt x="313" y="425"/>
                        </a:lnTo>
                        <a:lnTo>
                          <a:pt x="287" y="397"/>
                        </a:lnTo>
                        <a:lnTo>
                          <a:pt x="279" y="399"/>
                        </a:lnTo>
                        <a:cubicBezTo>
                          <a:pt x="210" y="422"/>
                          <a:pt x="136" y="405"/>
                          <a:pt x="85" y="354"/>
                        </a:cubicBezTo>
                        <a:lnTo>
                          <a:pt x="84" y="353"/>
                        </a:lnTo>
                        <a:cubicBezTo>
                          <a:pt x="51" y="320"/>
                          <a:pt x="31" y="277"/>
                          <a:pt x="29" y="230"/>
                        </a:cubicBezTo>
                        <a:lnTo>
                          <a:pt x="106" y="251"/>
                        </a:lnTo>
                        <a:cubicBezTo>
                          <a:pt x="100" y="241"/>
                          <a:pt x="96" y="231"/>
                          <a:pt x="93" y="220"/>
                        </a:cubicBezTo>
                        <a:lnTo>
                          <a:pt x="2" y="196"/>
                        </a:lnTo>
                        <a:lnTo>
                          <a:pt x="2" y="213"/>
                        </a:lnTo>
                        <a:cubicBezTo>
                          <a:pt x="0" y="273"/>
                          <a:pt x="22" y="329"/>
                          <a:pt x="64" y="371"/>
                        </a:cubicBezTo>
                        <a:lnTo>
                          <a:pt x="65" y="372"/>
                        </a:lnTo>
                        <a:cubicBezTo>
                          <a:pt x="122" y="429"/>
                          <a:pt x="203" y="449"/>
                          <a:pt x="279" y="427"/>
                        </a:cubicBezTo>
                        <a:lnTo>
                          <a:pt x="284" y="432"/>
                        </a:lnTo>
                        <a:lnTo>
                          <a:pt x="294" y="443"/>
                        </a:lnTo>
                        <a:lnTo>
                          <a:pt x="303" y="453"/>
                        </a:lnTo>
                        <a:lnTo>
                          <a:pt x="508" y="657"/>
                        </a:lnTo>
                        <a:lnTo>
                          <a:pt x="535" y="684"/>
                        </a:lnTo>
                        <a:lnTo>
                          <a:pt x="782" y="932"/>
                        </a:lnTo>
                        <a:cubicBezTo>
                          <a:pt x="801" y="951"/>
                          <a:pt x="826" y="960"/>
                          <a:pt x="851" y="960"/>
                        </a:cubicBezTo>
                        <a:cubicBezTo>
                          <a:pt x="876" y="960"/>
                          <a:pt x="901" y="951"/>
                          <a:pt x="920" y="932"/>
                        </a:cubicBezTo>
                        <a:lnTo>
                          <a:pt x="932" y="920"/>
                        </a:lnTo>
                        <a:cubicBezTo>
                          <a:pt x="951" y="901"/>
                          <a:pt x="961" y="877"/>
                          <a:pt x="961" y="851"/>
                        </a:cubicBezTo>
                        <a:cubicBezTo>
                          <a:pt x="961" y="825"/>
                          <a:pt x="951" y="800"/>
                          <a:pt x="932" y="782"/>
                        </a:cubicBezTo>
                        <a:lnTo>
                          <a:pt x="834" y="684"/>
                        </a:lnTo>
                        <a:lnTo>
                          <a:pt x="808" y="657"/>
                        </a:lnTo>
                        <a:lnTo>
                          <a:pt x="454" y="303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11" name="TextBox 810">
                  <a:extLst>
                    <a:ext uri="{FF2B5EF4-FFF2-40B4-BE49-F238E27FC236}">
                      <a16:creationId xmlns:a16="http://schemas.microsoft.com/office/drawing/2014/main" id="{52557867-3059-43EE-9D92-C16C3E4BEB04}"/>
                    </a:ext>
                  </a:extLst>
                </p:cNvPr>
                <p:cNvSpPr txBox="1"/>
                <p:nvPr/>
              </p:nvSpPr>
              <p:spPr>
                <a:xfrm>
                  <a:off x="5826123" y="3460066"/>
                  <a:ext cx="948346" cy="62353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en-US"/>
                  </a:defPPr>
                  <a:lvl1pPr defTabSz="896215">
                    <a:lnSpc>
                      <a:spcPct val="90000"/>
                    </a:lnSpc>
                    <a:defRPr sz="1372" kern="100">
                      <a:solidFill>
                        <a:srgbClr val="353535"/>
                      </a:solidFill>
                      <a:latin typeface="Segoe UI"/>
                      <a:ea typeface="ＭＳ Ｐゴシック" charset="0"/>
                    </a:defRPr>
                  </a:lvl1pPr>
                </a:lstStyle>
                <a:p>
                  <a:pPr marL="0" marR="0" lvl="0" indent="0" algn="l" defTabSz="658793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81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Real time</a:t>
                  </a:r>
                  <a:br>
                    <a:rPr kumimoji="0" lang="en-US" sz="881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</a:br>
                  <a:r>
                    <a:rPr kumimoji="0" lang="en-US" sz="881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Evaluation</a:t>
                  </a:r>
                </a:p>
                <a:p>
                  <a:pPr marL="0" marR="0" lvl="0" indent="0" algn="l" defTabSz="658793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81" b="0" i="0" u="none" strike="noStrike" kern="1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ＭＳ Ｐゴシック" charset="0"/>
                      <a:cs typeface="+mn-cs"/>
                    </a:rPr>
                    <a:t>Engine</a:t>
                  </a:r>
                </a:p>
              </p:txBody>
            </p:sp>
          </p:grpSp>
          <p:sp>
            <p:nvSpPr>
              <p:cNvPr id="819" name="TextBox 818">
                <a:extLst>
                  <a:ext uri="{FF2B5EF4-FFF2-40B4-BE49-F238E27FC236}">
                    <a16:creationId xmlns:a16="http://schemas.microsoft.com/office/drawing/2014/main" id="{0CEF4F9A-D397-4084-A8D3-B8E94794E229}"/>
                  </a:ext>
                </a:extLst>
              </p:cNvPr>
              <p:cNvSpPr txBox="1"/>
              <p:nvPr/>
            </p:nvSpPr>
            <p:spPr>
              <a:xfrm>
                <a:off x="6223403" y="2084298"/>
                <a:ext cx="742084" cy="448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defTabSz="896215">
                  <a:lnSpc>
                    <a:spcPct val="90000"/>
                  </a:lnSpc>
                  <a:defRPr sz="1372" kern="100">
                    <a:solidFill>
                      <a:srgbClr val="353535"/>
                    </a:solidFill>
                    <a:latin typeface="Segoe UI"/>
                    <a:ea typeface="ＭＳ Ｐゴシック" charset="0"/>
                  </a:defRPr>
                </a:lvl1pPr>
              </a:lstStyle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81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Session</a:t>
                </a:r>
                <a:br>
                  <a:rPr kumimoji="0" lang="en-US" sz="881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</a:br>
                <a:r>
                  <a:rPr kumimoji="0" lang="en-US" sz="881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Risk</a:t>
                </a:r>
              </a:p>
            </p:txBody>
          </p:sp>
          <p:grpSp>
            <p:nvGrpSpPr>
              <p:cNvPr id="820" name="Group 819">
                <a:extLst>
                  <a:ext uri="{FF2B5EF4-FFF2-40B4-BE49-F238E27FC236}">
                    <a16:creationId xmlns:a16="http://schemas.microsoft.com/office/drawing/2014/main" id="{3652BAF2-487A-4698-8E8F-CC08AACE6506}"/>
                  </a:ext>
                </a:extLst>
              </p:cNvPr>
              <p:cNvGrpSpPr/>
              <p:nvPr/>
            </p:nvGrpSpPr>
            <p:grpSpPr>
              <a:xfrm>
                <a:off x="6380383" y="2415782"/>
                <a:ext cx="529231" cy="529233"/>
                <a:chOff x="5462286" y="2128965"/>
                <a:chExt cx="539920" cy="539922"/>
              </a:xfrm>
            </p:grpSpPr>
            <p:grpSp>
              <p:nvGrpSpPr>
                <p:cNvPr id="821" name="Group 820">
                  <a:extLst>
                    <a:ext uri="{FF2B5EF4-FFF2-40B4-BE49-F238E27FC236}">
                      <a16:creationId xmlns:a16="http://schemas.microsoft.com/office/drawing/2014/main" id="{F1C39FFE-5CA0-43BD-AC91-D6021370C2EE}"/>
                    </a:ext>
                  </a:extLst>
                </p:cNvPr>
                <p:cNvGrpSpPr/>
                <p:nvPr/>
              </p:nvGrpSpPr>
              <p:grpSpPr>
                <a:xfrm>
                  <a:off x="5462286" y="2128965"/>
                  <a:ext cx="539920" cy="539922"/>
                  <a:chOff x="3060314" y="5492593"/>
                  <a:chExt cx="820074" cy="820072"/>
                </a:xfrm>
              </p:grpSpPr>
              <p:sp>
                <p:nvSpPr>
                  <p:cNvPr id="823" name="Circle: Hollow 822">
                    <a:extLst>
                      <a:ext uri="{FF2B5EF4-FFF2-40B4-BE49-F238E27FC236}">
                        <a16:creationId xmlns:a16="http://schemas.microsoft.com/office/drawing/2014/main" id="{063E00AD-4B8C-43F1-A337-DEA52079F275}"/>
                      </a:ext>
                    </a:extLst>
                  </p:cNvPr>
                  <p:cNvSpPr/>
                  <p:nvPr/>
                </p:nvSpPr>
                <p:spPr bwMode="auto">
                  <a:xfrm flipH="1">
                    <a:off x="3060314" y="5492593"/>
                    <a:ext cx="820074" cy="820072"/>
                  </a:xfrm>
                  <a:prstGeom prst="donut">
                    <a:avLst/>
                  </a:prstGeom>
                  <a:solidFill>
                    <a:srgbClr val="D83B01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8544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53535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Segoe UI" pitchFamily="34" charset="0"/>
                      <a:cs typeface="Segoe UI Semibold" panose="020B0702040204020203" pitchFamily="34" charset="0"/>
                    </a:endParaRPr>
                  </a:p>
                </p:txBody>
              </p:sp>
              <p:sp>
                <p:nvSpPr>
                  <p:cNvPr id="824" name="Block Arc 823">
                    <a:extLst>
                      <a:ext uri="{FF2B5EF4-FFF2-40B4-BE49-F238E27FC236}">
                        <a16:creationId xmlns:a16="http://schemas.microsoft.com/office/drawing/2014/main" id="{CE2AC50F-83B1-498E-AD8B-5807D1D3E417}"/>
                      </a:ext>
                    </a:extLst>
                  </p:cNvPr>
                  <p:cNvSpPr/>
                  <p:nvPr/>
                </p:nvSpPr>
                <p:spPr bwMode="auto">
                  <a:xfrm rot="16200000" flipH="1">
                    <a:off x="3060316" y="5492593"/>
                    <a:ext cx="820072" cy="820072"/>
                  </a:xfrm>
                  <a:prstGeom prst="blockArc">
                    <a:avLst>
                      <a:gd name="adj1" fmla="val 6914879"/>
                      <a:gd name="adj2" fmla="val 0"/>
                      <a:gd name="adj3" fmla="val 25000"/>
                    </a:avLst>
                  </a:prstGeom>
                  <a:solidFill>
                    <a:srgbClr val="FFB90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8544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1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825" name="Block Arc 824">
                    <a:extLst>
                      <a:ext uri="{FF2B5EF4-FFF2-40B4-BE49-F238E27FC236}">
                        <a16:creationId xmlns:a16="http://schemas.microsoft.com/office/drawing/2014/main" id="{A1DDBB8E-8659-40F4-83E8-737A3DC25047}"/>
                      </a:ext>
                    </a:extLst>
                  </p:cNvPr>
                  <p:cNvSpPr/>
                  <p:nvPr/>
                </p:nvSpPr>
                <p:spPr bwMode="auto">
                  <a:xfrm rot="16200000" flipH="1">
                    <a:off x="3060316" y="5492593"/>
                    <a:ext cx="820072" cy="820072"/>
                  </a:xfrm>
                  <a:prstGeom prst="blockArc">
                    <a:avLst>
                      <a:gd name="adj1" fmla="val 14771597"/>
                      <a:gd name="adj2" fmla="val 0"/>
                      <a:gd name="adj3" fmla="val 25000"/>
                    </a:avLst>
                  </a:prstGeom>
                  <a:solidFill>
                    <a:srgbClr val="00B050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685445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81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80FEE484-E32B-4DF3-B537-940393012006}"/>
                    </a:ext>
                  </a:extLst>
                </p:cNvPr>
                <p:cNvSpPr/>
                <p:nvPr/>
              </p:nvSpPr>
              <p:spPr bwMode="auto">
                <a:xfrm>
                  <a:off x="5564235" y="2230913"/>
                  <a:ext cx="336022" cy="33602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353535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445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2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826" name="Group 825">
                <a:extLst>
                  <a:ext uri="{FF2B5EF4-FFF2-40B4-BE49-F238E27FC236}">
                    <a16:creationId xmlns:a16="http://schemas.microsoft.com/office/drawing/2014/main" id="{565D03E8-C3B2-43B0-ACD7-C353D2FEF050}"/>
                  </a:ext>
                </a:extLst>
              </p:cNvPr>
              <p:cNvGrpSpPr/>
              <p:nvPr/>
            </p:nvGrpSpPr>
            <p:grpSpPr>
              <a:xfrm>
                <a:off x="6380755" y="2518612"/>
                <a:ext cx="528489" cy="329373"/>
                <a:chOff x="5464398" y="2233873"/>
                <a:chExt cx="539163" cy="336026"/>
              </a:xfrm>
            </p:grpSpPr>
            <p:sp>
              <p:nvSpPr>
                <p:cNvPr id="827" name="Isosceles Triangle 826">
                  <a:extLst>
                    <a:ext uri="{FF2B5EF4-FFF2-40B4-BE49-F238E27FC236}">
                      <a16:creationId xmlns:a16="http://schemas.microsoft.com/office/drawing/2014/main" id="{4C531F77-6354-4257-AB5F-DEAA4D5AF7A3}"/>
                    </a:ext>
                  </a:extLst>
                </p:cNvPr>
                <p:cNvSpPr/>
                <p:nvPr/>
              </p:nvSpPr>
              <p:spPr bwMode="auto">
                <a:xfrm rot="16200000">
                  <a:off x="5464398" y="2344804"/>
                  <a:ext cx="114164" cy="114164"/>
                </a:xfrm>
                <a:prstGeom prst="triangle">
                  <a:avLst/>
                </a:prstGeom>
                <a:solidFill>
                  <a:srgbClr val="353535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445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8" name="Isosceles Triangle 827">
                  <a:extLst>
                    <a:ext uri="{FF2B5EF4-FFF2-40B4-BE49-F238E27FC236}">
                      <a16:creationId xmlns:a16="http://schemas.microsoft.com/office/drawing/2014/main" id="{17C35463-7D94-4E98-AEB9-827ED2061D12}"/>
                    </a:ext>
                  </a:extLst>
                </p:cNvPr>
                <p:cNvSpPr/>
                <p:nvPr/>
              </p:nvSpPr>
              <p:spPr bwMode="auto">
                <a:xfrm rot="5400000" flipH="1">
                  <a:off x="5889397" y="2344804"/>
                  <a:ext cx="114164" cy="114164"/>
                </a:xfrm>
                <a:prstGeom prst="triangle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445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9" name="Oval 828">
                  <a:extLst>
                    <a:ext uri="{FF2B5EF4-FFF2-40B4-BE49-F238E27FC236}">
                      <a16:creationId xmlns:a16="http://schemas.microsoft.com/office/drawing/2014/main" id="{824A67BE-4DE9-445C-AE0C-5A597D1E3CFF}"/>
                    </a:ext>
                  </a:extLst>
                </p:cNvPr>
                <p:cNvSpPr/>
                <p:nvPr/>
              </p:nvSpPr>
              <p:spPr bwMode="auto">
                <a:xfrm>
                  <a:off x="5565969" y="2233873"/>
                  <a:ext cx="336022" cy="33602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solidFill>
                    <a:srgbClr val="353535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44" tIns="107555" rIns="134444" bIns="10755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685445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662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79F256CC-6642-414E-B04A-08499114825A}"/>
                  </a:ext>
                </a:extLst>
              </p:cNvPr>
              <p:cNvSpPr/>
              <p:nvPr/>
            </p:nvSpPr>
            <p:spPr>
              <a:xfrm>
                <a:off x="6477900" y="2546418"/>
                <a:ext cx="344539" cy="312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68544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28" b="0" i="0" u="none" strike="noStrike" kern="12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3</a:t>
                </a:r>
                <a:endParaRPr kumimoji="0" lang="en-US" sz="662" b="0" i="0" u="none" strike="noStrike" kern="120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C3FE25F6-AC86-4B47-9ED3-68E80B3AE2BD}"/>
                  </a:ext>
                </a:extLst>
              </p:cNvPr>
              <p:cNvSpPr/>
              <p:nvPr/>
            </p:nvSpPr>
            <p:spPr bwMode="auto">
              <a:xfrm>
                <a:off x="4047575" y="1769234"/>
                <a:ext cx="3852460" cy="3852242"/>
              </a:xfrm>
              <a:prstGeom prst="ellipse">
                <a:avLst/>
              </a:prstGeom>
              <a:noFill/>
              <a:ln w="28575" cap="rnd" cmpd="sng" algn="ctr">
                <a:solidFill>
                  <a:srgbClr val="00B0F0"/>
                </a:solidFill>
                <a:prstDash val="sysDot"/>
                <a:headEnd type="none"/>
                <a:tailEnd type="none"/>
              </a:ln>
              <a:effectLst/>
            </p:spPr>
            <p:txBody>
              <a:bodyPr rot="0" spcFirstLastPara="0" vertOverflow="overflow" horzOverflow="overflow" vert="horz" wrap="square" lIns="129211" tIns="103369" rIns="129211" bIns="10336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5870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2" name="Isosceles Triangle 831">
                <a:extLst>
                  <a:ext uri="{FF2B5EF4-FFF2-40B4-BE49-F238E27FC236}">
                    <a16:creationId xmlns:a16="http://schemas.microsoft.com/office/drawing/2014/main" id="{A7889CAB-C8C3-4B53-BE5F-6F2F45B7347B}"/>
                  </a:ext>
                </a:extLst>
              </p:cNvPr>
              <p:cNvSpPr/>
              <p:nvPr/>
            </p:nvSpPr>
            <p:spPr bwMode="auto">
              <a:xfrm flipV="1">
                <a:off x="4987550" y="926169"/>
                <a:ext cx="1724023" cy="1157544"/>
              </a:xfrm>
              <a:prstGeom prst="triangle">
                <a:avLst/>
              </a:prstGeom>
              <a:gradFill flip="none" rotWithShape="1">
                <a:gsLst>
                  <a:gs pos="0">
                    <a:srgbClr val="E6E6E6"/>
                  </a:gs>
                  <a:gs pos="72000">
                    <a:srgbClr val="E6E6E6"/>
                  </a:gs>
                  <a:gs pos="100000">
                    <a:srgbClr val="E6E6E6">
                      <a:alpha val="0"/>
                    </a:srgbClr>
                  </a:gs>
                </a:gsLst>
                <a:lin ang="162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445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65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rPr>
                  <a:t> </a:t>
                </a:r>
              </a:p>
            </p:txBody>
          </p:sp>
          <p:grpSp>
            <p:nvGrpSpPr>
              <p:cNvPr id="833" name="10TB of Data">
                <a:extLst>
                  <a:ext uri="{FF2B5EF4-FFF2-40B4-BE49-F238E27FC236}">
                    <a16:creationId xmlns:a16="http://schemas.microsoft.com/office/drawing/2014/main" id="{93D1B6AC-A58F-4753-AD38-A1DC520F8134}"/>
                  </a:ext>
                </a:extLst>
              </p:cNvPr>
              <p:cNvGrpSpPr/>
              <p:nvPr/>
            </p:nvGrpSpPr>
            <p:grpSpPr>
              <a:xfrm>
                <a:off x="5497924" y="730900"/>
                <a:ext cx="771740" cy="852599"/>
                <a:chOff x="4474513" y="437335"/>
                <a:chExt cx="787326" cy="869819"/>
              </a:xfrm>
            </p:grpSpPr>
            <p:grpSp>
              <p:nvGrpSpPr>
                <p:cNvPr id="834" name="Group 167">
                  <a:extLst>
                    <a:ext uri="{FF2B5EF4-FFF2-40B4-BE49-F238E27FC236}">
                      <a16:creationId xmlns:a16="http://schemas.microsoft.com/office/drawing/2014/main" id="{45D45A9F-387D-4A8B-A949-5208C9BE39E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499386" y="437335"/>
                  <a:ext cx="664881" cy="869819"/>
                  <a:chOff x="6332" y="882"/>
                  <a:chExt cx="425" cy="556"/>
                </a:xfrm>
                <a:solidFill>
                  <a:srgbClr val="353535"/>
                </a:solidFill>
              </p:grpSpPr>
              <p:sp>
                <p:nvSpPr>
                  <p:cNvPr id="836" name="Freeform 169">
                    <a:extLst>
                      <a:ext uri="{FF2B5EF4-FFF2-40B4-BE49-F238E27FC236}">
                        <a16:creationId xmlns:a16="http://schemas.microsoft.com/office/drawing/2014/main" id="{351FAF62-1EE8-4EC2-9215-CCF815C288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32" y="1131"/>
                    <a:ext cx="368" cy="307"/>
                  </a:xfrm>
                  <a:custGeom>
                    <a:avLst/>
                    <a:gdLst>
                      <a:gd name="T0" fmla="*/ 1368 w 1391"/>
                      <a:gd name="T1" fmla="*/ 1160 h 1160"/>
                      <a:gd name="T2" fmla="*/ 1368 w 1391"/>
                      <a:gd name="T3" fmla="*/ 1160 h 1160"/>
                      <a:gd name="T4" fmla="*/ 178 w 1391"/>
                      <a:gd name="T5" fmla="*/ 1160 h 1160"/>
                      <a:gd name="T6" fmla="*/ 87 w 1391"/>
                      <a:gd name="T7" fmla="*/ 1055 h 1160"/>
                      <a:gd name="T8" fmla="*/ 30 w 1391"/>
                      <a:gd name="T9" fmla="*/ 387 h 1160"/>
                      <a:gd name="T10" fmla="*/ 1 w 1391"/>
                      <a:gd name="T11" fmla="*/ 69 h 1160"/>
                      <a:gd name="T12" fmla="*/ 16 w 1391"/>
                      <a:gd name="T13" fmla="*/ 23 h 1160"/>
                      <a:gd name="T14" fmla="*/ 80 w 1391"/>
                      <a:gd name="T15" fmla="*/ 0 h 1160"/>
                      <a:gd name="T16" fmla="*/ 456 w 1391"/>
                      <a:gd name="T17" fmla="*/ 0 h 1160"/>
                      <a:gd name="T18" fmla="*/ 541 w 1391"/>
                      <a:gd name="T19" fmla="*/ 83 h 1160"/>
                      <a:gd name="T20" fmla="*/ 544 w 1391"/>
                      <a:gd name="T21" fmla="*/ 120 h 1160"/>
                      <a:gd name="T22" fmla="*/ 1294 w 1391"/>
                      <a:gd name="T23" fmla="*/ 120 h 1160"/>
                      <a:gd name="T24" fmla="*/ 1385 w 1391"/>
                      <a:gd name="T25" fmla="*/ 189 h 1160"/>
                      <a:gd name="T26" fmla="*/ 1391 w 1391"/>
                      <a:gd name="T27" fmla="*/ 298 h 1160"/>
                      <a:gd name="T28" fmla="*/ 1364 w 1391"/>
                      <a:gd name="T29" fmla="*/ 299 h 1160"/>
                      <a:gd name="T30" fmla="*/ 1358 w 1391"/>
                      <a:gd name="T31" fmla="*/ 191 h 1160"/>
                      <a:gd name="T32" fmla="*/ 1294 w 1391"/>
                      <a:gd name="T33" fmla="*/ 146 h 1160"/>
                      <a:gd name="T34" fmla="*/ 520 w 1391"/>
                      <a:gd name="T35" fmla="*/ 146 h 1160"/>
                      <a:gd name="T36" fmla="*/ 514 w 1391"/>
                      <a:gd name="T37" fmla="*/ 85 h 1160"/>
                      <a:gd name="T38" fmla="*/ 456 w 1391"/>
                      <a:gd name="T39" fmla="*/ 26 h 1160"/>
                      <a:gd name="T40" fmla="*/ 80 w 1391"/>
                      <a:gd name="T41" fmla="*/ 26 h 1160"/>
                      <a:gd name="T42" fmla="*/ 35 w 1391"/>
                      <a:gd name="T43" fmla="*/ 41 h 1160"/>
                      <a:gd name="T44" fmla="*/ 28 w 1391"/>
                      <a:gd name="T45" fmla="*/ 66 h 1160"/>
                      <a:gd name="T46" fmla="*/ 38 w 1391"/>
                      <a:gd name="T47" fmla="*/ 171 h 1160"/>
                      <a:gd name="T48" fmla="*/ 57 w 1391"/>
                      <a:gd name="T49" fmla="*/ 384 h 1160"/>
                      <a:gd name="T50" fmla="*/ 114 w 1391"/>
                      <a:gd name="T51" fmla="*/ 1052 h 1160"/>
                      <a:gd name="T52" fmla="*/ 178 w 1391"/>
                      <a:gd name="T53" fmla="*/ 1133 h 1160"/>
                      <a:gd name="T54" fmla="*/ 1368 w 1391"/>
                      <a:gd name="T55" fmla="*/ 1133 h 1160"/>
                      <a:gd name="T56" fmla="*/ 1368 w 1391"/>
                      <a:gd name="T57" fmla="*/ 1160 h 11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391" h="1160">
                        <a:moveTo>
                          <a:pt x="1368" y="1160"/>
                        </a:moveTo>
                        <a:lnTo>
                          <a:pt x="1368" y="1160"/>
                        </a:lnTo>
                        <a:lnTo>
                          <a:pt x="178" y="1160"/>
                        </a:lnTo>
                        <a:cubicBezTo>
                          <a:pt x="131" y="1160"/>
                          <a:pt x="91" y="1097"/>
                          <a:pt x="87" y="1055"/>
                        </a:cubicBezTo>
                        <a:lnTo>
                          <a:pt x="30" y="387"/>
                        </a:lnTo>
                        <a:lnTo>
                          <a:pt x="1" y="69"/>
                        </a:lnTo>
                        <a:cubicBezTo>
                          <a:pt x="0" y="51"/>
                          <a:pt x="5" y="35"/>
                          <a:pt x="16" y="23"/>
                        </a:cubicBezTo>
                        <a:cubicBezTo>
                          <a:pt x="29" y="8"/>
                          <a:pt x="52" y="0"/>
                          <a:pt x="80" y="0"/>
                        </a:cubicBezTo>
                        <a:lnTo>
                          <a:pt x="456" y="0"/>
                        </a:lnTo>
                        <a:cubicBezTo>
                          <a:pt x="499" y="0"/>
                          <a:pt x="537" y="37"/>
                          <a:pt x="541" y="83"/>
                        </a:cubicBezTo>
                        <a:lnTo>
                          <a:pt x="544" y="120"/>
                        </a:lnTo>
                        <a:lnTo>
                          <a:pt x="1294" y="120"/>
                        </a:lnTo>
                        <a:cubicBezTo>
                          <a:pt x="1344" y="120"/>
                          <a:pt x="1381" y="148"/>
                          <a:pt x="1385" y="189"/>
                        </a:cubicBezTo>
                        <a:lnTo>
                          <a:pt x="1391" y="298"/>
                        </a:lnTo>
                        <a:lnTo>
                          <a:pt x="1364" y="299"/>
                        </a:lnTo>
                        <a:lnTo>
                          <a:pt x="1358" y="191"/>
                        </a:lnTo>
                        <a:cubicBezTo>
                          <a:pt x="1355" y="160"/>
                          <a:pt x="1323" y="146"/>
                          <a:pt x="1294" y="146"/>
                        </a:cubicBezTo>
                        <a:lnTo>
                          <a:pt x="520" y="146"/>
                        </a:lnTo>
                        <a:lnTo>
                          <a:pt x="514" y="85"/>
                        </a:lnTo>
                        <a:cubicBezTo>
                          <a:pt x="511" y="53"/>
                          <a:pt x="485" y="26"/>
                          <a:pt x="456" y="26"/>
                        </a:cubicBezTo>
                        <a:lnTo>
                          <a:pt x="80" y="26"/>
                        </a:lnTo>
                        <a:cubicBezTo>
                          <a:pt x="60" y="26"/>
                          <a:pt x="44" y="31"/>
                          <a:pt x="35" y="41"/>
                        </a:cubicBezTo>
                        <a:cubicBezTo>
                          <a:pt x="29" y="47"/>
                          <a:pt x="27" y="56"/>
                          <a:pt x="28" y="66"/>
                        </a:cubicBezTo>
                        <a:lnTo>
                          <a:pt x="38" y="171"/>
                        </a:lnTo>
                        <a:lnTo>
                          <a:pt x="57" y="384"/>
                        </a:lnTo>
                        <a:lnTo>
                          <a:pt x="114" y="1052"/>
                        </a:lnTo>
                        <a:cubicBezTo>
                          <a:pt x="117" y="1086"/>
                          <a:pt x="150" y="1133"/>
                          <a:pt x="178" y="1133"/>
                        </a:cubicBezTo>
                        <a:lnTo>
                          <a:pt x="1368" y="1133"/>
                        </a:lnTo>
                        <a:lnTo>
                          <a:pt x="1368" y="116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7" name="Freeform 170">
                    <a:extLst>
                      <a:ext uri="{FF2B5EF4-FFF2-40B4-BE49-F238E27FC236}">
                        <a16:creationId xmlns:a16="http://schemas.microsoft.com/office/drawing/2014/main" id="{682E54C9-E3E4-43D2-A383-9B3567F1E00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361" y="1209"/>
                    <a:ext cx="396" cy="229"/>
                  </a:xfrm>
                  <a:custGeom>
                    <a:avLst/>
                    <a:gdLst>
                      <a:gd name="T0" fmla="*/ 221 w 1498"/>
                      <a:gd name="T1" fmla="*/ 27 h 867"/>
                      <a:gd name="T2" fmla="*/ 221 w 1498"/>
                      <a:gd name="T3" fmla="*/ 27 h 867"/>
                      <a:gd name="T4" fmla="*/ 153 w 1498"/>
                      <a:gd name="T5" fmla="*/ 86 h 867"/>
                      <a:gd name="T6" fmla="*/ 30 w 1498"/>
                      <a:gd name="T7" fmla="*/ 786 h 867"/>
                      <a:gd name="T8" fmla="*/ 40 w 1498"/>
                      <a:gd name="T9" fmla="*/ 825 h 867"/>
                      <a:gd name="T10" fmla="*/ 74 w 1498"/>
                      <a:gd name="T11" fmla="*/ 840 h 867"/>
                      <a:gd name="T12" fmla="*/ 1277 w 1498"/>
                      <a:gd name="T13" fmla="*/ 840 h 867"/>
                      <a:gd name="T14" fmla="*/ 1344 w 1498"/>
                      <a:gd name="T15" fmla="*/ 781 h 867"/>
                      <a:gd name="T16" fmla="*/ 1467 w 1498"/>
                      <a:gd name="T17" fmla="*/ 81 h 867"/>
                      <a:gd name="T18" fmla="*/ 1458 w 1498"/>
                      <a:gd name="T19" fmla="*/ 42 h 867"/>
                      <a:gd name="T20" fmla="*/ 1424 w 1498"/>
                      <a:gd name="T21" fmla="*/ 27 h 867"/>
                      <a:gd name="T22" fmla="*/ 221 w 1498"/>
                      <a:gd name="T23" fmla="*/ 27 h 867"/>
                      <a:gd name="T24" fmla="*/ 1277 w 1498"/>
                      <a:gd name="T25" fmla="*/ 867 h 867"/>
                      <a:gd name="T26" fmla="*/ 1277 w 1498"/>
                      <a:gd name="T27" fmla="*/ 867 h 867"/>
                      <a:gd name="T28" fmla="*/ 74 w 1498"/>
                      <a:gd name="T29" fmla="*/ 867 h 867"/>
                      <a:gd name="T30" fmla="*/ 19 w 1498"/>
                      <a:gd name="T31" fmla="*/ 842 h 867"/>
                      <a:gd name="T32" fmla="*/ 4 w 1498"/>
                      <a:gd name="T33" fmla="*/ 782 h 867"/>
                      <a:gd name="T34" fmla="*/ 127 w 1498"/>
                      <a:gd name="T35" fmla="*/ 82 h 867"/>
                      <a:gd name="T36" fmla="*/ 221 w 1498"/>
                      <a:gd name="T37" fmla="*/ 0 h 867"/>
                      <a:gd name="T38" fmla="*/ 1424 w 1498"/>
                      <a:gd name="T39" fmla="*/ 0 h 867"/>
                      <a:gd name="T40" fmla="*/ 1478 w 1498"/>
                      <a:gd name="T41" fmla="*/ 24 h 867"/>
                      <a:gd name="T42" fmla="*/ 1493 w 1498"/>
                      <a:gd name="T43" fmla="*/ 86 h 867"/>
                      <a:gd name="T44" fmla="*/ 1371 w 1498"/>
                      <a:gd name="T45" fmla="*/ 785 h 867"/>
                      <a:gd name="T46" fmla="*/ 1277 w 1498"/>
                      <a:gd name="T47" fmla="*/ 867 h 8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498" h="867">
                        <a:moveTo>
                          <a:pt x="221" y="27"/>
                        </a:moveTo>
                        <a:lnTo>
                          <a:pt x="221" y="27"/>
                        </a:lnTo>
                        <a:cubicBezTo>
                          <a:pt x="190" y="27"/>
                          <a:pt x="159" y="55"/>
                          <a:pt x="153" y="86"/>
                        </a:cubicBezTo>
                        <a:lnTo>
                          <a:pt x="30" y="786"/>
                        </a:lnTo>
                        <a:cubicBezTo>
                          <a:pt x="28" y="801"/>
                          <a:pt x="31" y="815"/>
                          <a:pt x="40" y="825"/>
                        </a:cubicBezTo>
                        <a:cubicBezTo>
                          <a:pt x="48" y="835"/>
                          <a:pt x="60" y="840"/>
                          <a:pt x="74" y="840"/>
                        </a:cubicBezTo>
                        <a:lnTo>
                          <a:pt x="1277" y="840"/>
                        </a:lnTo>
                        <a:cubicBezTo>
                          <a:pt x="1308" y="840"/>
                          <a:pt x="1339" y="813"/>
                          <a:pt x="1344" y="781"/>
                        </a:cubicBezTo>
                        <a:lnTo>
                          <a:pt x="1467" y="81"/>
                        </a:lnTo>
                        <a:cubicBezTo>
                          <a:pt x="1470" y="67"/>
                          <a:pt x="1466" y="52"/>
                          <a:pt x="1458" y="42"/>
                        </a:cubicBezTo>
                        <a:cubicBezTo>
                          <a:pt x="1449" y="32"/>
                          <a:pt x="1438" y="27"/>
                          <a:pt x="1424" y="27"/>
                        </a:cubicBezTo>
                        <a:lnTo>
                          <a:pt x="221" y="27"/>
                        </a:lnTo>
                        <a:close/>
                        <a:moveTo>
                          <a:pt x="1277" y="867"/>
                        </a:moveTo>
                        <a:lnTo>
                          <a:pt x="1277" y="867"/>
                        </a:lnTo>
                        <a:lnTo>
                          <a:pt x="74" y="867"/>
                        </a:lnTo>
                        <a:cubicBezTo>
                          <a:pt x="52" y="867"/>
                          <a:pt x="32" y="858"/>
                          <a:pt x="19" y="842"/>
                        </a:cubicBezTo>
                        <a:cubicBezTo>
                          <a:pt x="6" y="826"/>
                          <a:pt x="0" y="804"/>
                          <a:pt x="4" y="782"/>
                        </a:cubicBezTo>
                        <a:lnTo>
                          <a:pt x="127" y="82"/>
                        </a:lnTo>
                        <a:cubicBezTo>
                          <a:pt x="135" y="37"/>
                          <a:pt x="177" y="0"/>
                          <a:pt x="221" y="0"/>
                        </a:cubicBezTo>
                        <a:lnTo>
                          <a:pt x="1424" y="0"/>
                        </a:lnTo>
                        <a:cubicBezTo>
                          <a:pt x="1446" y="0"/>
                          <a:pt x="1465" y="9"/>
                          <a:pt x="1478" y="24"/>
                        </a:cubicBezTo>
                        <a:cubicBezTo>
                          <a:pt x="1492" y="41"/>
                          <a:pt x="1498" y="63"/>
                          <a:pt x="1493" y="86"/>
                        </a:cubicBezTo>
                        <a:lnTo>
                          <a:pt x="1371" y="785"/>
                        </a:lnTo>
                        <a:cubicBezTo>
                          <a:pt x="1363" y="830"/>
                          <a:pt x="1321" y="867"/>
                          <a:pt x="1277" y="867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8" name="Freeform 171">
                    <a:extLst>
                      <a:ext uri="{FF2B5EF4-FFF2-40B4-BE49-F238E27FC236}">
                        <a16:creationId xmlns:a16="http://schemas.microsoft.com/office/drawing/2014/main" id="{FD21D355-89EE-47D6-B2C5-39802B31445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455" y="1028"/>
                    <a:ext cx="44" cy="66"/>
                  </a:xfrm>
                  <a:custGeom>
                    <a:avLst/>
                    <a:gdLst>
                      <a:gd name="T0" fmla="*/ 129 w 166"/>
                      <a:gd name="T1" fmla="*/ 151 h 248"/>
                      <a:gd name="T2" fmla="*/ 129 w 166"/>
                      <a:gd name="T3" fmla="*/ 151 h 248"/>
                      <a:gd name="T4" fmla="*/ 108 w 166"/>
                      <a:gd name="T5" fmla="*/ 76 h 248"/>
                      <a:gd name="T6" fmla="*/ 105 w 166"/>
                      <a:gd name="T7" fmla="*/ 66 h 248"/>
                      <a:gd name="T8" fmla="*/ 100 w 166"/>
                      <a:gd name="T9" fmla="*/ 55 h 248"/>
                      <a:gd name="T10" fmla="*/ 94 w 166"/>
                      <a:gd name="T11" fmla="*/ 45 h 248"/>
                      <a:gd name="T12" fmla="*/ 85 w 166"/>
                      <a:gd name="T13" fmla="*/ 37 h 248"/>
                      <a:gd name="T14" fmla="*/ 73 w 166"/>
                      <a:gd name="T15" fmla="*/ 32 h 248"/>
                      <a:gd name="T16" fmla="*/ 58 w 166"/>
                      <a:gd name="T17" fmla="*/ 34 h 248"/>
                      <a:gd name="T18" fmla="*/ 39 w 166"/>
                      <a:gd name="T19" fmla="*/ 45 h 248"/>
                      <a:gd name="T20" fmla="*/ 33 w 166"/>
                      <a:gd name="T21" fmla="*/ 62 h 248"/>
                      <a:gd name="T22" fmla="*/ 33 w 166"/>
                      <a:gd name="T23" fmla="*/ 80 h 248"/>
                      <a:gd name="T24" fmla="*/ 37 w 166"/>
                      <a:gd name="T25" fmla="*/ 96 h 248"/>
                      <a:gd name="T26" fmla="*/ 58 w 166"/>
                      <a:gd name="T27" fmla="*/ 171 h 248"/>
                      <a:gd name="T28" fmla="*/ 61 w 166"/>
                      <a:gd name="T29" fmla="*/ 181 h 248"/>
                      <a:gd name="T30" fmla="*/ 66 w 166"/>
                      <a:gd name="T31" fmla="*/ 192 h 248"/>
                      <a:gd name="T32" fmla="*/ 72 w 166"/>
                      <a:gd name="T33" fmla="*/ 203 h 248"/>
                      <a:gd name="T34" fmla="*/ 81 w 166"/>
                      <a:gd name="T35" fmla="*/ 211 h 248"/>
                      <a:gd name="T36" fmla="*/ 93 w 166"/>
                      <a:gd name="T37" fmla="*/ 215 h 248"/>
                      <a:gd name="T38" fmla="*/ 108 w 166"/>
                      <a:gd name="T39" fmla="*/ 214 h 248"/>
                      <a:gd name="T40" fmla="*/ 122 w 166"/>
                      <a:gd name="T41" fmla="*/ 207 h 248"/>
                      <a:gd name="T42" fmla="*/ 130 w 166"/>
                      <a:gd name="T43" fmla="*/ 197 h 248"/>
                      <a:gd name="T44" fmla="*/ 133 w 166"/>
                      <a:gd name="T45" fmla="*/ 185 h 248"/>
                      <a:gd name="T46" fmla="*/ 133 w 166"/>
                      <a:gd name="T47" fmla="*/ 173 h 248"/>
                      <a:gd name="T48" fmla="*/ 132 w 166"/>
                      <a:gd name="T49" fmla="*/ 161 h 248"/>
                      <a:gd name="T50" fmla="*/ 129 w 166"/>
                      <a:gd name="T51" fmla="*/ 151 h 248"/>
                      <a:gd name="T52" fmla="*/ 26 w 166"/>
                      <a:gd name="T53" fmla="*/ 180 h 248"/>
                      <a:gd name="T54" fmla="*/ 26 w 166"/>
                      <a:gd name="T55" fmla="*/ 180 h 248"/>
                      <a:gd name="T56" fmla="*/ 5 w 166"/>
                      <a:gd name="T57" fmla="*/ 105 h 248"/>
                      <a:gd name="T58" fmla="*/ 1 w 166"/>
                      <a:gd name="T59" fmla="*/ 89 h 248"/>
                      <a:gd name="T60" fmla="*/ 0 w 166"/>
                      <a:gd name="T61" fmla="*/ 70 h 248"/>
                      <a:gd name="T62" fmla="*/ 2 w 166"/>
                      <a:gd name="T63" fmla="*/ 50 h 248"/>
                      <a:gd name="T64" fmla="*/ 9 w 166"/>
                      <a:gd name="T65" fmla="*/ 31 h 248"/>
                      <a:gd name="T66" fmla="*/ 25 w 166"/>
                      <a:gd name="T67" fmla="*/ 15 h 248"/>
                      <a:gd name="T68" fmla="*/ 50 w 166"/>
                      <a:gd name="T69" fmla="*/ 4 h 248"/>
                      <a:gd name="T70" fmla="*/ 77 w 166"/>
                      <a:gd name="T71" fmla="*/ 1 h 248"/>
                      <a:gd name="T72" fmla="*/ 98 w 166"/>
                      <a:gd name="T73" fmla="*/ 7 h 248"/>
                      <a:gd name="T74" fmla="*/ 114 w 166"/>
                      <a:gd name="T75" fmla="*/ 19 h 248"/>
                      <a:gd name="T76" fmla="*/ 126 w 166"/>
                      <a:gd name="T77" fmla="*/ 35 h 248"/>
                      <a:gd name="T78" fmla="*/ 135 w 166"/>
                      <a:gd name="T79" fmla="*/ 52 h 248"/>
                      <a:gd name="T80" fmla="*/ 140 w 166"/>
                      <a:gd name="T81" fmla="*/ 67 h 248"/>
                      <a:gd name="T82" fmla="*/ 161 w 166"/>
                      <a:gd name="T83" fmla="*/ 142 h 248"/>
                      <a:gd name="T84" fmla="*/ 165 w 166"/>
                      <a:gd name="T85" fmla="*/ 158 h 248"/>
                      <a:gd name="T86" fmla="*/ 166 w 166"/>
                      <a:gd name="T87" fmla="*/ 177 h 248"/>
                      <a:gd name="T88" fmla="*/ 164 w 166"/>
                      <a:gd name="T89" fmla="*/ 197 h 248"/>
                      <a:gd name="T90" fmla="*/ 157 w 166"/>
                      <a:gd name="T91" fmla="*/ 216 h 248"/>
                      <a:gd name="T92" fmla="*/ 142 w 166"/>
                      <a:gd name="T93" fmla="*/ 232 h 248"/>
                      <a:gd name="T94" fmla="*/ 117 w 166"/>
                      <a:gd name="T95" fmla="*/ 244 h 248"/>
                      <a:gd name="T96" fmla="*/ 90 w 166"/>
                      <a:gd name="T97" fmla="*/ 247 h 248"/>
                      <a:gd name="T98" fmla="*/ 68 w 166"/>
                      <a:gd name="T99" fmla="*/ 241 h 248"/>
                      <a:gd name="T100" fmla="*/ 52 w 166"/>
                      <a:gd name="T101" fmla="*/ 229 h 248"/>
                      <a:gd name="T102" fmla="*/ 40 w 166"/>
                      <a:gd name="T103" fmla="*/ 213 h 248"/>
                      <a:gd name="T104" fmla="*/ 31 w 166"/>
                      <a:gd name="T105" fmla="*/ 196 h 248"/>
                      <a:gd name="T106" fmla="*/ 26 w 166"/>
                      <a:gd name="T107" fmla="*/ 180 h 2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66" h="248">
                        <a:moveTo>
                          <a:pt x="129" y="151"/>
                        </a:moveTo>
                        <a:lnTo>
                          <a:pt x="129" y="151"/>
                        </a:lnTo>
                        <a:lnTo>
                          <a:pt x="108" y="76"/>
                        </a:lnTo>
                        <a:cubicBezTo>
                          <a:pt x="107" y="73"/>
                          <a:pt x="106" y="70"/>
                          <a:pt x="105" y="66"/>
                        </a:cubicBezTo>
                        <a:cubicBezTo>
                          <a:pt x="104" y="63"/>
                          <a:pt x="102" y="59"/>
                          <a:pt x="100" y="55"/>
                        </a:cubicBezTo>
                        <a:cubicBezTo>
                          <a:pt x="99" y="52"/>
                          <a:pt x="96" y="48"/>
                          <a:pt x="94" y="45"/>
                        </a:cubicBezTo>
                        <a:cubicBezTo>
                          <a:pt x="91" y="42"/>
                          <a:pt x="88" y="39"/>
                          <a:pt x="85" y="37"/>
                        </a:cubicBezTo>
                        <a:cubicBezTo>
                          <a:pt x="82" y="34"/>
                          <a:pt x="78" y="33"/>
                          <a:pt x="73" y="32"/>
                        </a:cubicBezTo>
                        <a:cubicBezTo>
                          <a:pt x="69" y="32"/>
                          <a:pt x="64" y="32"/>
                          <a:pt x="58" y="34"/>
                        </a:cubicBezTo>
                        <a:cubicBezTo>
                          <a:pt x="49" y="36"/>
                          <a:pt x="43" y="40"/>
                          <a:pt x="39" y="45"/>
                        </a:cubicBezTo>
                        <a:cubicBezTo>
                          <a:pt x="36" y="50"/>
                          <a:pt x="33" y="56"/>
                          <a:pt x="33" y="62"/>
                        </a:cubicBezTo>
                        <a:cubicBezTo>
                          <a:pt x="32" y="68"/>
                          <a:pt x="32" y="74"/>
                          <a:pt x="33" y="80"/>
                        </a:cubicBezTo>
                        <a:cubicBezTo>
                          <a:pt x="34" y="86"/>
                          <a:pt x="36" y="92"/>
                          <a:pt x="37" y="96"/>
                        </a:cubicBezTo>
                        <a:lnTo>
                          <a:pt x="58" y="171"/>
                        </a:lnTo>
                        <a:cubicBezTo>
                          <a:pt x="59" y="174"/>
                          <a:pt x="60" y="178"/>
                          <a:pt x="61" y="181"/>
                        </a:cubicBezTo>
                        <a:cubicBezTo>
                          <a:pt x="62" y="185"/>
                          <a:pt x="64" y="188"/>
                          <a:pt x="66" y="192"/>
                        </a:cubicBezTo>
                        <a:cubicBezTo>
                          <a:pt x="67" y="196"/>
                          <a:pt x="70" y="199"/>
                          <a:pt x="72" y="203"/>
                        </a:cubicBezTo>
                        <a:cubicBezTo>
                          <a:pt x="75" y="206"/>
                          <a:pt x="78" y="209"/>
                          <a:pt x="81" y="211"/>
                        </a:cubicBezTo>
                        <a:cubicBezTo>
                          <a:pt x="85" y="213"/>
                          <a:pt x="89" y="214"/>
                          <a:pt x="93" y="215"/>
                        </a:cubicBezTo>
                        <a:cubicBezTo>
                          <a:pt x="97" y="216"/>
                          <a:pt x="103" y="215"/>
                          <a:pt x="108" y="214"/>
                        </a:cubicBezTo>
                        <a:cubicBezTo>
                          <a:pt x="114" y="212"/>
                          <a:pt x="119" y="210"/>
                          <a:pt x="122" y="207"/>
                        </a:cubicBezTo>
                        <a:cubicBezTo>
                          <a:pt x="126" y="204"/>
                          <a:pt x="128" y="201"/>
                          <a:pt x="130" y="197"/>
                        </a:cubicBezTo>
                        <a:cubicBezTo>
                          <a:pt x="132" y="193"/>
                          <a:pt x="133" y="190"/>
                          <a:pt x="133" y="185"/>
                        </a:cubicBezTo>
                        <a:cubicBezTo>
                          <a:pt x="134" y="181"/>
                          <a:pt x="134" y="177"/>
                          <a:pt x="133" y="173"/>
                        </a:cubicBezTo>
                        <a:cubicBezTo>
                          <a:pt x="133" y="169"/>
                          <a:pt x="133" y="165"/>
                          <a:pt x="132" y="161"/>
                        </a:cubicBezTo>
                        <a:cubicBezTo>
                          <a:pt x="131" y="158"/>
                          <a:pt x="130" y="154"/>
                          <a:pt x="129" y="151"/>
                        </a:cubicBezTo>
                        <a:close/>
                        <a:moveTo>
                          <a:pt x="26" y="180"/>
                        </a:moveTo>
                        <a:lnTo>
                          <a:pt x="26" y="180"/>
                        </a:lnTo>
                        <a:lnTo>
                          <a:pt x="5" y="105"/>
                        </a:lnTo>
                        <a:cubicBezTo>
                          <a:pt x="4" y="101"/>
                          <a:pt x="3" y="95"/>
                          <a:pt x="1" y="89"/>
                        </a:cubicBezTo>
                        <a:cubicBezTo>
                          <a:pt x="0" y="83"/>
                          <a:pt x="0" y="77"/>
                          <a:pt x="0" y="70"/>
                        </a:cubicBezTo>
                        <a:cubicBezTo>
                          <a:pt x="0" y="64"/>
                          <a:pt x="0" y="57"/>
                          <a:pt x="2" y="50"/>
                        </a:cubicBezTo>
                        <a:cubicBezTo>
                          <a:pt x="3" y="44"/>
                          <a:pt x="6" y="37"/>
                          <a:pt x="9" y="31"/>
                        </a:cubicBezTo>
                        <a:cubicBezTo>
                          <a:pt x="13" y="25"/>
                          <a:pt x="18" y="20"/>
                          <a:pt x="25" y="15"/>
                        </a:cubicBezTo>
                        <a:cubicBezTo>
                          <a:pt x="31" y="10"/>
                          <a:pt x="40" y="7"/>
                          <a:pt x="50" y="4"/>
                        </a:cubicBezTo>
                        <a:cubicBezTo>
                          <a:pt x="60" y="1"/>
                          <a:pt x="69" y="0"/>
                          <a:pt x="77" y="1"/>
                        </a:cubicBezTo>
                        <a:cubicBezTo>
                          <a:pt x="85" y="1"/>
                          <a:pt x="92" y="3"/>
                          <a:pt x="98" y="7"/>
                        </a:cubicBezTo>
                        <a:cubicBezTo>
                          <a:pt x="104" y="10"/>
                          <a:pt x="110" y="14"/>
                          <a:pt x="114" y="19"/>
                        </a:cubicBezTo>
                        <a:cubicBezTo>
                          <a:pt x="119" y="24"/>
                          <a:pt x="123" y="29"/>
                          <a:pt x="126" y="35"/>
                        </a:cubicBezTo>
                        <a:cubicBezTo>
                          <a:pt x="130" y="40"/>
                          <a:pt x="133" y="46"/>
                          <a:pt x="135" y="52"/>
                        </a:cubicBezTo>
                        <a:cubicBezTo>
                          <a:pt x="137" y="58"/>
                          <a:pt x="139" y="63"/>
                          <a:pt x="140" y="67"/>
                        </a:cubicBezTo>
                        <a:lnTo>
                          <a:pt x="161" y="142"/>
                        </a:lnTo>
                        <a:cubicBezTo>
                          <a:pt x="162" y="147"/>
                          <a:pt x="164" y="152"/>
                          <a:pt x="165" y="158"/>
                        </a:cubicBezTo>
                        <a:cubicBezTo>
                          <a:pt x="166" y="164"/>
                          <a:pt x="166" y="170"/>
                          <a:pt x="166" y="177"/>
                        </a:cubicBezTo>
                        <a:cubicBezTo>
                          <a:pt x="166" y="183"/>
                          <a:pt x="166" y="190"/>
                          <a:pt x="164" y="197"/>
                        </a:cubicBezTo>
                        <a:cubicBezTo>
                          <a:pt x="163" y="204"/>
                          <a:pt x="160" y="210"/>
                          <a:pt x="157" y="216"/>
                        </a:cubicBezTo>
                        <a:cubicBezTo>
                          <a:pt x="153" y="222"/>
                          <a:pt x="148" y="227"/>
                          <a:pt x="142" y="232"/>
                        </a:cubicBezTo>
                        <a:cubicBezTo>
                          <a:pt x="135" y="237"/>
                          <a:pt x="127" y="241"/>
                          <a:pt x="117" y="244"/>
                        </a:cubicBezTo>
                        <a:cubicBezTo>
                          <a:pt x="107" y="247"/>
                          <a:pt x="98" y="248"/>
                          <a:pt x="90" y="247"/>
                        </a:cubicBezTo>
                        <a:cubicBezTo>
                          <a:pt x="82" y="246"/>
                          <a:pt x="75" y="244"/>
                          <a:pt x="68" y="241"/>
                        </a:cubicBezTo>
                        <a:cubicBezTo>
                          <a:pt x="62" y="238"/>
                          <a:pt x="56" y="234"/>
                          <a:pt x="52" y="229"/>
                        </a:cubicBezTo>
                        <a:cubicBezTo>
                          <a:pt x="47" y="224"/>
                          <a:pt x="43" y="218"/>
                          <a:pt x="40" y="213"/>
                        </a:cubicBezTo>
                        <a:cubicBezTo>
                          <a:pt x="36" y="207"/>
                          <a:pt x="33" y="201"/>
                          <a:pt x="31" y="196"/>
                        </a:cubicBezTo>
                        <a:cubicBezTo>
                          <a:pt x="29" y="190"/>
                          <a:pt x="27" y="185"/>
                          <a:pt x="26" y="180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9" name="Freeform 172">
                    <a:extLst>
                      <a:ext uri="{FF2B5EF4-FFF2-40B4-BE49-F238E27FC236}">
                        <a16:creationId xmlns:a16="http://schemas.microsoft.com/office/drawing/2014/main" id="{E9677D5A-EBA3-4161-8F69-29A7E7C6FAD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681" y="935"/>
                    <a:ext cx="41" cy="66"/>
                  </a:xfrm>
                  <a:custGeom>
                    <a:avLst/>
                    <a:gdLst>
                      <a:gd name="T0" fmla="*/ 108 w 158"/>
                      <a:gd name="T1" fmla="*/ 170 h 249"/>
                      <a:gd name="T2" fmla="*/ 108 w 158"/>
                      <a:gd name="T3" fmla="*/ 170 h 249"/>
                      <a:gd name="T4" fmla="*/ 123 w 158"/>
                      <a:gd name="T5" fmla="*/ 93 h 249"/>
                      <a:gd name="T6" fmla="*/ 124 w 158"/>
                      <a:gd name="T7" fmla="*/ 83 h 249"/>
                      <a:gd name="T8" fmla="*/ 125 w 158"/>
                      <a:gd name="T9" fmla="*/ 71 h 249"/>
                      <a:gd name="T10" fmla="*/ 124 w 158"/>
                      <a:gd name="T11" fmla="*/ 58 h 249"/>
                      <a:gd name="T12" fmla="*/ 120 w 158"/>
                      <a:gd name="T13" fmla="*/ 47 h 249"/>
                      <a:gd name="T14" fmla="*/ 111 w 158"/>
                      <a:gd name="T15" fmla="*/ 38 h 249"/>
                      <a:gd name="T16" fmla="*/ 97 w 158"/>
                      <a:gd name="T17" fmla="*/ 33 h 249"/>
                      <a:gd name="T18" fmla="*/ 75 w 158"/>
                      <a:gd name="T19" fmla="*/ 35 h 249"/>
                      <a:gd name="T20" fmla="*/ 61 w 158"/>
                      <a:gd name="T21" fmla="*/ 47 h 249"/>
                      <a:gd name="T22" fmla="*/ 54 w 158"/>
                      <a:gd name="T23" fmla="*/ 63 h 249"/>
                      <a:gd name="T24" fmla="*/ 50 w 158"/>
                      <a:gd name="T25" fmla="*/ 79 h 249"/>
                      <a:gd name="T26" fmla="*/ 36 w 158"/>
                      <a:gd name="T27" fmla="*/ 156 h 249"/>
                      <a:gd name="T28" fmla="*/ 34 w 158"/>
                      <a:gd name="T29" fmla="*/ 166 h 249"/>
                      <a:gd name="T30" fmla="*/ 33 w 158"/>
                      <a:gd name="T31" fmla="*/ 178 h 249"/>
                      <a:gd name="T32" fmla="*/ 34 w 158"/>
                      <a:gd name="T33" fmla="*/ 190 h 249"/>
                      <a:gd name="T34" fmla="*/ 39 w 158"/>
                      <a:gd name="T35" fmla="*/ 201 h 249"/>
                      <a:gd name="T36" fmla="*/ 48 w 158"/>
                      <a:gd name="T37" fmla="*/ 211 h 249"/>
                      <a:gd name="T38" fmla="*/ 62 w 158"/>
                      <a:gd name="T39" fmla="*/ 216 h 249"/>
                      <a:gd name="T40" fmla="*/ 77 w 158"/>
                      <a:gd name="T41" fmla="*/ 216 h 249"/>
                      <a:gd name="T42" fmla="*/ 89 w 158"/>
                      <a:gd name="T43" fmla="*/ 211 h 249"/>
                      <a:gd name="T44" fmla="*/ 97 w 158"/>
                      <a:gd name="T45" fmla="*/ 202 h 249"/>
                      <a:gd name="T46" fmla="*/ 103 w 158"/>
                      <a:gd name="T47" fmla="*/ 191 h 249"/>
                      <a:gd name="T48" fmla="*/ 106 w 158"/>
                      <a:gd name="T49" fmla="*/ 180 h 249"/>
                      <a:gd name="T50" fmla="*/ 108 w 158"/>
                      <a:gd name="T51" fmla="*/ 170 h 249"/>
                      <a:gd name="T52" fmla="*/ 3 w 158"/>
                      <a:gd name="T53" fmla="*/ 150 h 249"/>
                      <a:gd name="T54" fmla="*/ 3 w 158"/>
                      <a:gd name="T55" fmla="*/ 150 h 249"/>
                      <a:gd name="T56" fmla="*/ 18 w 158"/>
                      <a:gd name="T57" fmla="*/ 73 h 249"/>
                      <a:gd name="T58" fmla="*/ 21 w 158"/>
                      <a:gd name="T59" fmla="*/ 57 h 249"/>
                      <a:gd name="T60" fmla="*/ 28 w 158"/>
                      <a:gd name="T61" fmla="*/ 40 h 249"/>
                      <a:gd name="T62" fmla="*/ 39 w 158"/>
                      <a:gd name="T63" fmla="*/ 23 h 249"/>
                      <a:gd name="T64" fmla="*/ 54 w 158"/>
                      <a:gd name="T65" fmla="*/ 9 h 249"/>
                      <a:gd name="T66" fmla="*/ 75 w 158"/>
                      <a:gd name="T67" fmla="*/ 1 h 249"/>
                      <a:gd name="T68" fmla="*/ 103 w 158"/>
                      <a:gd name="T69" fmla="*/ 2 h 249"/>
                      <a:gd name="T70" fmla="*/ 128 w 158"/>
                      <a:gd name="T71" fmla="*/ 11 h 249"/>
                      <a:gd name="T72" fmla="*/ 145 w 158"/>
                      <a:gd name="T73" fmla="*/ 26 h 249"/>
                      <a:gd name="T74" fmla="*/ 154 w 158"/>
                      <a:gd name="T75" fmla="*/ 44 h 249"/>
                      <a:gd name="T76" fmla="*/ 158 w 158"/>
                      <a:gd name="T77" fmla="*/ 64 h 249"/>
                      <a:gd name="T78" fmla="*/ 157 w 158"/>
                      <a:gd name="T79" fmla="*/ 83 h 249"/>
                      <a:gd name="T80" fmla="*/ 155 w 158"/>
                      <a:gd name="T81" fmla="*/ 99 h 249"/>
                      <a:gd name="T82" fmla="*/ 141 w 158"/>
                      <a:gd name="T83" fmla="*/ 176 h 249"/>
                      <a:gd name="T84" fmla="*/ 137 w 158"/>
                      <a:gd name="T85" fmla="*/ 191 h 249"/>
                      <a:gd name="T86" fmla="*/ 130 w 158"/>
                      <a:gd name="T87" fmla="*/ 209 h 249"/>
                      <a:gd name="T88" fmla="*/ 120 w 158"/>
                      <a:gd name="T89" fmla="*/ 226 h 249"/>
                      <a:gd name="T90" fmla="*/ 104 w 158"/>
                      <a:gd name="T91" fmla="*/ 240 h 249"/>
                      <a:gd name="T92" fmla="*/ 84 w 158"/>
                      <a:gd name="T93" fmla="*/ 247 h 249"/>
                      <a:gd name="T94" fmla="*/ 56 w 158"/>
                      <a:gd name="T95" fmla="*/ 247 h 249"/>
                      <a:gd name="T96" fmla="*/ 31 w 158"/>
                      <a:gd name="T97" fmla="*/ 238 h 249"/>
                      <a:gd name="T98" fmla="*/ 14 w 158"/>
                      <a:gd name="T99" fmla="*/ 223 h 249"/>
                      <a:gd name="T100" fmla="*/ 5 w 158"/>
                      <a:gd name="T101" fmla="*/ 204 h 249"/>
                      <a:gd name="T102" fmla="*/ 1 w 158"/>
                      <a:gd name="T103" fmla="*/ 185 h 249"/>
                      <a:gd name="T104" fmla="*/ 1 w 158"/>
                      <a:gd name="T105" fmla="*/ 166 h 249"/>
                      <a:gd name="T106" fmla="*/ 3 w 158"/>
                      <a:gd name="T107" fmla="*/ 150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58" h="249">
                        <a:moveTo>
                          <a:pt x="108" y="170"/>
                        </a:moveTo>
                        <a:lnTo>
                          <a:pt x="108" y="170"/>
                        </a:lnTo>
                        <a:lnTo>
                          <a:pt x="123" y="93"/>
                        </a:lnTo>
                        <a:cubicBezTo>
                          <a:pt x="123" y="90"/>
                          <a:pt x="124" y="86"/>
                          <a:pt x="124" y="83"/>
                        </a:cubicBezTo>
                        <a:cubicBezTo>
                          <a:pt x="125" y="79"/>
                          <a:pt x="125" y="75"/>
                          <a:pt x="125" y="71"/>
                        </a:cubicBezTo>
                        <a:cubicBezTo>
                          <a:pt x="125" y="67"/>
                          <a:pt x="125" y="63"/>
                          <a:pt x="124" y="58"/>
                        </a:cubicBezTo>
                        <a:cubicBezTo>
                          <a:pt x="123" y="54"/>
                          <a:pt x="122" y="51"/>
                          <a:pt x="120" y="47"/>
                        </a:cubicBezTo>
                        <a:cubicBezTo>
                          <a:pt x="118" y="44"/>
                          <a:pt x="115" y="41"/>
                          <a:pt x="111" y="38"/>
                        </a:cubicBezTo>
                        <a:cubicBezTo>
                          <a:pt x="107" y="36"/>
                          <a:pt x="102" y="34"/>
                          <a:pt x="97" y="33"/>
                        </a:cubicBezTo>
                        <a:cubicBezTo>
                          <a:pt x="88" y="31"/>
                          <a:pt x="81" y="32"/>
                          <a:pt x="75" y="35"/>
                        </a:cubicBezTo>
                        <a:cubicBezTo>
                          <a:pt x="69" y="38"/>
                          <a:pt x="65" y="42"/>
                          <a:pt x="61" y="47"/>
                        </a:cubicBezTo>
                        <a:cubicBezTo>
                          <a:pt x="58" y="52"/>
                          <a:pt x="56" y="57"/>
                          <a:pt x="54" y="63"/>
                        </a:cubicBezTo>
                        <a:cubicBezTo>
                          <a:pt x="52" y="69"/>
                          <a:pt x="51" y="75"/>
                          <a:pt x="50" y="79"/>
                        </a:cubicBezTo>
                        <a:lnTo>
                          <a:pt x="36" y="156"/>
                        </a:lnTo>
                        <a:cubicBezTo>
                          <a:pt x="35" y="159"/>
                          <a:pt x="35" y="162"/>
                          <a:pt x="34" y="166"/>
                        </a:cubicBezTo>
                        <a:cubicBezTo>
                          <a:pt x="34" y="170"/>
                          <a:pt x="33" y="174"/>
                          <a:pt x="33" y="178"/>
                        </a:cubicBezTo>
                        <a:cubicBezTo>
                          <a:pt x="33" y="182"/>
                          <a:pt x="34" y="186"/>
                          <a:pt x="34" y="190"/>
                        </a:cubicBezTo>
                        <a:cubicBezTo>
                          <a:pt x="35" y="194"/>
                          <a:pt x="37" y="198"/>
                          <a:pt x="39" y="201"/>
                        </a:cubicBezTo>
                        <a:cubicBezTo>
                          <a:pt x="41" y="205"/>
                          <a:pt x="44" y="208"/>
                          <a:pt x="48" y="211"/>
                        </a:cubicBezTo>
                        <a:cubicBezTo>
                          <a:pt x="51" y="213"/>
                          <a:pt x="56" y="215"/>
                          <a:pt x="62" y="216"/>
                        </a:cubicBezTo>
                        <a:cubicBezTo>
                          <a:pt x="68" y="217"/>
                          <a:pt x="73" y="217"/>
                          <a:pt x="77" y="216"/>
                        </a:cubicBezTo>
                        <a:cubicBezTo>
                          <a:pt x="82" y="215"/>
                          <a:pt x="86" y="213"/>
                          <a:pt x="89" y="211"/>
                        </a:cubicBezTo>
                        <a:cubicBezTo>
                          <a:pt x="92" y="209"/>
                          <a:pt x="95" y="206"/>
                          <a:pt x="97" y="202"/>
                        </a:cubicBezTo>
                        <a:cubicBezTo>
                          <a:pt x="99" y="198"/>
                          <a:pt x="101" y="195"/>
                          <a:pt x="103" y="191"/>
                        </a:cubicBezTo>
                        <a:cubicBezTo>
                          <a:pt x="104" y="187"/>
                          <a:pt x="105" y="183"/>
                          <a:pt x="106" y="180"/>
                        </a:cubicBezTo>
                        <a:cubicBezTo>
                          <a:pt x="107" y="176"/>
                          <a:pt x="108" y="173"/>
                          <a:pt x="108" y="170"/>
                        </a:cubicBezTo>
                        <a:close/>
                        <a:moveTo>
                          <a:pt x="3" y="150"/>
                        </a:moveTo>
                        <a:lnTo>
                          <a:pt x="3" y="150"/>
                        </a:lnTo>
                        <a:lnTo>
                          <a:pt x="18" y="73"/>
                        </a:lnTo>
                        <a:cubicBezTo>
                          <a:pt x="18" y="68"/>
                          <a:pt x="20" y="63"/>
                          <a:pt x="21" y="57"/>
                        </a:cubicBezTo>
                        <a:cubicBezTo>
                          <a:pt x="23" y="51"/>
                          <a:pt x="25" y="45"/>
                          <a:pt x="28" y="40"/>
                        </a:cubicBezTo>
                        <a:cubicBezTo>
                          <a:pt x="31" y="34"/>
                          <a:pt x="35" y="28"/>
                          <a:pt x="39" y="23"/>
                        </a:cubicBezTo>
                        <a:cubicBezTo>
                          <a:pt x="43" y="17"/>
                          <a:pt x="48" y="13"/>
                          <a:pt x="54" y="9"/>
                        </a:cubicBezTo>
                        <a:cubicBezTo>
                          <a:pt x="60" y="5"/>
                          <a:pt x="67" y="3"/>
                          <a:pt x="75" y="1"/>
                        </a:cubicBezTo>
                        <a:cubicBezTo>
                          <a:pt x="83" y="0"/>
                          <a:pt x="92" y="0"/>
                          <a:pt x="103" y="2"/>
                        </a:cubicBezTo>
                        <a:cubicBezTo>
                          <a:pt x="113" y="4"/>
                          <a:pt x="121" y="7"/>
                          <a:pt x="128" y="11"/>
                        </a:cubicBezTo>
                        <a:cubicBezTo>
                          <a:pt x="135" y="15"/>
                          <a:pt x="140" y="20"/>
                          <a:pt x="145" y="26"/>
                        </a:cubicBezTo>
                        <a:cubicBezTo>
                          <a:pt x="149" y="32"/>
                          <a:pt x="152" y="38"/>
                          <a:pt x="154" y="44"/>
                        </a:cubicBezTo>
                        <a:cubicBezTo>
                          <a:pt x="156" y="51"/>
                          <a:pt x="157" y="57"/>
                          <a:pt x="158" y="64"/>
                        </a:cubicBezTo>
                        <a:cubicBezTo>
                          <a:pt x="158" y="70"/>
                          <a:pt x="158" y="77"/>
                          <a:pt x="157" y="83"/>
                        </a:cubicBezTo>
                        <a:cubicBezTo>
                          <a:pt x="157" y="89"/>
                          <a:pt x="156" y="94"/>
                          <a:pt x="155" y="99"/>
                        </a:cubicBezTo>
                        <a:lnTo>
                          <a:pt x="141" y="176"/>
                        </a:lnTo>
                        <a:cubicBezTo>
                          <a:pt x="140" y="180"/>
                          <a:pt x="139" y="186"/>
                          <a:pt x="137" y="191"/>
                        </a:cubicBezTo>
                        <a:cubicBezTo>
                          <a:pt x="135" y="197"/>
                          <a:pt x="133" y="203"/>
                          <a:pt x="130" y="209"/>
                        </a:cubicBezTo>
                        <a:cubicBezTo>
                          <a:pt x="127" y="215"/>
                          <a:pt x="124" y="221"/>
                          <a:pt x="120" y="226"/>
                        </a:cubicBezTo>
                        <a:cubicBezTo>
                          <a:pt x="116" y="231"/>
                          <a:pt x="110" y="236"/>
                          <a:pt x="104" y="240"/>
                        </a:cubicBezTo>
                        <a:cubicBezTo>
                          <a:pt x="98" y="243"/>
                          <a:pt x="91" y="246"/>
                          <a:pt x="84" y="247"/>
                        </a:cubicBezTo>
                        <a:cubicBezTo>
                          <a:pt x="76" y="249"/>
                          <a:pt x="67" y="249"/>
                          <a:pt x="56" y="247"/>
                        </a:cubicBezTo>
                        <a:cubicBezTo>
                          <a:pt x="46" y="245"/>
                          <a:pt x="38" y="242"/>
                          <a:pt x="31" y="238"/>
                        </a:cubicBezTo>
                        <a:cubicBezTo>
                          <a:pt x="24" y="233"/>
                          <a:pt x="18" y="228"/>
                          <a:pt x="14" y="223"/>
                        </a:cubicBezTo>
                        <a:cubicBezTo>
                          <a:pt x="10" y="217"/>
                          <a:pt x="7" y="211"/>
                          <a:pt x="5" y="204"/>
                        </a:cubicBezTo>
                        <a:cubicBezTo>
                          <a:pt x="3" y="198"/>
                          <a:pt x="1" y="191"/>
                          <a:pt x="1" y="185"/>
                        </a:cubicBezTo>
                        <a:cubicBezTo>
                          <a:pt x="0" y="178"/>
                          <a:pt x="0" y="172"/>
                          <a:pt x="1" y="166"/>
                        </a:cubicBezTo>
                        <a:cubicBezTo>
                          <a:pt x="2" y="160"/>
                          <a:pt x="2" y="154"/>
                          <a:pt x="3" y="150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0" name="Freeform 173">
                    <a:extLst>
                      <a:ext uri="{FF2B5EF4-FFF2-40B4-BE49-F238E27FC236}">
                        <a16:creationId xmlns:a16="http://schemas.microsoft.com/office/drawing/2014/main" id="{DE248420-876A-435E-B52A-C2D2DD9E33A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646" y="1070"/>
                    <a:ext cx="47" cy="64"/>
                  </a:xfrm>
                  <a:custGeom>
                    <a:avLst/>
                    <a:gdLst>
                      <a:gd name="T0" fmla="*/ 109 w 177"/>
                      <a:gd name="T1" fmla="*/ 171 h 244"/>
                      <a:gd name="T2" fmla="*/ 109 w 177"/>
                      <a:gd name="T3" fmla="*/ 171 h 244"/>
                      <a:gd name="T4" fmla="*/ 137 w 177"/>
                      <a:gd name="T5" fmla="*/ 98 h 244"/>
                      <a:gd name="T6" fmla="*/ 141 w 177"/>
                      <a:gd name="T7" fmla="*/ 89 h 244"/>
                      <a:gd name="T8" fmla="*/ 143 w 177"/>
                      <a:gd name="T9" fmla="*/ 77 h 244"/>
                      <a:gd name="T10" fmla="*/ 144 w 177"/>
                      <a:gd name="T11" fmla="*/ 65 h 244"/>
                      <a:gd name="T12" fmla="*/ 142 w 177"/>
                      <a:gd name="T13" fmla="*/ 53 h 244"/>
                      <a:gd name="T14" fmla="*/ 135 w 177"/>
                      <a:gd name="T15" fmla="*/ 42 h 244"/>
                      <a:gd name="T16" fmla="*/ 122 w 177"/>
                      <a:gd name="T17" fmla="*/ 35 h 244"/>
                      <a:gd name="T18" fmla="*/ 100 w 177"/>
                      <a:gd name="T19" fmla="*/ 33 h 244"/>
                      <a:gd name="T20" fmla="*/ 85 w 177"/>
                      <a:gd name="T21" fmla="*/ 42 h 244"/>
                      <a:gd name="T22" fmla="*/ 75 w 177"/>
                      <a:gd name="T23" fmla="*/ 57 h 244"/>
                      <a:gd name="T24" fmla="*/ 68 w 177"/>
                      <a:gd name="T25" fmla="*/ 72 h 244"/>
                      <a:gd name="T26" fmla="*/ 40 w 177"/>
                      <a:gd name="T27" fmla="*/ 145 h 244"/>
                      <a:gd name="T28" fmla="*/ 37 w 177"/>
                      <a:gd name="T29" fmla="*/ 155 h 244"/>
                      <a:gd name="T30" fmla="*/ 34 w 177"/>
                      <a:gd name="T31" fmla="*/ 166 h 244"/>
                      <a:gd name="T32" fmla="*/ 33 w 177"/>
                      <a:gd name="T33" fmla="*/ 178 h 244"/>
                      <a:gd name="T34" fmla="*/ 35 w 177"/>
                      <a:gd name="T35" fmla="*/ 190 h 244"/>
                      <a:gd name="T36" fmla="*/ 42 w 177"/>
                      <a:gd name="T37" fmla="*/ 201 h 244"/>
                      <a:gd name="T38" fmla="*/ 55 w 177"/>
                      <a:gd name="T39" fmla="*/ 209 h 244"/>
                      <a:gd name="T40" fmla="*/ 70 w 177"/>
                      <a:gd name="T41" fmla="*/ 212 h 244"/>
                      <a:gd name="T42" fmla="*/ 83 w 177"/>
                      <a:gd name="T43" fmla="*/ 209 h 244"/>
                      <a:gd name="T44" fmla="*/ 92 w 177"/>
                      <a:gd name="T45" fmla="*/ 201 h 244"/>
                      <a:gd name="T46" fmla="*/ 100 w 177"/>
                      <a:gd name="T47" fmla="*/ 191 h 244"/>
                      <a:gd name="T48" fmla="*/ 105 w 177"/>
                      <a:gd name="T49" fmla="*/ 181 h 244"/>
                      <a:gd name="T50" fmla="*/ 109 w 177"/>
                      <a:gd name="T51" fmla="*/ 171 h 244"/>
                      <a:gd name="T52" fmla="*/ 9 w 177"/>
                      <a:gd name="T53" fmla="*/ 133 h 244"/>
                      <a:gd name="T54" fmla="*/ 9 w 177"/>
                      <a:gd name="T55" fmla="*/ 133 h 244"/>
                      <a:gd name="T56" fmla="*/ 37 w 177"/>
                      <a:gd name="T57" fmla="*/ 60 h 244"/>
                      <a:gd name="T58" fmla="*/ 44 w 177"/>
                      <a:gd name="T59" fmla="*/ 45 h 244"/>
                      <a:gd name="T60" fmla="*/ 54 w 177"/>
                      <a:gd name="T61" fmla="*/ 29 h 244"/>
                      <a:gd name="T62" fmla="*/ 67 w 177"/>
                      <a:gd name="T63" fmla="*/ 14 h 244"/>
                      <a:gd name="T64" fmla="*/ 85 w 177"/>
                      <a:gd name="T65" fmla="*/ 4 h 244"/>
                      <a:gd name="T66" fmla="*/ 107 w 177"/>
                      <a:gd name="T67" fmla="*/ 0 h 244"/>
                      <a:gd name="T68" fmla="*/ 133 w 177"/>
                      <a:gd name="T69" fmla="*/ 5 h 244"/>
                      <a:gd name="T70" fmla="*/ 157 w 177"/>
                      <a:gd name="T71" fmla="*/ 19 h 244"/>
                      <a:gd name="T72" fmla="*/ 171 w 177"/>
                      <a:gd name="T73" fmla="*/ 37 h 244"/>
                      <a:gd name="T74" fmla="*/ 176 w 177"/>
                      <a:gd name="T75" fmla="*/ 56 h 244"/>
                      <a:gd name="T76" fmla="*/ 177 w 177"/>
                      <a:gd name="T77" fmla="*/ 76 h 244"/>
                      <a:gd name="T78" fmla="*/ 173 w 177"/>
                      <a:gd name="T79" fmla="*/ 95 h 244"/>
                      <a:gd name="T80" fmla="*/ 168 w 177"/>
                      <a:gd name="T81" fmla="*/ 110 h 244"/>
                      <a:gd name="T82" fmla="*/ 140 w 177"/>
                      <a:gd name="T83" fmla="*/ 183 h 244"/>
                      <a:gd name="T84" fmla="*/ 134 w 177"/>
                      <a:gd name="T85" fmla="*/ 198 h 244"/>
                      <a:gd name="T86" fmla="*/ 124 w 177"/>
                      <a:gd name="T87" fmla="*/ 214 h 244"/>
                      <a:gd name="T88" fmla="*/ 110 w 177"/>
                      <a:gd name="T89" fmla="*/ 229 h 244"/>
                      <a:gd name="T90" fmla="*/ 93 w 177"/>
                      <a:gd name="T91" fmla="*/ 240 h 244"/>
                      <a:gd name="T92" fmla="*/ 71 w 177"/>
                      <a:gd name="T93" fmla="*/ 244 h 244"/>
                      <a:gd name="T94" fmla="*/ 44 w 177"/>
                      <a:gd name="T95" fmla="*/ 238 h 244"/>
                      <a:gd name="T96" fmla="*/ 21 w 177"/>
                      <a:gd name="T97" fmla="*/ 225 h 244"/>
                      <a:gd name="T98" fmla="*/ 7 w 177"/>
                      <a:gd name="T99" fmla="*/ 207 h 244"/>
                      <a:gd name="T100" fmla="*/ 1 w 177"/>
                      <a:gd name="T101" fmla="*/ 187 h 244"/>
                      <a:gd name="T102" fmla="*/ 1 w 177"/>
                      <a:gd name="T103" fmla="*/ 167 h 244"/>
                      <a:gd name="T104" fmla="*/ 4 w 177"/>
                      <a:gd name="T105" fmla="*/ 149 h 244"/>
                      <a:gd name="T106" fmla="*/ 9 w 177"/>
                      <a:gd name="T107" fmla="*/ 133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77" h="244">
                        <a:moveTo>
                          <a:pt x="109" y="171"/>
                        </a:moveTo>
                        <a:lnTo>
                          <a:pt x="109" y="171"/>
                        </a:lnTo>
                        <a:lnTo>
                          <a:pt x="137" y="98"/>
                        </a:lnTo>
                        <a:cubicBezTo>
                          <a:pt x="138" y="96"/>
                          <a:pt x="139" y="92"/>
                          <a:pt x="141" y="89"/>
                        </a:cubicBezTo>
                        <a:cubicBezTo>
                          <a:pt x="142" y="85"/>
                          <a:pt x="143" y="81"/>
                          <a:pt x="143" y="77"/>
                        </a:cubicBezTo>
                        <a:cubicBezTo>
                          <a:pt x="144" y="73"/>
                          <a:pt x="144" y="69"/>
                          <a:pt x="144" y="65"/>
                        </a:cubicBezTo>
                        <a:cubicBezTo>
                          <a:pt x="144" y="61"/>
                          <a:pt x="144" y="57"/>
                          <a:pt x="142" y="53"/>
                        </a:cubicBezTo>
                        <a:cubicBezTo>
                          <a:pt x="141" y="49"/>
                          <a:pt x="138" y="46"/>
                          <a:pt x="135" y="42"/>
                        </a:cubicBezTo>
                        <a:cubicBezTo>
                          <a:pt x="132" y="39"/>
                          <a:pt x="128" y="37"/>
                          <a:pt x="122" y="35"/>
                        </a:cubicBezTo>
                        <a:cubicBezTo>
                          <a:pt x="114" y="31"/>
                          <a:pt x="106" y="31"/>
                          <a:pt x="100" y="33"/>
                        </a:cubicBezTo>
                        <a:cubicBezTo>
                          <a:pt x="94" y="35"/>
                          <a:pt x="89" y="38"/>
                          <a:pt x="85" y="42"/>
                        </a:cubicBezTo>
                        <a:cubicBezTo>
                          <a:pt x="81" y="47"/>
                          <a:pt x="77" y="52"/>
                          <a:pt x="75" y="57"/>
                        </a:cubicBezTo>
                        <a:cubicBezTo>
                          <a:pt x="72" y="63"/>
                          <a:pt x="70" y="68"/>
                          <a:pt x="68" y="72"/>
                        </a:cubicBezTo>
                        <a:lnTo>
                          <a:pt x="40" y="145"/>
                        </a:lnTo>
                        <a:cubicBezTo>
                          <a:pt x="39" y="148"/>
                          <a:pt x="38" y="151"/>
                          <a:pt x="37" y="155"/>
                        </a:cubicBezTo>
                        <a:cubicBezTo>
                          <a:pt x="36" y="158"/>
                          <a:pt x="35" y="162"/>
                          <a:pt x="34" y="166"/>
                        </a:cubicBezTo>
                        <a:cubicBezTo>
                          <a:pt x="33" y="170"/>
                          <a:pt x="33" y="174"/>
                          <a:pt x="33" y="178"/>
                        </a:cubicBezTo>
                        <a:cubicBezTo>
                          <a:pt x="33" y="183"/>
                          <a:pt x="34" y="187"/>
                          <a:pt x="35" y="190"/>
                        </a:cubicBezTo>
                        <a:cubicBezTo>
                          <a:pt x="37" y="194"/>
                          <a:pt x="39" y="198"/>
                          <a:pt x="42" y="201"/>
                        </a:cubicBezTo>
                        <a:cubicBezTo>
                          <a:pt x="45" y="204"/>
                          <a:pt x="50" y="207"/>
                          <a:pt x="55" y="209"/>
                        </a:cubicBezTo>
                        <a:cubicBezTo>
                          <a:pt x="61" y="211"/>
                          <a:pt x="66" y="212"/>
                          <a:pt x="70" y="212"/>
                        </a:cubicBezTo>
                        <a:cubicBezTo>
                          <a:pt x="75" y="212"/>
                          <a:pt x="79" y="210"/>
                          <a:pt x="83" y="209"/>
                        </a:cubicBezTo>
                        <a:cubicBezTo>
                          <a:pt x="86" y="207"/>
                          <a:pt x="90" y="204"/>
                          <a:pt x="92" y="201"/>
                        </a:cubicBezTo>
                        <a:cubicBezTo>
                          <a:pt x="95" y="198"/>
                          <a:pt x="98" y="195"/>
                          <a:pt x="100" y="191"/>
                        </a:cubicBezTo>
                        <a:cubicBezTo>
                          <a:pt x="102" y="188"/>
                          <a:pt x="104" y="184"/>
                          <a:pt x="105" y="181"/>
                        </a:cubicBezTo>
                        <a:cubicBezTo>
                          <a:pt x="107" y="177"/>
                          <a:pt x="108" y="174"/>
                          <a:pt x="109" y="171"/>
                        </a:cubicBezTo>
                        <a:close/>
                        <a:moveTo>
                          <a:pt x="9" y="133"/>
                        </a:moveTo>
                        <a:lnTo>
                          <a:pt x="9" y="133"/>
                        </a:lnTo>
                        <a:lnTo>
                          <a:pt x="37" y="60"/>
                        </a:lnTo>
                        <a:cubicBezTo>
                          <a:pt x="39" y="56"/>
                          <a:pt x="41" y="51"/>
                          <a:pt x="44" y="45"/>
                        </a:cubicBezTo>
                        <a:cubicBezTo>
                          <a:pt x="46" y="40"/>
                          <a:pt x="50" y="35"/>
                          <a:pt x="54" y="29"/>
                        </a:cubicBezTo>
                        <a:cubicBezTo>
                          <a:pt x="58" y="24"/>
                          <a:pt x="62" y="19"/>
                          <a:pt x="67" y="14"/>
                        </a:cubicBezTo>
                        <a:cubicBezTo>
                          <a:pt x="72" y="10"/>
                          <a:pt x="78" y="6"/>
                          <a:pt x="85" y="4"/>
                        </a:cubicBezTo>
                        <a:cubicBezTo>
                          <a:pt x="91" y="1"/>
                          <a:pt x="99" y="0"/>
                          <a:pt x="107" y="0"/>
                        </a:cubicBezTo>
                        <a:cubicBezTo>
                          <a:pt x="115" y="0"/>
                          <a:pt x="124" y="2"/>
                          <a:pt x="133" y="5"/>
                        </a:cubicBezTo>
                        <a:cubicBezTo>
                          <a:pt x="143" y="9"/>
                          <a:pt x="151" y="14"/>
                          <a:pt x="157" y="19"/>
                        </a:cubicBezTo>
                        <a:cubicBezTo>
                          <a:pt x="163" y="24"/>
                          <a:pt x="167" y="30"/>
                          <a:pt x="171" y="37"/>
                        </a:cubicBezTo>
                        <a:cubicBezTo>
                          <a:pt x="174" y="43"/>
                          <a:pt x="176" y="49"/>
                          <a:pt x="176" y="56"/>
                        </a:cubicBezTo>
                        <a:cubicBezTo>
                          <a:pt x="177" y="63"/>
                          <a:pt x="177" y="70"/>
                          <a:pt x="177" y="76"/>
                        </a:cubicBezTo>
                        <a:cubicBezTo>
                          <a:pt x="176" y="83"/>
                          <a:pt x="175" y="89"/>
                          <a:pt x="173" y="95"/>
                        </a:cubicBezTo>
                        <a:cubicBezTo>
                          <a:pt x="171" y="101"/>
                          <a:pt x="170" y="106"/>
                          <a:pt x="168" y="110"/>
                        </a:cubicBezTo>
                        <a:lnTo>
                          <a:pt x="140" y="183"/>
                        </a:lnTo>
                        <a:cubicBezTo>
                          <a:pt x="138" y="188"/>
                          <a:pt x="136" y="192"/>
                          <a:pt x="134" y="198"/>
                        </a:cubicBezTo>
                        <a:cubicBezTo>
                          <a:pt x="131" y="203"/>
                          <a:pt x="128" y="209"/>
                          <a:pt x="124" y="214"/>
                        </a:cubicBezTo>
                        <a:cubicBezTo>
                          <a:pt x="120" y="219"/>
                          <a:pt x="116" y="224"/>
                          <a:pt x="110" y="229"/>
                        </a:cubicBezTo>
                        <a:cubicBezTo>
                          <a:pt x="105" y="233"/>
                          <a:pt x="99" y="237"/>
                          <a:pt x="93" y="240"/>
                        </a:cubicBezTo>
                        <a:cubicBezTo>
                          <a:pt x="86" y="242"/>
                          <a:pt x="79" y="244"/>
                          <a:pt x="71" y="244"/>
                        </a:cubicBezTo>
                        <a:cubicBezTo>
                          <a:pt x="63" y="244"/>
                          <a:pt x="54" y="242"/>
                          <a:pt x="44" y="238"/>
                        </a:cubicBezTo>
                        <a:cubicBezTo>
                          <a:pt x="35" y="234"/>
                          <a:pt x="27" y="230"/>
                          <a:pt x="21" y="225"/>
                        </a:cubicBezTo>
                        <a:cubicBezTo>
                          <a:pt x="15" y="219"/>
                          <a:pt x="10" y="213"/>
                          <a:pt x="7" y="207"/>
                        </a:cubicBezTo>
                        <a:cubicBezTo>
                          <a:pt x="4" y="201"/>
                          <a:pt x="2" y="194"/>
                          <a:pt x="1" y="187"/>
                        </a:cubicBezTo>
                        <a:cubicBezTo>
                          <a:pt x="0" y="180"/>
                          <a:pt x="0" y="174"/>
                          <a:pt x="1" y="167"/>
                        </a:cubicBezTo>
                        <a:cubicBezTo>
                          <a:pt x="1" y="161"/>
                          <a:pt x="3" y="154"/>
                          <a:pt x="4" y="149"/>
                        </a:cubicBezTo>
                        <a:cubicBezTo>
                          <a:pt x="6" y="143"/>
                          <a:pt x="8" y="138"/>
                          <a:pt x="9" y="133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1" name="Freeform 174">
                    <a:extLst>
                      <a:ext uri="{FF2B5EF4-FFF2-40B4-BE49-F238E27FC236}">
                        <a16:creationId xmlns:a16="http://schemas.microsoft.com/office/drawing/2014/main" id="{456E70BD-A24D-4134-8F5B-2FDAA8938F4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384" y="928"/>
                    <a:ext cx="46" cy="64"/>
                  </a:xfrm>
                  <a:custGeom>
                    <a:avLst/>
                    <a:gdLst>
                      <a:gd name="T0" fmla="*/ 109 w 177"/>
                      <a:gd name="T1" fmla="*/ 172 h 244"/>
                      <a:gd name="T2" fmla="*/ 109 w 177"/>
                      <a:gd name="T3" fmla="*/ 172 h 244"/>
                      <a:gd name="T4" fmla="*/ 137 w 177"/>
                      <a:gd name="T5" fmla="*/ 99 h 244"/>
                      <a:gd name="T6" fmla="*/ 140 w 177"/>
                      <a:gd name="T7" fmla="*/ 89 h 244"/>
                      <a:gd name="T8" fmla="*/ 143 w 177"/>
                      <a:gd name="T9" fmla="*/ 78 h 244"/>
                      <a:gd name="T10" fmla="*/ 144 w 177"/>
                      <a:gd name="T11" fmla="*/ 65 h 244"/>
                      <a:gd name="T12" fmla="*/ 142 w 177"/>
                      <a:gd name="T13" fmla="*/ 53 h 244"/>
                      <a:gd name="T14" fmla="*/ 135 w 177"/>
                      <a:gd name="T15" fmla="*/ 43 h 244"/>
                      <a:gd name="T16" fmla="*/ 122 w 177"/>
                      <a:gd name="T17" fmla="*/ 35 h 244"/>
                      <a:gd name="T18" fmla="*/ 100 w 177"/>
                      <a:gd name="T19" fmla="*/ 33 h 244"/>
                      <a:gd name="T20" fmla="*/ 85 w 177"/>
                      <a:gd name="T21" fmla="*/ 43 h 244"/>
                      <a:gd name="T22" fmla="*/ 74 w 177"/>
                      <a:gd name="T23" fmla="*/ 58 h 244"/>
                      <a:gd name="T24" fmla="*/ 68 w 177"/>
                      <a:gd name="T25" fmla="*/ 72 h 244"/>
                      <a:gd name="T26" fmla="*/ 40 w 177"/>
                      <a:gd name="T27" fmla="*/ 146 h 244"/>
                      <a:gd name="T28" fmla="*/ 36 w 177"/>
                      <a:gd name="T29" fmla="*/ 155 h 244"/>
                      <a:gd name="T30" fmla="*/ 34 w 177"/>
                      <a:gd name="T31" fmla="*/ 167 h 244"/>
                      <a:gd name="T32" fmla="*/ 32 w 177"/>
                      <a:gd name="T33" fmla="*/ 179 h 244"/>
                      <a:gd name="T34" fmla="*/ 35 w 177"/>
                      <a:gd name="T35" fmla="*/ 191 h 244"/>
                      <a:gd name="T36" fmla="*/ 42 w 177"/>
                      <a:gd name="T37" fmla="*/ 201 h 244"/>
                      <a:gd name="T38" fmla="*/ 55 w 177"/>
                      <a:gd name="T39" fmla="*/ 209 h 244"/>
                      <a:gd name="T40" fmla="*/ 70 w 177"/>
                      <a:gd name="T41" fmla="*/ 212 h 244"/>
                      <a:gd name="T42" fmla="*/ 82 w 177"/>
                      <a:gd name="T43" fmla="*/ 209 h 244"/>
                      <a:gd name="T44" fmla="*/ 92 w 177"/>
                      <a:gd name="T45" fmla="*/ 202 h 244"/>
                      <a:gd name="T46" fmla="*/ 99 w 177"/>
                      <a:gd name="T47" fmla="*/ 192 h 244"/>
                      <a:gd name="T48" fmla="*/ 105 w 177"/>
                      <a:gd name="T49" fmla="*/ 181 h 244"/>
                      <a:gd name="T50" fmla="*/ 109 w 177"/>
                      <a:gd name="T51" fmla="*/ 172 h 244"/>
                      <a:gd name="T52" fmla="*/ 9 w 177"/>
                      <a:gd name="T53" fmla="*/ 134 h 244"/>
                      <a:gd name="T54" fmla="*/ 9 w 177"/>
                      <a:gd name="T55" fmla="*/ 134 h 244"/>
                      <a:gd name="T56" fmla="*/ 37 w 177"/>
                      <a:gd name="T57" fmla="*/ 61 h 244"/>
                      <a:gd name="T58" fmla="*/ 43 w 177"/>
                      <a:gd name="T59" fmla="*/ 46 h 244"/>
                      <a:gd name="T60" fmla="*/ 53 w 177"/>
                      <a:gd name="T61" fmla="*/ 30 h 244"/>
                      <a:gd name="T62" fmla="*/ 67 w 177"/>
                      <a:gd name="T63" fmla="*/ 15 h 244"/>
                      <a:gd name="T64" fmla="*/ 84 w 177"/>
                      <a:gd name="T65" fmla="*/ 4 h 244"/>
                      <a:gd name="T66" fmla="*/ 106 w 177"/>
                      <a:gd name="T67" fmla="*/ 0 h 244"/>
                      <a:gd name="T68" fmla="*/ 133 w 177"/>
                      <a:gd name="T69" fmla="*/ 6 h 244"/>
                      <a:gd name="T70" fmla="*/ 157 w 177"/>
                      <a:gd name="T71" fmla="*/ 19 h 244"/>
                      <a:gd name="T72" fmla="*/ 170 w 177"/>
                      <a:gd name="T73" fmla="*/ 37 h 244"/>
                      <a:gd name="T74" fmla="*/ 176 w 177"/>
                      <a:gd name="T75" fmla="*/ 57 h 244"/>
                      <a:gd name="T76" fmla="*/ 176 w 177"/>
                      <a:gd name="T77" fmla="*/ 77 h 244"/>
                      <a:gd name="T78" fmla="*/ 173 w 177"/>
                      <a:gd name="T79" fmla="*/ 95 h 244"/>
                      <a:gd name="T80" fmla="*/ 168 w 177"/>
                      <a:gd name="T81" fmla="*/ 111 h 244"/>
                      <a:gd name="T82" fmla="*/ 140 w 177"/>
                      <a:gd name="T83" fmla="*/ 184 h 244"/>
                      <a:gd name="T84" fmla="*/ 133 w 177"/>
                      <a:gd name="T85" fmla="*/ 198 h 244"/>
                      <a:gd name="T86" fmla="*/ 123 w 177"/>
                      <a:gd name="T87" fmla="*/ 215 h 244"/>
                      <a:gd name="T88" fmla="*/ 110 w 177"/>
                      <a:gd name="T89" fmla="*/ 229 h 244"/>
                      <a:gd name="T90" fmla="*/ 92 w 177"/>
                      <a:gd name="T91" fmla="*/ 240 h 244"/>
                      <a:gd name="T92" fmla="*/ 71 w 177"/>
                      <a:gd name="T93" fmla="*/ 244 h 244"/>
                      <a:gd name="T94" fmla="*/ 44 w 177"/>
                      <a:gd name="T95" fmla="*/ 239 h 244"/>
                      <a:gd name="T96" fmla="*/ 20 w 177"/>
                      <a:gd name="T97" fmla="*/ 225 h 244"/>
                      <a:gd name="T98" fmla="*/ 7 w 177"/>
                      <a:gd name="T99" fmla="*/ 207 h 244"/>
                      <a:gd name="T100" fmla="*/ 1 w 177"/>
                      <a:gd name="T101" fmla="*/ 188 h 244"/>
                      <a:gd name="T102" fmla="*/ 0 w 177"/>
                      <a:gd name="T103" fmla="*/ 168 h 244"/>
                      <a:gd name="T104" fmla="*/ 4 w 177"/>
                      <a:gd name="T105" fmla="*/ 149 h 244"/>
                      <a:gd name="T106" fmla="*/ 9 w 177"/>
                      <a:gd name="T107" fmla="*/ 134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77" h="244">
                        <a:moveTo>
                          <a:pt x="109" y="172"/>
                        </a:moveTo>
                        <a:lnTo>
                          <a:pt x="109" y="172"/>
                        </a:lnTo>
                        <a:lnTo>
                          <a:pt x="137" y="99"/>
                        </a:lnTo>
                        <a:cubicBezTo>
                          <a:pt x="138" y="96"/>
                          <a:pt x="139" y="93"/>
                          <a:pt x="140" y="89"/>
                        </a:cubicBezTo>
                        <a:cubicBezTo>
                          <a:pt x="141" y="86"/>
                          <a:pt x="142" y="82"/>
                          <a:pt x="143" y="78"/>
                        </a:cubicBezTo>
                        <a:cubicBezTo>
                          <a:pt x="144" y="74"/>
                          <a:pt x="144" y="70"/>
                          <a:pt x="144" y="65"/>
                        </a:cubicBezTo>
                        <a:cubicBezTo>
                          <a:pt x="144" y="61"/>
                          <a:pt x="143" y="57"/>
                          <a:pt x="142" y="53"/>
                        </a:cubicBezTo>
                        <a:cubicBezTo>
                          <a:pt x="140" y="50"/>
                          <a:pt x="138" y="46"/>
                          <a:pt x="135" y="43"/>
                        </a:cubicBezTo>
                        <a:cubicBezTo>
                          <a:pt x="132" y="40"/>
                          <a:pt x="127" y="37"/>
                          <a:pt x="122" y="35"/>
                        </a:cubicBezTo>
                        <a:cubicBezTo>
                          <a:pt x="113" y="32"/>
                          <a:pt x="106" y="31"/>
                          <a:pt x="100" y="33"/>
                        </a:cubicBezTo>
                        <a:cubicBezTo>
                          <a:pt x="94" y="35"/>
                          <a:pt x="89" y="38"/>
                          <a:pt x="85" y="43"/>
                        </a:cubicBezTo>
                        <a:cubicBezTo>
                          <a:pt x="80" y="47"/>
                          <a:pt x="77" y="52"/>
                          <a:pt x="74" y="58"/>
                        </a:cubicBezTo>
                        <a:cubicBezTo>
                          <a:pt x="72" y="63"/>
                          <a:pt x="69" y="68"/>
                          <a:pt x="68" y="72"/>
                        </a:cubicBezTo>
                        <a:lnTo>
                          <a:pt x="40" y="146"/>
                        </a:lnTo>
                        <a:cubicBezTo>
                          <a:pt x="39" y="148"/>
                          <a:pt x="38" y="152"/>
                          <a:pt x="36" y="155"/>
                        </a:cubicBezTo>
                        <a:cubicBezTo>
                          <a:pt x="35" y="159"/>
                          <a:pt x="34" y="163"/>
                          <a:pt x="34" y="167"/>
                        </a:cubicBezTo>
                        <a:cubicBezTo>
                          <a:pt x="33" y="171"/>
                          <a:pt x="32" y="175"/>
                          <a:pt x="32" y="179"/>
                        </a:cubicBezTo>
                        <a:cubicBezTo>
                          <a:pt x="33" y="183"/>
                          <a:pt x="33" y="187"/>
                          <a:pt x="35" y="191"/>
                        </a:cubicBezTo>
                        <a:cubicBezTo>
                          <a:pt x="36" y="195"/>
                          <a:pt x="39" y="198"/>
                          <a:pt x="42" y="201"/>
                        </a:cubicBezTo>
                        <a:cubicBezTo>
                          <a:pt x="45" y="205"/>
                          <a:pt x="49" y="207"/>
                          <a:pt x="55" y="209"/>
                        </a:cubicBezTo>
                        <a:cubicBezTo>
                          <a:pt x="60" y="211"/>
                          <a:pt x="65" y="212"/>
                          <a:pt x="70" y="212"/>
                        </a:cubicBezTo>
                        <a:cubicBezTo>
                          <a:pt x="74" y="212"/>
                          <a:pt x="79" y="211"/>
                          <a:pt x="82" y="209"/>
                        </a:cubicBezTo>
                        <a:cubicBezTo>
                          <a:pt x="86" y="207"/>
                          <a:pt x="89" y="205"/>
                          <a:pt x="92" y="202"/>
                        </a:cubicBezTo>
                        <a:cubicBezTo>
                          <a:pt x="95" y="199"/>
                          <a:pt x="97" y="195"/>
                          <a:pt x="99" y="192"/>
                        </a:cubicBezTo>
                        <a:cubicBezTo>
                          <a:pt x="101" y="188"/>
                          <a:pt x="103" y="185"/>
                          <a:pt x="105" y="181"/>
                        </a:cubicBezTo>
                        <a:cubicBezTo>
                          <a:pt x="106" y="178"/>
                          <a:pt x="108" y="175"/>
                          <a:pt x="109" y="172"/>
                        </a:cubicBezTo>
                        <a:close/>
                        <a:moveTo>
                          <a:pt x="9" y="134"/>
                        </a:moveTo>
                        <a:lnTo>
                          <a:pt x="9" y="134"/>
                        </a:lnTo>
                        <a:lnTo>
                          <a:pt x="37" y="61"/>
                        </a:lnTo>
                        <a:cubicBezTo>
                          <a:pt x="38" y="56"/>
                          <a:pt x="41" y="51"/>
                          <a:pt x="43" y="46"/>
                        </a:cubicBezTo>
                        <a:cubicBezTo>
                          <a:pt x="46" y="40"/>
                          <a:pt x="49" y="35"/>
                          <a:pt x="53" y="30"/>
                        </a:cubicBezTo>
                        <a:cubicBezTo>
                          <a:pt x="57" y="24"/>
                          <a:pt x="62" y="19"/>
                          <a:pt x="67" y="15"/>
                        </a:cubicBezTo>
                        <a:cubicBezTo>
                          <a:pt x="72" y="10"/>
                          <a:pt x="78" y="7"/>
                          <a:pt x="84" y="4"/>
                        </a:cubicBezTo>
                        <a:cubicBezTo>
                          <a:pt x="91" y="2"/>
                          <a:pt x="98" y="0"/>
                          <a:pt x="106" y="0"/>
                        </a:cubicBezTo>
                        <a:cubicBezTo>
                          <a:pt x="114" y="0"/>
                          <a:pt x="123" y="2"/>
                          <a:pt x="133" y="6"/>
                        </a:cubicBezTo>
                        <a:cubicBezTo>
                          <a:pt x="143" y="10"/>
                          <a:pt x="151" y="14"/>
                          <a:pt x="157" y="19"/>
                        </a:cubicBezTo>
                        <a:cubicBezTo>
                          <a:pt x="162" y="25"/>
                          <a:pt x="167" y="31"/>
                          <a:pt x="170" y="37"/>
                        </a:cubicBezTo>
                        <a:cubicBezTo>
                          <a:pt x="173" y="43"/>
                          <a:pt x="175" y="50"/>
                          <a:pt x="176" y="57"/>
                        </a:cubicBezTo>
                        <a:cubicBezTo>
                          <a:pt x="177" y="64"/>
                          <a:pt x="177" y="70"/>
                          <a:pt x="176" y="77"/>
                        </a:cubicBezTo>
                        <a:cubicBezTo>
                          <a:pt x="175" y="83"/>
                          <a:pt x="174" y="89"/>
                          <a:pt x="173" y="95"/>
                        </a:cubicBezTo>
                        <a:cubicBezTo>
                          <a:pt x="171" y="101"/>
                          <a:pt x="169" y="106"/>
                          <a:pt x="168" y="111"/>
                        </a:cubicBezTo>
                        <a:lnTo>
                          <a:pt x="140" y="184"/>
                        </a:lnTo>
                        <a:cubicBezTo>
                          <a:pt x="138" y="188"/>
                          <a:pt x="136" y="193"/>
                          <a:pt x="133" y="198"/>
                        </a:cubicBezTo>
                        <a:cubicBezTo>
                          <a:pt x="131" y="204"/>
                          <a:pt x="127" y="209"/>
                          <a:pt x="123" y="215"/>
                        </a:cubicBezTo>
                        <a:cubicBezTo>
                          <a:pt x="120" y="220"/>
                          <a:pt x="115" y="225"/>
                          <a:pt x="110" y="229"/>
                        </a:cubicBezTo>
                        <a:cubicBezTo>
                          <a:pt x="105" y="234"/>
                          <a:pt x="99" y="238"/>
                          <a:pt x="92" y="240"/>
                        </a:cubicBezTo>
                        <a:cubicBezTo>
                          <a:pt x="86" y="243"/>
                          <a:pt x="79" y="244"/>
                          <a:pt x="71" y="244"/>
                        </a:cubicBezTo>
                        <a:cubicBezTo>
                          <a:pt x="63" y="244"/>
                          <a:pt x="54" y="242"/>
                          <a:pt x="44" y="239"/>
                        </a:cubicBezTo>
                        <a:cubicBezTo>
                          <a:pt x="34" y="235"/>
                          <a:pt x="26" y="230"/>
                          <a:pt x="20" y="225"/>
                        </a:cubicBezTo>
                        <a:cubicBezTo>
                          <a:pt x="14" y="220"/>
                          <a:pt x="10" y="214"/>
                          <a:pt x="7" y="207"/>
                        </a:cubicBezTo>
                        <a:cubicBezTo>
                          <a:pt x="3" y="201"/>
                          <a:pt x="1" y="195"/>
                          <a:pt x="1" y="188"/>
                        </a:cubicBezTo>
                        <a:cubicBezTo>
                          <a:pt x="0" y="181"/>
                          <a:pt x="0" y="174"/>
                          <a:pt x="0" y="168"/>
                        </a:cubicBezTo>
                        <a:cubicBezTo>
                          <a:pt x="1" y="161"/>
                          <a:pt x="2" y="155"/>
                          <a:pt x="4" y="149"/>
                        </a:cubicBezTo>
                        <a:cubicBezTo>
                          <a:pt x="5" y="143"/>
                          <a:pt x="7" y="138"/>
                          <a:pt x="9" y="134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2" name="Freeform 175">
                    <a:extLst>
                      <a:ext uri="{FF2B5EF4-FFF2-40B4-BE49-F238E27FC236}">
                        <a16:creationId xmlns:a16="http://schemas.microsoft.com/office/drawing/2014/main" id="{2ADB5834-035F-4CA4-BD87-199438B5DB7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10" y="984"/>
                    <a:ext cx="25" cy="65"/>
                  </a:xfrm>
                  <a:custGeom>
                    <a:avLst/>
                    <a:gdLst>
                      <a:gd name="T0" fmla="*/ 32 w 94"/>
                      <a:gd name="T1" fmla="*/ 246 h 246"/>
                      <a:gd name="T2" fmla="*/ 32 w 94"/>
                      <a:gd name="T3" fmla="*/ 246 h 246"/>
                      <a:gd name="T4" fmla="*/ 0 w 94"/>
                      <a:gd name="T5" fmla="*/ 237 h 246"/>
                      <a:gd name="T6" fmla="*/ 53 w 94"/>
                      <a:gd name="T7" fmla="*/ 34 h 246"/>
                      <a:gd name="T8" fmla="*/ 12 w 94"/>
                      <a:gd name="T9" fmla="*/ 47 h 246"/>
                      <a:gd name="T10" fmla="*/ 20 w 94"/>
                      <a:gd name="T11" fmla="*/ 15 h 246"/>
                      <a:gd name="T12" fmla="*/ 62 w 94"/>
                      <a:gd name="T13" fmla="*/ 0 h 246"/>
                      <a:gd name="T14" fmla="*/ 94 w 94"/>
                      <a:gd name="T15" fmla="*/ 8 h 246"/>
                      <a:gd name="T16" fmla="*/ 32 w 94"/>
                      <a:gd name="T17" fmla="*/ 246 h 2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4" h="246">
                        <a:moveTo>
                          <a:pt x="32" y="246"/>
                        </a:moveTo>
                        <a:lnTo>
                          <a:pt x="32" y="246"/>
                        </a:lnTo>
                        <a:lnTo>
                          <a:pt x="0" y="237"/>
                        </a:lnTo>
                        <a:lnTo>
                          <a:pt x="53" y="34"/>
                        </a:lnTo>
                        <a:lnTo>
                          <a:pt x="12" y="47"/>
                        </a:lnTo>
                        <a:lnTo>
                          <a:pt x="20" y="15"/>
                        </a:lnTo>
                        <a:lnTo>
                          <a:pt x="62" y="0"/>
                        </a:lnTo>
                        <a:lnTo>
                          <a:pt x="94" y="8"/>
                        </a:lnTo>
                        <a:lnTo>
                          <a:pt x="32" y="246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3" name="Freeform 176">
                    <a:extLst>
                      <a:ext uri="{FF2B5EF4-FFF2-40B4-BE49-F238E27FC236}">
                        <a16:creationId xmlns:a16="http://schemas.microsoft.com/office/drawing/2014/main" id="{B59F4C56-061D-4BC0-A758-8B968CF0AA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50" y="1032"/>
                    <a:ext cx="51" cy="55"/>
                  </a:xfrm>
                  <a:custGeom>
                    <a:avLst/>
                    <a:gdLst>
                      <a:gd name="T0" fmla="*/ 196 w 196"/>
                      <a:gd name="T1" fmla="*/ 187 h 208"/>
                      <a:gd name="T2" fmla="*/ 196 w 196"/>
                      <a:gd name="T3" fmla="*/ 187 h 208"/>
                      <a:gd name="T4" fmla="*/ 171 w 196"/>
                      <a:gd name="T5" fmla="*/ 208 h 208"/>
                      <a:gd name="T6" fmla="*/ 34 w 196"/>
                      <a:gd name="T7" fmla="*/ 48 h 208"/>
                      <a:gd name="T8" fmla="*/ 21 w 196"/>
                      <a:gd name="T9" fmla="*/ 90 h 208"/>
                      <a:gd name="T10" fmla="*/ 0 w 196"/>
                      <a:gd name="T11" fmla="*/ 65 h 208"/>
                      <a:gd name="T12" fmla="*/ 11 w 196"/>
                      <a:gd name="T13" fmla="*/ 22 h 208"/>
                      <a:gd name="T14" fmla="*/ 36 w 196"/>
                      <a:gd name="T15" fmla="*/ 0 h 208"/>
                      <a:gd name="T16" fmla="*/ 196 w 196"/>
                      <a:gd name="T17" fmla="*/ 187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6" h="208">
                        <a:moveTo>
                          <a:pt x="196" y="187"/>
                        </a:moveTo>
                        <a:lnTo>
                          <a:pt x="196" y="187"/>
                        </a:lnTo>
                        <a:lnTo>
                          <a:pt x="171" y="208"/>
                        </a:lnTo>
                        <a:lnTo>
                          <a:pt x="34" y="48"/>
                        </a:lnTo>
                        <a:lnTo>
                          <a:pt x="21" y="90"/>
                        </a:lnTo>
                        <a:lnTo>
                          <a:pt x="0" y="65"/>
                        </a:lnTo>
                        <a:lnTo>
                          <a:pt x="11" y="22"/>
                        </a:lnTo>
                        <a:lnTo>
                          <a:pt x="36" y="0"/>
                        </a:lnTo>
                        <a:lnTo>
                          <a:pt x="196" y="187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4" name="Freeform 177">
                    <a:extLst>
                      <a:ext uri="{FF2B5EF4-FFF2-40B4-BE49-F238E27FC236}">
                        <a16:creationId xmlns:a16="http://schemas.microsoft.com/office/drawing/2014/main" id="{61B4BE2C-3D9A-4CF1-A772-EE97B25DE7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93" y="929"/>
                    <a:ext cx="35" cy="65"/>
                  </a:xfrm>
                  <a:custGeom>
                    <a:avLst/>
                    <a:gdLst>
                      <a:gd name="T0" fmla="*/ 132 w 132"/>
                      <a:gd name="T1" fmla="*/ 234 h 244"/>
                      <a:gd name="T2" fmla="*/ 132 w 132"/>
                      <a:gd name="T3" fmla="*/ 234 h 244"/>
                      <a:gd name="T4" fmla="*/ 100 w 132"/>
                      <a:gd name="T5" fmla="*/ 244 h 244"/>
                      <a:gd name="T6" fmla="*/ 38 w 132"/>
                      <a:gd name="T7" fmla="*/ 43 h 244"/>
                      <a:gd name="T8" fmla="*/ 10 w 132"/>
                      <a:gd name="T9" fmla="*/ 76 h 244"/>
                      <a:gd name="T10" fmla="*/ 0 w 132"/>
                      <a:gd name="T11" fmla="*/ 44 h 244"/>
                      <a:gd name="T12" fmla="*/ 28 w 132"/>
                      <a:gd name="T13" fmla="*/ 9 h 244"/>
                      <a:gd name="T14" fmla="*/ 60 w 132"/>
                      <a:gd name="T15" fmla="*/ 0 h 244"/>
                      <a:gd name="T16" fmla="*/ 132 w 132"/>
                      <a:gd name="T17" fmla="*/ 234 h 2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2" h="244">
                        <a:moveTo>
                          <a:pt x="132" y="234"/>
                        </a:moveTo>
                        <a:lnTo>
                          <a:pt x="132" y="234"/>
                        </a:lnTo>
                        <a:lnTo>
                          <a:pt x="100" y="244"/>
                        </a:lnTo>
                        <a:lnTo>
                          <a:pt x="38" y="43"/>
                        </a:lnTo>
                        <a:lnTo>
                          <a:pt x="10" y="76"/>
                        </a:lnTo>
                        <a:lnTo>
                          <a:pt x="0" y="44"/>
                        </a:lnTo>
                        <a:lnTo>
                          <a:pt x="28" y="9"/>
                        </a:lnTo>
                        <a:lnTo>
                          <a:pt x="60" y="0"/>
                        </a:lnTo>
                        <a:lnTo>
                          <a:pt x="132" y="234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5" name="Freeform 178">
                    <a:extLst>
                      <a:ext uri="{FF2B5EF4-FFF2-40B4-BE49-F238E27FC236}">
                        <a16:creationId xmlns:a16="http://schemas.microsoft.com/office/drawing/2014/main" id="{C30CB02B-0453-4D55-97A0-B14E6D119A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24" y="1037"/>
                    <a:ext cx="30" cy="65"/>
                  </a:xfrm>
                  <a:custGeom>
                    <a:avLst/>
                    <a:gdLst>
                      <a:gd name="T0" fmla="*/ 113 w 113"/>
                      <a:gd name="T1" fmla="*/ 241 h 247"/>
                      <a:gd name="T2" fmla="*/ 113 w 113"/>
                      <a:gd name="T3" fmla="*/ 241 h 247"/>
                      <a:gd name="T4" fmla="*/ 81 w 113"/>
                      <a:gd name="T5" fmla="*/ 247 h 247"/>
                      <a:gd name="T6" fmla="*/ 38 w 113"/>
                      <a:gd name="T7" fmla="*/ 41 h 247"/>
                      <a:gd name="T8" fmla="*/ 7 w 113"/>
                      <a:gd name="T9" fmla="*/ 72 h 247"/>
                      <a:gd name="T10" fmla="*/ 0 w 113"/>
                      <a:gd name="T11" fmla="*/ 40 h 247"/>
                      <a:gd name="T12" fmla="*/ 31 w 113"/>
                      <a:gd name="T13" fmla="*/ 7 h 247"/>
                      <a:gd name="T14" fmla="*/ 63 w 113"/>
                      <a:gd name="T15" fmla="*/ 0 h 247"/>
                      <a:gd name="T16" fmla="*/ 113 w 113"/>
                      <a:gd name="T17" fmla="*/ 241 h 2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3" h="247">
                        <a:moveTo>
                          <a:pt x="113" y="241"/>
                        </a:moveTo>
                        <a:lnTo>
                          <a:pt x="113" y="241"/>
                        </a:lnTo>
                        <a:lnTo>
                          <a:pt x="81" y="247"/>
                        </a:lnTo>
                        <a:lnTo>
                          <a:pt x="38" y="41"/>
                        </a:lnTo>
                        <a:lnTo>
                          <a:pt x="7" y="72"/>
                        </a:lnTo>
                        <a:lnTo>
                          <a:pt x="0" y="40"/>
                        </a:lnTo>
                        <a:lnTo>
                          <a:pt x="31" y="7"/>
                        </a:lnTo>
                        <a:lnTo>
                          <a:pt x="63" y="0"/>
                        </a:lnTo>
                        <a:lnTo>
                          <a:pt x="113" y="241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6" name="Freeform 179">
                    <a:extLst>
                      <a:ext uri="{FF2B5EF4-FFF2-40B4-BE49-F238E27FC236}">
                        <a16:creationId xmlns:a16="http://schemas.microsoft.com/office/drawing/2014/main" id="{BDDEB939-1090-45E4-8346-97FF7DDDFE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26" y="1187"/>
                    <a:ext cx="24" cy="26"/>
                  </a:xfrm>
                  <a:custGeom>
                    <a:avLst/>
                    <a:gdLst>
                      <a:gd name="T0" fmla="*/ 5 w 91"/>
                      <a:gd name="T1" fmla="*/ 84 h 98"/>
                      <a:gd name="T2" fmla="*/ 5 w 91"/>
                      <a:gd name="T3" fmla="*/ 84 h 98"/>
                      <a:gd name="T4" fmla="*/ 35 w 91"/>
                      <a:gd name="T5" fmla="*/ 96 h 98"/>
                      <a:gd name="T6" fmla="*/ 36 w 91"/>
                      <a:gd name="T7" fmla="*/ 98 h 98"/>
                      <a:gd name="T8" fmla="*/ 91 w 91"/>
                      <a:gd name="T9" fmla="*/ 19 h 98"/>
                      <a:gd name="T10" fmla="*/ 64 w 91"/>
                      <a:gd name="T11" fmla="*/ 0 h 98"/>
                      <a:gd name="T12" fmla="*/ 19 w 91"/>
                      <a:gd name="T13" fmla="*/ 0 h 98"/>
                      <a:gd name="T14" fmla="*/ 0 w 91"/>
                      <a:gd name="T15" fmla="*/ 27 h 98"/>
                      <a:gd name="T16" fmla="*/ 44 w 91"/>
                      <a:gd name="T17" fmla="*/ 29 h 98"/>
                      <a:gd name="T18" fmla="*/ 5 w 91"/>
                      <a:gd name="T19" fmla="*/ 84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1" h="98">
                        <a:moveTo>
                          <a:pt x="5" y="84"/>
                        </a:moveTo>
                        <a:lnTo>
                          <a:pt x="5" y="84"/>
                        </a:lnTo>
                        <a:cubicBezTo>
                          <a:pt x="15" y="87"/>
                          <a:pt x="26" y="90"/>
                          <a:pt x="35" y="96"/>
                        </a:cubicBezTo>
                        <a:cubicBezTo>
                          <a:pt x="35" y="97"/>
                          <a:pt x="36" y="97"/>
                          <a:pt x="36" y="98"/>
                        </a:cubicBezTo>
                        <a:lnTo>
                          <a:pt x="91" y="19"/>
                        </a:lnTo>
                        <a:lnTo>
                          <a:pt x="64" y="0"/>
                        </a:lnTo>
                        <a:lnTo>
                          <a:pt x="19" y="0"/>
                        </a:lnTo>
                        <a:lnTo>
                          <a:pt x="0" y="27"/>
                        </a:lnTo>
                        <a:lnTo>
                          <a:pt x="44" y="29"/>
                        </a:lnTo>
                        <a:lnTo>
                          <a:pt x="5" y="84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7" name="Freeform 180">
                    <a:extLst>
                      <a:ext uri="{FF2B5EF4-FFF2-40B4-BE49-F238E27FC236}">
                        <a16:creationId xmlns:a16="http://schemas.microsoft.com/office/drawing/2014/main" id="{7054698B-77A1-4C76-8C6E-F20559C1E0A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420" y="1165"/>
                    <a:ext cx="21" cy="45"/>
                  </a:xfrm>
                  <a:custGeom>
                    <a:avLst/>
                    <a:gdLst>
                      <a:gd name="T0" fmla="*/ 49 w 82"/>
                      <a:gd name="T1" fmla="*/ 169 h 170"/>
                      <a:gd name="T2" fmla="*/ 49 w 82"/>
                      <a:gd name="T3" fmla="*/ 169 h 170"/>
                      <a:gd name="T4" fmla="*/ 72 w 82"/>
                      <a:gd name="T5" fmla="*/ 169 h 170"/>
                      <a:gd name="T6" fmla="*/ 82 w 82"/>
                      <a:gd name="T7" fmla="*/ 170 h 170"/>
                      <a:gd name="T8" fmla="*/ 68 w 82"/>
                      <a:gd name="T9" fmla="*/ 0 h 170"/>
                      <a:gd name="T10" fmla="*/ 35 w 82"/>
                      <a:gd name="T11" fmla="*/ 2 h 170"/>
                      <a:gd name="T12" fmla="*/ 0 w 82"/>
                      <a:gd name="T13" fmla="*/ 31 h 170"/>
                      <a:gd name="T14" fmla="*/ 3 w 82"/>
                      <a:gd name="T15" fmla="*/ 64 h 170"/>
                      <a:gd name="T16" fmla="*/ 38 w 82"/>
                      <a:gd name="T17" fmla="*/ 37 h 170"/>
                      <a:gd name="T18" fmla="*/ 49 w 82"/>
                      <a:gd name="T19" fmla="*/ 169 h 1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2" h="170">
                        <a:moveTo>
                          <a:pt x="49" y="169"/>
                        </a:moveTo>
                        <a:lnTo>
                          <a:pt x="49" y="169"/>
                        </a:lnTo>
                        <a:cubicBezTo>
                          <a:pt x="56" y="168"/>
                          <a:pt x="63" y="167"/>
                          <a:pt x="72" y="169"/>
                        </a:cubicBezTo>
                        <a:cubicBezTo>
                          <a:pt x="75" y="169"/>
                          <a:pt x="79" y="170"/>
                          <a:pt x="82" y="170"/>
                        </a:cubicBezTo>
                        <a:lnTo>
                          <a:pt x="68" y="0"/>
                        </a:lnTo>
                        <a:lnTo>
                          <a:pt x="35" y="2"/>
                        </a:lnTo>
                        <a:lnTo>
                          <a:pt x="0" y="31"/>
                        </a:lnTo>
                        <a:lnTo>
                          <a:pt x="3" y="64"/>
                        </a:lnTo>
                        <a:lnTo>
                          <a:pt x="38" y="37"/>
                        </a:lnTo>
                        <a:lnTo>
                          <a:pt x="49" y="169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8" name="Freeform 181">
                    <a:extLst>
                      <a:ext uri="{FF2B5EF4-FFF2-40B4-BE49-F238E27FC236}">
                        <a16:creationId xmlns:a16="http://schemas.microsoft.com/office/drawing/2014/main" id="{C231ACDB-2333-489E-859F-0D9C071C52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21" y="1186"/>
                    <a:ext cx="40" cy="29"/>
                  </a:xfrm>
                  <a:custGeom>
                    <a:avLst/>
                    <a:gdLst>
                      <a:gd name="T0" fmla="*/ 6 w 151"/>
                      <a:gd name="T1" fmla="*/ 107 h 110"/>
                      <a:gd name="T2" fmla="*/ 6 w 151"/>
                      <a:gd name="T3" fmla="*/ 107 h 110"/>
                      <a:gd name="T4" fmla="*/ 7 w 151"/>
                      <a:gd name="T5" fmla="*/ 110 h 110"/>
                      <a:gd name="T6" fmla="*/ 17 w 151"/>
                      <a:gd name="T7" fmla="*/ 109 h 110"/>
                      <a:gd name="T8" fmla="*/ 41 w 151"/>
                      <a:gd name="T9" fmla="*/ 108 h 110"/>
                      <a:gd name="T10" fmla="*/ 38 w 151"/>
                      <a:gd name="T11" fmla="*/ 97 h 110"/>
                      <a:gd name="T12" fmla="*/ 34 w 151"/>
                      <a:gd name="T13" fmla="*/ 81 h 110"/>
                      <a:gd name="T14" fmla="*/ 33 w 151"/>
                      <a:gd name="T15" fmla="*/ 63 h 110"/>
                      <a:gd name="T16" fmla="*/ 39 w 151"/>
                      <a:gd name="T17" fmla="*/ 46 h 110"/>
                      <a:gd name="T18" fmla="*/ 57 w 151"/>
                      <a:gd name="T19" fmla="*/ 34 h 110"/>
                      <a:gd name="T20" fmla="*/ 73 w 151"/>
                      <a:gd name="T21" fmla="*/ 33 h 110"/>
                      <a:gd name="T22" fmla="*/ 85 w 151"/>
                      <a:gd name="T23" fmla="*/ 36 h 110"/>
                      <a:gd name="T24" fmla="*/ 94 w 151"/>
                      <a:gd name="T25" fmla="*/ 45 h 110"/>
                      <a:gd name="T26" fmla="*/ 101 w 151"/>
                      <a:gd name="T27" fmla="*/ 55 h 110"/>
                      <a:gd name="T28" fmla="*/ 105 w 151"/>
                      <a:gd name="T29" fmla="*/ 66 h 110"/>
                      <a:gd name="T30" fmla="*/ 109 w 151"/>
                      <a:gd name="T31" fmla="*/ 76 h 110"/>
                      <a:gd name="T32" fmla="*/ 117 w 151"/>
                      <a:gd name="T33" fmla="*/ 103 h 110"/>
                      <a:gd name="T34" fmla="*/ 151 w 151"/>
                      <a:gd name="T35" fmla="*/ 102 h 110"/>
                      <a:gd name="T36" fmla="*/ 140 w 151"/>
                      <a:gd name="T37" fmla="*/ 66 h 110"/>
                      <a:gd name="T38" fmla="*/ 135 w 151"/>
                      <a:gd name="T39" fmla="*/ 51 h 110"/>
                      <a:gd name="T40" fmla="*/ 126 w 151"/>
                      <a:gd name="T41" fmla="*/ 34 h 110"/>
                      <a:gd name="T42" fmla="*/ 114 w 151"/>
                      <a:gd name="T43" fmla="*/ 18 h 110"/>
                      <a:gd name="T44" fmla="*/ 97 w 151"/>
                      <a:gd name="T45" fmla="*/ 6 h 110"/>
                      <a:gd name="T46" fmla="*/ 75 w 151"/>
                      <a:gd name="T47" fmla="*/ 1 h 110"/>
                      <a:gd name="T48" fmla="*/ 49 w 151"/>
                      <a:gd name="T49" fmla="*/ 4 h 110"/>
                      <a:gd name="T50" fmla="*/ 24 w 151"/>
                      <a:gd name="T51" fmla="*/ 16 h 110"/>
                      <a:gd name="T52" fmla="*/ 9 w 151"/>
                      <a:gd name="T53" fmla="*/ 33 h 110"/>
                      <a:gd name="T54" fmla="*/ 2 w 151"/>
                      <a:gd name="T55" fmla="*/ 52 h 110"/>
                      <a:gd name="T56" fmla="*/ 0 w 151"/>
                      <a:gd name="T57" fmla="*/ 72 h 110"/>
                      <a:gd name="T58" fmla="*/ 2 w 151"/>
                      <a:gd name="T59" fmla="*/ 91 h 110"/>
                      <a:gd name="T60" fmla="*/ 6 w 151"/>
                      <a:gd name="T61" fmla="*/ 107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151" h="110">
                        <a:moveTo>
                          <a:pt x="6" y="107"/>
                        </a:moveTo>
                        <a:lnTo>
                          <a:pt x="6" y="107"/>
                        </a:lnTo>
                        <a:lnTo>
                          <a:pt x="7" y="110"/>
                        </a:lnTo>
                        <a:cubicBezTo>
                          <a:pt x="10" y="109"/>
                          <a:pt x="14" y="109"/>
                          <a:pt x="17" y="109"/>
                        </a:cubicBezTo>
                        <a:cubicBezTo>
                          <a:pt x="25" y="109"/>
                          <a:pt x="33" y="109"/>
                          <a:pt x="41" y="108"/>
                        </a:cubicBezTo>
                        <a:lnTo>
                          <a:pt x="38" y="97"/>
                        </a:lnTo>
                        <a:cubicBezTo>
                          <a:pt x="37" y="93"/>
                          <a:pt x="35" y="87"/>
                          <a:pt x="34" y="81"/>
                        </a:cubicBezTo>
                        <a:cubicBezTo>
                          <a:pt x="33" y="75"/>
                          <a:pt x="32" y="69"/>
                          <a:pt x="33" y="63"/>
                        </a:cubicBezTo>
                        <a:cubicBezTo>
                          <a:pt x="34" y="57"/>
                          <a:pt x="36" y="51"/>
                          <a:pt x="39" y="46"/>
                        </a:cubicBezTo>
                        <a:cubicBezTo>
                          <a:pt x="43" y="41"/>
                          <a:pt x="49" y="37"/>
                          <a:pt x="57" y="34"/>
                        </a:cubicBezTo>
                        <a:cubicBezTo>
                          <a:pt x="63" y="33"/>
                          <a:pt x="68" y="32"/>
                          <a:pt x="73" y="33"/>
                        </a:cubicBezTo>
                        <a:cubicBezTo>
                          <a:pt x="77" y="33"/>
                          <a:pt x="81" y="34"/>
                          <a:pt x="85" y="36"/>
                        </a:cubicBezTo>
                        <a:cubicBezTo>
                          <a:pt x="88" y="39"/>
                          <a:pt x="91" y="41"/>
                          <a:pt x="94" y="45"/>
                        </a:cubicBezTo>
                        <a:cubicBezTo>
                          <a:pt x="96" y="48"/>
                          <a:pt x="99" y="51"/>
                          <a:pt x="101" y="55"/>
                        </a:cubicBezTo>
                        <a:cubicBezTo>
                          <a:pt x="102" y="59"/>
                          <a:pt x="104" y="62"/>
                          <a:pt x="105" y="66"/>
                        </a:cubicBezTo>
                        <a:cubicBezTo>
                          <a:pt x="107" y="69"/>
                          <a:pt x="108" y="73"/>
                          <a:pt x="109" y="76"/>
                        </a:cubicBezTo>
                        <a:lnTo>
                          <a:pt x="117" y="103"/>
                        </a:lnTo>
                        <a:cubicBezTo>
                          <a:pt x="129" y="103"/>
                          <a:pt x="140" y="102"/>
                          <a:pt x="151" y="102"/>
                        </a:cubicBezTo>
                        <a:lnTo>
                          <a:pt x="140" y="66"/>
                        </a:lnTo>
                        <a:cubicBezTo>
                          <a:pt x="139" y="61"/>
                          <a:pt x="137" y="56"/>
                          <a:pt x="135" y="51"/>
                        </a:cubicBezTo>
                        <a:cubicBezTo>
                          <a:pt x="132" y="45"/>
                          <a:pt x="130" y="39"/>
                          <a:pt x="126" y="34"/>
                        </a:cubicBezTo>
                        <a:cubicBezTo>
                          <a:pt x="123" y="28"/>
                          <a:pt x="119" y="23"/>
                          <a:pt x="114" y="18"/>
                        </a:cubicBezTo>
                        <a:cubicBezTo>
                          <a:pt x="109" y="13"/>
                          <a:pt x="103" y="9"/>
                          <a:pt x="97" y="6"/>
                        </a:cubicBezTo>
                        <a:cubicBezTo>
                          <a:pt x="91" y="3"/>
                          <a:pt x="83" y="1"/>
                          <a:pt x="75" y="1"/>
                        </a:cubicBezTo>
                        <a:cubicBezTo>
                          <a:pt x="67" y="0"/>
                          <a:pt x="59" y="1"/>
                          <a:pt x="49" y="4"/>
                        </a:cubicBezTo>
                        <a:cubicBezTo>
                          <a:pt x="39" y="7"/>
                          <a:pt x="30" y="11"/>
                          <a:pt x="24" y="16"/>
                        </a:cubicBezTo>
                        <a:cubicBezTo>
                          <a:pt x="18" y="21"/>
                          <a:pt x="13" y="27"/>
                          <a:pt x="9" y="33"/>
                        </a:cubicBezTo>
                        <a:cubicBezTo>
                          <a:pt x="5" y="39"/>
                          <a:pt x="3" y="45"/>
                          <a:pt x="2" y="52"/>
                        </a:cubicBezTo>
                        <a:cubicBezTo>
                          <a:pt x="1" y="59"/>
                          <a:pt x="0" y="66"/>
                          <a:pt x="0" y="72"/>
                        </a:cubicBezTo>
                        <a:cubicBezTo>
                          <a:pt x="0" y="79"/>
                          <a:pt x="1" y="85"/>
                          <a:pt x="2" y="91"/>
                        </a:cubicBezTo>
                        <a:cubicBezTo>
                          <a:pt x="4" y="97"/>
                          <a:pt x="5" y="102"/>
                          <a:pt x="6" y="107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9" name="Freeform 182">
                    <a:extLst>
                      <a:ext uri="{FF2B5EF4-FFF2-40B4-BE49-F238E27FC236}">
                        <a16:creationId xmlns:a16="http://schemas.microsoft.com/office/drawing/2014/main" id="{23B6275B-7296-40A6-9E2E-657A2A5EF9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544" y="1069"/>
                    <a:ext cx="37" cy="66"/>
                  </a:xfrm>
                  <a:custGeom>
                    <a:avLst/>
                    <a:gdLst>
                      <a:gd name="T0" fmla="*/ 110 w 143"/>
                      <a:gd name="T1" fmla="*/ 162 h 250"/>
                      <a:gd name="T2" fmla="*/ 110 w 143"/>
                      <a:gd name="T3" fmla="*/ 162 h 250"/>
                      <a:gd name="T4" fmla="*/ 107 w 143"/>
                      <a:gd name="T5" fmla="*/ 84 h 250"/>
                      <a:gd name="T6" fmla="*/ 106 w 143"/>
                      <a:gd name="T7" fmla="*/ 74 h 250"/>
                      <a:gd name="T8" fmla="*/ 104 w 143"/>
                      <a:gd name="T9" fmla="*/ 62 h 250"/>
                      <a:gd name="T10" fmla="*/ 101 w 143"/>
                      <a:gd name="T11" fmla="*/ 51 h 250"/>
                      <a:gd name="T12" fmla="*/ 94 w 143"/>
                      <a:gd name="T13" fmla="*/ 40 h 250"/>
                      <a:gd name="T14" fmla="*/ 83 w 143"/>
                      <a:gd name="T15" fmla="*/ 34 h 250"/>
                      <a:gd name="T16" fmla="*/ 68 w 143"/>
                      <a:gd name="T17" fmla="*/ 31 h 250"/>
                      <a:gd name="T18" fmla="*/ 47 w 143"/>
                      <a:gd name="T19" fmla="*/ 38 h 250"/>
                      <a:gd name="T20" fmla="*/ 37 w 143"/>
                      <a:gd name="T21" fmla="*/ 53 h 250"/>
                      <a:gd name="T22" fmla="*/ 33 w 143"/>
                      <a:gd name="T23" fmla="*/ 71 h 250"/>
                      <a:gd name="T24" fmla="*/ 33 w 143"/>
                      <a:gd name="T25" fmla="*/ 87 h 250"/>
                      <a:gd name="T26" fmla="*/ 36 w 143"/>
                      <a:gd name="T27" fmla="*/ 165 h 250"/>
                      <a:gd name="T28" fmla="*/ 36 w 143"/>
                      <a:gd name="T29" fmla="*/ 175 h 250"/>
                      <a:gd name="T30" fmla="*/ 38 w 143"/>
                      <a:gd name="T31" fmla="*/ 187 h 250"/>
                      <a:gd name="T32" fmla="*/ 42 w 143"/>
                      <a:gd name="T33" fmla="*/ 199 h 250"/>
                      <a:gd name="T34" fmla="*/ 49 w 143"/>
                      <a:gd name="T35" fmla="*/ 209 h 250"/>
                      <a:gd name="T36" fmla="*/ 60 w 143"/>
                      <a:gd name="T37" fmla="*/ 216 h 250"/>
                      <a:gd name="T38" fmla="*/ 75 w 143"/>
                      <a:gd name="T39" fmla="*/ 218 h 250"/>
                      <a:gd name="T40" fmla="*/ 90 w 143"/>
                      <a:gd name="T41" fmla="*/ 215 h 250"/>
                      <a:gd name="T42" fmla="*/ 100 w 143"/>
                      <a:gd name="T43" fmla="*/ 207 h 250"/>
                      <a:gd name="T44" fmla="*/ 106 w 143"/>
                      <a:gd name="T45" fmla="*/ 197 h 250"/>
                      <a:gd name="T46" fmla="*/ 109 w 143"/>
                      <a:gd name="T47" fmla="*/ 185 h 250"/>
                      <a:gd name="T48" fmla="*/ 110 w 143"/>
                      <a:gd name="T49" fmla="*/ 173 h 250"/>
                      <a:gd name="T50" fmla="*/ 110 w 143"/>
                      <a:gd name="T51" fmla="*/ 162 h 250"/>
                      <a:gd name="T52" fmla="*/ 3 w 143"/>
                      <a:gd name="T53" fmla="*/ 166 h 250"/>
                      <a:gd name="T54" fmla="*/ 3 w 143"/>
                      <a:gd name="T55" fmla="*/ 166 h 250"/>
                      <a:gd name="T56" fmla="*/ 0 w 143"/>
                      <a:gd name="T57" fmla="*/ 88 h 250"/>
                      <a:gd name="T58" fmla="*/ 0 w 143"/>
                      <a:gd name="T59" fmla="*/ 72 h 250"/>
                      <a:gd name="T60" fmla="*/ 3 w 143"/>
                      <a:gd name="T61" fmla="*/ 53 h 250"/>
                      <a:gd name="T62" fmla="*/ 10 w 143"/>
                      <a:gd name="T63" fmla="*/ 34 h 250"/>
                      <a:gd name="T64" fmla="*/ 22 w 143"/>
                      <a:gd name="T65" fmla="*/ 18 h 250"/>
                      <a:gd name="T66" fmla="*/ 40 w 143"/>
                      <a:gd name="T67" fmla="*/ 5 h 250"/>
                      <a:gd name="T68" fmla="*/ 67 w 143"/>
                      <a:gd name="T69" fmla="*/ 0 h 250"/>
                      <a:gd name="T70" fmla="*/ 94 w 143"/>
                      <a:gd name="T71" fmla="*/ 4 h 250"/>
                      <a:gd name="T72" fmla="*/ 113 w 143"/>
                      <a:gd name="T73" fmla="*/ 14 h 250"/>
                      <a:gd name="T74" fmla="*/ 127 w 143"/>
                      <a:gd name="T75" fmla="*/ 30 h 250"/>
                      <a:gd name="T76" fmla="*/ 134 w 143"/>
                      <a:gd name="T77" fmla="*/ 49 h 250"/>
                      <a:gd name="T78" fmla="*/ 139 w 143"/>
                      <a:gd name="T79" fmla="*/ 67 h 250"/>
                      <a:gd name="T80" fmla="*/ 140 w 143"/>
                      <a:gd name="T81" fmla="*/ 83 h 250"/>
                      <a:gd name="T82" fmla="*/ 143 w 143"/>
                      <a:gd name="T83" fmla="*/ 161 h 250"/>
                      <a:gd name="T84" fmla="*/ 143 w 143"/>
                      <a:gd name="T85" fmla="*/ 177 h 250"/>
                      <a:gd name="T86" fmla="*/ 140 w 143"/>
                      <a:gd name="T87" fmla="*/ 196 h 250"/>
                      <a:gd name="T88" fmla="*/ 133 w 143"/>
                      <a:gd name="T89" fmla="*/ 215 h 250"/>
                      <a:gd name="T90" fmla="*/ 121 w 143"/>
                      <a:gd name="T91" fmla="*/ 232 h 250"/>
                      <a:gd name="T92" fmla="*/ 103 w 143"/>
                      <a:gd name="T93" fmla="*/ 244 h 250"/>
                      <a:gd name="T94" fmla="*/ 76 w 143"/>
                      <a:gd name="T95" fmla="*/ 249 h 250"/>
                      <a:gd name="T96" fmla="*/ 49 w 143"/>
                      <a:gd name="T97" fmla="*/ 246 h 250"/>
                      <a:gd name="T98" fmla="*/ 29 w 143"/>
                      <a:gd name="T99" fmla="*/ 235 h 250"/>
                      <a:gd name="T100" fmla="*/ 16 w 143"/>
                      <a:gd name="T101" fmla="*/ 219 h 250"/>
                      <a:gd name="T102" fmla="*/ 8 w 143"/>
                      <a:gd name="T103" fmla="*/ 201 h 250"/>
                      <a:gd name="T104" fmla="*/ 4 w 143"/>
                      <a:gd name="T105" fmla="*/ 182 h 250"/>
                      <a:gd name="T106" fmla="*/ 3 w 143"/>
                      <a:gd name="T107" fmla="*/ 166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3" h="250">
                        <a:moveTo>
                          <a:pt x="110" y="162"/>
                        </a:moveTo>
                        <a:lnTo>
                          <a:pt x="110" y="162"/>
                        </a:lnTo>
                        <a:lnTo>
                          <a:pt x="107" y="84"/>
                        </a:lnTo>
                        <a:cubicBezTo>
                          <a:pt x="107" y="81"/>
                          <a:pt x="106" y="78"/>
                          <a:pt x="106" y="74"/>
                        </a:cubicBezTo>
                        <a:cubicBezTo>
                          <a:pt x="106" y="70"/>
                          <a:pt x="105" y="66"/>
                          <a:pt x="104" y="62"/>
                        </a:cubicBezTo>
                        <a:cubicBezTo>
                          <a:pt x="103" y="58"/>
                          <a:pt x="102" y="54"/>
                          <a:pt x="101" y="51"/>
                        </a:cubicBezTo>
                        <a:cubicBezTo>
                          <a:pt x="99" y="47"/>
                          <a:pt x="97" y="43"/>
                          <a:pt x="94" y="40"/>
                        </a:cubicBezTo>
                        <a:cubicBezTo>
                          <a:pt x="91" y="38"/>
                          <a:pt x="87" y="35"/>
                          <a:pt x="83" y="34"/>
                        </a:cubicBezTo>
                        <a:cubicBezTo>
                          <a:pt x="79" y="32"/>
                          <a:pt x="74" y="31"/>
                          <a:pt x="68" y="31"/>
                        </a:cubicBezTo>
                        <a:cubicBezTo>
                          <a:pt x="59" y="32"/>
                          <a:pt x="52" y="34"/>
                          <a:pt x="47" y="38"/>
                        </a:cubicBezTo>
                        <a:cubicBezTo>
                          <a:pt x="43" y="42"/>
                          <a:pt x="39" y="47"/>
                          <a:pt x="37" y="53"/>
                        </a:cubicBezTo>
                        <a:cubicBezTo>
                          <a:pt x="35" y="59"/>
                          <a:pt x="33" y="65"/>
                          <a:pt x="33" y="71"/>
                        </a:cubicBezTo>
                        <a:cubicBezTo>
                          <a:pt x="33" y="77"/>
                          <a:pt x="33" y="82"/>
                          <a:pt x="33" y="87"/>
                        </a:cubicBezTo>
                        <a:lnTo>
                          <a:pt x="36" y="165"/>
                        </a:lnTo>
                        <a:cubicBezTo>
                          <a:pt x="36" y="168"/>
                          <a:pt x="36" y="172"/>
                          <a:pt x="36" y="175"/>
                        </a:cubicBezTo>
                        <a:cubicBezTo>
                          <a:pt x="37" y="179"/>
                          <a:pt x="37" y="183"/>
                          <a:pt x="38" y="187"/>
                        </a:cubicBezTo>
                        <a:cubicBezTo>
                          <a:pt x="39" y="191"/>
                          <a:pt x="41" y="195"/>
                          <a:pt x="42" y="199"/>
                        </a:cubicBezTo>
                        <a:cubicBezTo>
                          <a:pt x="44" y="203"/>
                          <a:pt x="46" y="206"/>
                          <a:pt x="49" y="209"/>
                        </a:cubicBezTo>
                        <a:cubicBezTo>
                          <a:pt x="52" y="212"/>
                          <a:pt x="55" y="214"/>
                          <a:pt x="60" y="216"/>
                        </a:cubicBezTo>
                        <a:cubicBezTo>
                          <a:pt x="64" y="218"/>
                          <a:pt x="69" y="218"/>
                          <a:pt x="75" y="218"/>
                        </a:cubicBezTo>
                        <a:cubicBezTo>
                          <a:pt x="81" y="218"/>
                          <a:pt x="86" y="217"/>
                          <a:pt x="90" y="215"/>
                        </a:cubicBezTo>
                        <a:cubicBezTo>
                          <a:pt x="94" y="213"/>
                          <a:pt x="97" y="210"/>
                          <a:pt x="100" y="207"/>
                        </a:cubicBezTo>
                        <a:cubicBezTo>
                          <a:pt x="102" y="204"/>
                          <a:pt x="104" y="200"/>
                          <a:pt x="106" y="197"/>
                        </a:cubicBezTo>
                        <a:cubicBezTo>
                          <a:pt x="107" y="193"/>
                          <a:pt x="108" y="189"/>
                          <a:pt x="109" y="185"/>
                        </a:cubicBezTo>
                        <a:cubicBezTo>
                          <a:pt x="109" y="181"/>
                          <a:pt x="110" y="177"/>
                          <a:pt x="110" y="173"/>
                        </a:cubicBezTo>
                        <a:cubicBezTo>
                          <a:pt x="110" y="169"/>
                          <a:pt x="110" y="165"/>
                          <a:pt x="110" y="162"/>
                        </a:cubicBezTo>
                        <a:close/>
                        <a:moveTo>
                          <a:pt x="3" y="166"/>
                        </a:moveTo>
                        <a:lnTo>
                          <a:pt x="3" y="166"/>
                        </a:lnTo>
                        <a:lnTo>
                          <a:pt x="0" y="88"/>
                        </a:lnTo>
                        <a:cubicBezTo>
                          <a:pt x="0" y="84"/>
                          <a:pt x="0" y="78"/>
                          <a:pt x="0" y="72"/>
                        </a:cubicBezTo>
                        <a:cubicBezTo>
                          <a:pt x="0" y="66"/>
                          <a:pt x="1" y="60"/>
                          <a:pt x="3" y="53"/>
                        </a:cubicBezTo>
                        <a:cubicBezTo>
                          <a:pt x="4" y="47"/>
                          <a:pt x="7" y="41"/>
                          <a:pt x="10" y="34"/>
                        </a:cubicBezTo>
                        <a:cubicBezTo>
                          <a:pt x="13" y="28"/>
                          <a:pt x="17" y="23"/>
                          <a:pt x="22" y="18"/>
                        </a:cubicBezTo>
                        <a:cubicBezTo>
                          <a:pt x="27" y="13"/>
                          <a:pt x="33" y="9"/>
                          <a:pt x="40" y="5"/>
                        </a:cubicBezTo>
                        <a:cubicBezTo>
                          <a:pt x="48" y="2"/>
                          <a:pt x="57" y="1"/>
                          <a:pt x="67" y="0"/>
                        </a:cubicBezTo>
                        <a:cubicBezTo>
                          <a:pt x="77" y="0"/>
                          <a:pt x="86" y="1"/>
                          <a:pt x="94" y="4"/>
                        </a:cubicBezTo>
                        <a:cubicBezTo>
                          <a:pt x="102" y="6"/>
                          <a:pt x="108" y="10"/>
                          <a:pt x="113" y="14"/>
                        </a:cubicBezTo>
                        <a:cubicBezTo>
                          <a:pt x="119" y="19"/>
                          <a:pt x="123" y="24"/>
                          <a:pt x="127" y="30"/>
                        </a:cubicBezTo>
                        <a:cubicBezTo>
                          <a:pt x="130" y="36"/>
                          <a:pt x="133" y="42"/>
                          <a:pt x="134" y="49"/>
                        </a:cubicBezTo>
                        <a:cubicBezTo>
                          <a:pt x="136" y="55"/>
                          <a:pt x="138" y="61"/>
                          <a:pt x="139" y="67"/>
                        </a:cubicBezTo>
                        <a:cubicBezTo>
                          <a:pt x="139" y="73"/>
                          <a:pt x="140" y="78"/>
                          <a:pt x="140" y="83"/>
                        </a:cubicBezTo>
                        <a:lnTo>
                          <a:pt x="143" y="161"/>
                        </a:lnTo>
                        <a:cubicBezTo>
                          <a:pt x="143" y="166"/>
                          <a:pt x="143" y="171"/>
                          <a:pt x="143" y="177"/>
                        </a:cubicBezTo>
                        <a:cubicBezTo>
                          <a:pt x="142" y="183"/>
                          <a:pt x="141" y="190"/>
                          <a:pt x="140" y="196"/>
                        </a:cubicBezTo>
                        <a:cubicBezTo>
                          <a:pt x="138" y="202"/>
                          <a:pt x="136" y="209"/>
                          <a:pt x="133" y="215"/>
                        </a:cubicBezTo>
                        <a:cubicBezTo>
                          <a:pt x="130" y="221"/>
                          <a:pt x="126" y="227"/>
                          <a:pt x="121" y="232"/>
                        </a:cubicBezTo>
                        <a:cubicBezTo>
                          <a:pt x="116" y="237"/>
                          <a:pt x="110" y="241"/>
                          <a:pt x="103" y="244"/>
                        </a:cubicBezTo>
                        <a:cubicBezTo>
                          <a:pt x="95" y="247"/>
                          <a:pt x="86" y="249"/>
                          <a:pt x="76" y="249"/>
                        </a:cubicBezTo>
                        <a:cubicBezTo>
                          <a:pt x="66" y="250"/>
                          <a:pt x="57" y="249"/>
                          <a:pt x="49" y="246"/>
                        </a:cubicBezTo>
                        <a:cubicBezTo>
                          <a:pt x="41" y="243"/>
                          <a:pt x="35" y="240"/>
                          <a:pt x="29" y="235"/>
                        </a:cubicBezTo>
                        <a:cubicBezTo>
                          <a:pt x="24" y="231"/>
                          <a:pt x="20" y="225"/>
                          <a:pt x="16" y="219"/>
                        </a:cubicBezTo>
                        <a:cubicBezTo>
                          <a:pt x="13" y="213"/>
                          <a:pt x="10" y="207"/>
                          <a:pt x="8" y="201"/>
                        </a:cubicBezTo>
                        <a:cubicBezTo>
                          <a:pt x="6" y="195"/>
                          <a:pt x="5" y="188"/>
                          <a:pt x="4" y="182"/>
                        </a:cubicBezTo>
                        <a:cubicBezTo>
                          <a:pt x="3" y="177"/>
                          <a:pt x="3" y="171"/>
                          <a:pt x="3" y="166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0" name="Freeform 183">
                    <a:extLst>
                      <a:ext uri="{FF2B5EF4-FFF2-40B4-BE49-F238E27FC236}">
                        <a16:creationId xmlns:a16="http://schemas.microsoft.com/office/drawing/2014/main" id="{2E3B5967-E417-4899-9ABE-4F1ABA10DD5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567" y="882"/>
                    <a:ext cx="38" cy="66"/>
                  </a:xfrm>
                  <a:custGeom>
                    <a:avLst/>
                    <a:gdLst>
                      <a:gd name="T0" fmla="*/ 110 w 143"/>
                      <a:gd name="T1" fmla="*/ 163 h 250"/>
                      <a:gd name="T2" fmla="*/ 110 w 143"/>
                      <a:gd name="T3" fmla="*/ 163 h 250"/>
                      <a:gd name="T4" fmla="*/ 107 w 143"/>
                      <a:gd name="T5" fmla="*/ 85 h 250"/>
                      <a:gd name="T6" fmla="*/ 106 w 143"/>
                      <a:gd name="T7" fmla="*/ 74 h 250"/>
                      <a:gd name="T8" fmla="*/ 105 w 143"/>
                      <a:gd name="T9" fmla="*/ 63 h 250"/>
                      <a:gd name="T10" fmla="*/ 101 w 143"/>
                      <a:gd name="T11" fmla="*/ 51 h 250"/>
                      <a:gd name="T12" fmla="*/ 94 w 143"/>
                      <a:gd name="T13" fmla="*/ 41 h 250"/>
                      <a:gd name="T14" fmla="*/ 83 w 143"/>
                      <a:gd name="T15" fmla="*/ 34 h 250"/>
                      <a:gd name="T16" fmla="*/ 68 w 143"/>
                      <a:gd name="T17" fmla="*/ 32 h 250"/>
                      <a:gd name="T18" fmla="*/ 48 w 143"/>
                      <a:gd name="T19" fmla="*/ 38 h 250"/>
                      <a:gd name="T20" fmla="*/ 37 w 143"/>
                      <a:gd name="T21" fmla="*/ 53 h 250"/>
                      <a:gd name="T22" fmla="*/ 34 w 143"/>
                      <a:gd name="T23" fmla="*/ 71 h 250"/>
                      <a:gd name="T24" fmla="*/ 33 w 143"/>
                      <a:gd name="T25" fmla="*/ 87 h 250"/>
                      <a:gd name="T26" fmla="*/ 36 w 143"/>
                      <a:gd name="T27" fmla="*/ 165 h 250"/>
                      <a:gd name="T28" fmla="*/ 37 w 143"/>
                      <a:gd name="T29" fmla="*/ 176 h 250"/>
                      <a:gd name="T30" fmla="*/ 39 w 143"/>
                      <a:gd name="T31" fmla="*/ 187 h 250"/>
                      <a:gd name="T32" fmla="*/ 42 w 143"/>
                      <a:gd name="T33" fmla="*/ 199 h 250"/>
                      <a:gd name="T34" fmla="*/ 49 w 143"/>
                      <a:gd name="T35" fmla="*/ 209 h 250"/>
                      <a:gd name="T36" fmla="*/ 60 w 143"/>
                      <a:gd name="T37" fmla="*/ 216 h 250"/>
                      <a:gd name="T38" fmla="*/ 75 w 143"/>
                      <a:gd name="T39" fmla="*/ 218 h 250"/>
                      <a:gd name="T40" fmla="*/ 90 w 143"/>
                      <a:gd name="T41" fmla="*/ 215 h 250"/>
                      <a:gd name="T42" fmla="*/ 100 w 143"/>
                      <a:gd name="T43" fmla="*/ 207 h 250"/>
                      <a:gd name="T44" fmla="*/ 106 w 143"/>
                      <a:gd name="T45" fmla="*/ 197 h 250"/>
                      <a:gd name="T46" fmla="*/ 109 w 143"/>
                      <a:gd name="T47" fmla="*/ 185 h 250"/>
                      <a:gd name="T48" fmla="*/ 110 w 143"/>
                      <a:gd name="T49" fmla="*/ 173 h 250"/>
                      <a:gd name="T50" fmla="*/ 110 w 143"/>
                      <a:gd name="T51" fmla="*/ 163 h 250"/>
                      <a:gd name="T52" fmla="*/ 3 w 143"/>
                      <a:gd name="T53" fmla="*/ 167 h 250"/>
                      <a:gd name="T54" fmla="*/ 3 w 143"/>
                      <a:gd name="T55" fmla="*/ 167 h 250"/>
                      <a:gd name="T56" fmla="*/ 0 w 143"/>
                      <a:gd name="T57" fmla="*/ 89 h 250"/>
                      <a:gd name="T58" fmla="*/ 0 w 143"/>
                      <a:gd name="T59" fmla="*/ 72 h 250"/>
                      <a:gd name="T60" fmla="*/ 3 w 143"/>
                      <a:gd name="T61" fmla="*/ 54 h 250"/>
                      <a:gd name="T62" fmla="*/ 10 w 143"/>
                      <a:gd name="T63" fmla="*/ 35 h 250"/>
                      <a:gd name="T64" fmla="*/ 22 w 143"/>
                      <a:gd name="T65" fmla="*/ 18 h 250"/>
                      <a:gd name="T66" fmla="*/ 41 w 143"/>
                      <a:gd name="T67" fmla="*/ 6 h 250"/>
                      <a:gd name="T68" fmla="*/ 67 w 143"/>
                      <a:gd name="T69" fmla="*/ 1 h 250"/>
                      <a:gd name="T70" fmla="*/ 94 w 143"/>
                      <a:gd name="T71" fmla="*/ 4 h 250"/>
                      <a:gd name="T72" fmla="*/ 114 w 143"/>
                      <a:gd name="T73" fmla="*/ 15 h 250"/>
                      <a:gd name="T74" fmla="*/ 127 w 143"/>
                      <a:gd name="T75" fmla="*/ 31 h 250"/>
                      <a:gd name="T76" fmla="*/ 135 w 143"/>
                      <a:gd name="T77" fmla="*/ 49 h 250"/>
                      <a:gd name="T78" fmla="*/ 139 w 143"/>
                      <a:gd name="T79" fmla="*/ 67 h 250"/>
                      <a:gd name="T80" fmla="*/ 140 w 143"/>
                      <a:gd name="T81" fmla="*/ 83 h 250"/>
                      <a:gd name="T82" fmla="*/ 143 w 143"/>
                      <a:gd name="T83" fmla="*/ 162 h 250"/>
                      <a:gd name="T84" fmla="*/ 143 w 143"/>
                      <a:gd name="T85" fmla="*/ 178 h 250"/>
                      <a:gd name="T86" fmla="*/ 140 w 143"/>
                      <a:gd name="T87" fmla="*/ 196 h 250"/>
                      <a:gd name="T88" fmla="*/ 134 w 143"/>
                      <a:gd name="T89" fmla="*/ 215 h 250"/>
                      <a:gd name="T90" fmla="*/ 122 w 143"/>
                      <a:gd name="T91" fmla="*/ 232 h 250"/>
                      <a:gd name="T92" fmla="*/ 103 w 143"/>
                      <a:gd name="T93" fmla="*/ 244 h 250"/>
                      <a:gd name="T94" fmla="*/ 76 w 143"/>
                      <a:gd name="T95" fmla="*/ 250 h 250"/>
                      <a:gd name="T96" fmla="*/ 49 w 143"/>
                      <a:gd name="T97" fmla="*/ 246 h 250"/>
                      <a:gd name="T98" fmla="*/ 30 w 143"/>
                      <a:gd name="T99" fmla="*/ 235 h 250"/>
                      <a:gd name="T100" fmla="*/ 17 w 143"/>
                      <a:gd name="T101" fmla="*/ 220 h 250"/>
                      <a:gd name="T102" fmla="*/ 9 w 143"/>
                      <a:gd name="T103" fmla="*/ 201 h 250"/>
                      <a:gd name="T104" fmla="*/ 4 w 143"/>
                      <a:gd name="T105" fmla="*/ 183 h 250"/>
                      <a:gd name="T106" fmla="*/ 3 w 143"/>
                      <a:gd name="T107" fmla="*/ 167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3" h="250">
                        <a:moveTo>
                          <a:pt x="110" y="163"/>
                        </a:moveTo>
                        <a:lnTo>
                          <a:pt x="110" y="163"/>
                        </a:lnTo>
                        <a:lnTo>
                          <a:pt x="107" y="85"/>
                        </a:lnTo>
                        <a:cubicBezTo>
                          <a:pt x="107" y="82"/>
                          <a:pt x="107" y="78"/>
                          <a:pt x="106" y="74"/>
                        </a:cubicBezTo>
                        <a:cubicBezTo>
                          <a:pt x="106" y="71"/>
                          <a:pt x="106" y="67"/>
                          <a:pt x="105" y="63"/>
                        </a:cubicBezTo>
                        <a:cubicBezTo>
                          <a:pt x="104" y="59"/>
                          <a:pt x="102" y="55"/>
                          <a:pt x="101" y="51"/>
                        </a:cubicBezTo>
                        <a:cubicBezTo>
                          <a:pt x="99" y="47"/>
                          <a:pt x="97" y="44"/>
                          <a:pt x="94" y="41"/>
                        </a:cubicBezTo>
                        <a:cubicBezTo>
                          <a:pt x="91" y="38"/>
                          <a:pt x="88" y="36"/>
                          <a:pt x="83" y="34"/>
                        </a:cubicBezTo>
                        <a:cubicBezTo>
                          <a:pt x="79" y="32"/>
                          <a:pt x="74" y="32"/>
                          <a:pt x="68" y="32"/>
                        </a:cubicBezTo>
                        <a:cubicBezTo>
                          <a:pt x="59" y="32"/>
                          <a:pt x="53" y="34"/>
                          <a:pt x="48" y="38"/>
                        </a:cubicBezTo>
                        <a:cubicBezTo>
                          <a:pt x="43" y="43"/>
                          <a:pt x="39" y="48"/>
                          <a:pt x="37" y="53"/>
                        </a:cubicBezTo>
                        <a:cubicBezTo>
                          <a:pt x="35" y="59"/>
                          <a:pt x="34" y="65"/>
                          <a:pt x="34" y="71"/>
                        </a:cubicBezTo>
                        <a:cubicBezTo>
                          <a:pt x="33" y="77"/>
                          <a:pt x="33" y="83"/>
                          <a:pt x="33" y="87"/>
                        </a:cubicBezTo>
                        <a:lnTo>
                          <a:pt x="36" y="165"/>
                        </a:lnTo>
                        <a:cubicBezTo>
                          <a:pt x="36" y="168"/>
                          <a:pt x="36" y="172"/>
                          <a:pt x="37" y="176"/>
                        </a:cubicBezTo>
                        <a:cubicBezTo>
                          <a:pt x="37" y="180"/>
                          <a:pt x="38" y="183"/>
                          <a:pt x="39" y="187"/>
                        </a:cubicBezTo>
                        <a:cubicBezTo>
                          <a:pt x="40" y="191"/>
                          <a:pt x="41" y="195"/>
                          <a:pt x="42" y="199"/>
                        </a:cubicBezTo>
                        <a:cubicBezTo>
                          <a:pt x="44" y="203"/>
                          <a:pt x="46" y="206"/>
                          <a:pt x="49" y="209"/>
                        </a:cubicBezTo>
                        <a:cubicBezTo>
                          <a:pt x="52" y="212"/>
                          <a:pt x="56" y="215"/>
                          <a:pt x="60" y="216"/>
                        </a:cubicBezTo>
                        <a:cubicBezTo>
                          <a:pt x="64" y="218"/>
                          <a:pt x="69" y="219"/>
                          <a:pt x="75" y="218"/>
                        </a:cubicBezTo>
                        <a:cubicBezTo>
                          <a:pt x="81" y="218"/>
                          <a:pt x="86" y="217"/>
                          <a:pt x="90" y="215"/>
                        </a:cubicBezTo>
                        <a:cubicBezTo>
                          <a:pt x="94" y="213"/>
                          <a:pt x="97" y="211"/>
                          <a:pt x="100" y="207"/>
                        </a:cubicBezTo>
                        <a:cubicBezTo>
                          <a:pt x="103" y="204"/>
                          <a:pt x="105" y="201"/>
                          <a:pt x="106" y="197"/>
                        </a:cubicBezTo>
                        <a:cubicBezTo>
                          <a:pt x="107" y="193"/>
                          <a:pt x="108" y="189"/>
                          <a:pt x="109" y="185"/>
                        </a:cubicBezTo>
                        <a:cubicBezTo>
                          <a:pt x="110" y="181"/>
                          <a:pt x="110" y="177"/>
                          <a:pt x="110" y="173"/>
                        </a:cubicBezTo>
                        <a:cubicBezTo>
                          <a:pt x="110" y="169"/>
                          <a:pt x="110" y="166"/>
                          <a:pt x="110" y="163"/>
                        </a:cubicBezTo>
                        <a:close/>
                        <a:moveTo>
                          <a:pt x="3" y="167"/>
                        </a:moveTo>
                        <a:lnTo>
                          <a:pt x="3" y="167"/>
                        </a:lnTo>
                        <a:lnTo>
                          <a:pt x="0" y="89"/>
                        </a:lnTo>
                        <a:cubicBezTo>
                          <a:pt x="0" y="84"/>
                          <a:pt x="0" y="79"/>
                          <a:pt x="0" y="72"/>
                        </a:cubicBezTo>
                        <a:cubicBezTo>
                          <a:pt x="1" y="66"/>
                          <a:pt x="2" y="60"/>
                          <a:pt x="3" y="54"/>
                        </a:cubicBezTo>
                        <a:cubicBezTo>
                          <a:pt x="5" y="47"/>
                          <a:pt x="7" y="41"/>
                          <a:pt x="10" y="35"/>
                        </a:cubicBezTo>
                        <a:cubicBezTo>
                          <a:pt x="13" y="29"/>
                          <a:pt x="17" y="23"/>
                          <a:pt x="22" y="18"/>
                        </a:cubicBezTo>
                        <a:cubicBezTo>
                          <a:pt x="27" y="13"/>
                          <a:pt x="33" y="9"/>
                          <a:pt x="41" y="6"/>
                        </a:cubicBezTo>
                        <a:cubicBezTo>
                          <a:pt x="48" y="3"/>
                          <a:pt x="57" y="1"/>
                          <a:pt x="67" y="1"/>
                        </a:cubicBezTo>
                        <a:cubicBezTo>
                          <a:pt x="78" y="0"/>
                          <a:pt x="87" y="1"/>
                          <a:pt x="94" y="4"/>
                        </a:cubicBezTo>
                        <a:cubicBezTo>
                          <a:pt x="102" y="7"/>
                          <a:pt x="108" y="10"/>
                          <a:pt x="114" y="15"/>
                        </a:cubicBezTo>
                        <a:cubicBezTo>
                          <a:pt x="119" y="19"/>
                          <a:pt x="124" y="25"/>
                          <a:pt x="127" y="31"/>
                        </a:cubicBezTo>
                        <a:cubicBezTo>
                          <a:pt x="130" y="36"/>
                          <a:pt x="133" y="43"/>
                          <a:pt x="135" y="49"/>
                        </a:cubicBezTo>
                        <a:cubicBezTo>
                          <a:pt x="137" y="55"/>
                          <a:pt x="138" y="61"/>
                          <a:pt x="139" y="67"/>
                        </a:cubicBezTo>
                        <a:cubicBezTo>
                          <a:pt x="140" y="73"/>
                          <a:pt x="140" y="79"/>
                          <a:pt x="140" y="83"/>
                        </a:cubicBezTo>
                        <a:lnTo>
                          <a:pt x="143" y="162"/>
                        </a:lnTo>
                        <a:cubicBezTo>
                          <a:pt x="143" y="166"/>
                          <a:pt x="143" y="172"/>
                          <a:pt x="143" y="178"/>
                        </a:cubicBezTo>
                        <a:cubicBezTo>
                          <a:pt x="143" y="184"/>
                          <a:pt x="142" y="190"/>
                          <a:pt x="140" y="196"/>
                        </a:cubicBezTo>
                        <a:cubicBezTo>
                          <a:pt x="139" y="203"/>
                          <a:pt x="136" y="209"/>
                          <a:pt x="134" y="215"/>
                        </a:cubicBezTo>
                        <a:cubicBezTo>
                          <a:pt x="131" y="221"/>
                          <a:pt x="127" y="227"/>
                          <a:pt x="122" y="232"/>
                        </a:cubicBezTo>
                        <a:cubicBezTo>
                          <a:pt x="117" y="237"/>
                          <a:pt x="110" y="241"/>
                          <a:pt x="103" y="244"/>
                        </a:cubicBezTo>
                        <a:cubicBezTo>
                          <a:pt x="96" y="247"/>
                          <a:pt x="87" y="249"/>
                          <a:pt x="76" y="250"/>
                        </a:cubicBezTo>
                        <a:cubicBezTo>
                          <a:pt x="66" y="250"/>
                          <a:pt x="57" y="249"/>
                          <a:pt x="49" y="246"/>
                        </a:cubicBezTo>
                        <a:cubicBezTo>
                          <a:pt x="42" y="244"/>
                          <a:pt x="35" y="240"/>
                          <a:pt x="30" y="235"/>
                        </a:cubicBezTo>
                        <a:cubicBezTo>
                          <a:pt x="24" y="231"/>
                          <a:pt x="20" y="226"/>
                          <a:pt x="17" y="220"/>
                        </a:cubicBezTo>
                        <a:cubicBezTo>
                          <a:pt x="13" y="214"/>
                          <a:pt x="11" y="208"/>
                          <a:pt x="9" y="201"/>
                        </a:cubicBezTo>
                        <a:cubicBezTo>
                          <a:pt x="7" y="195"/>
                          <a:pt x="5" y="189"/>
                          <a:pt x="4" y="183"/>
                        </a:cubicBezTo>
                        <a:cubicBezTo>
                          <a:pt x="4" y="177"/>
                          <a:pt x="3" y="171"/>
                          <a:pt x="3" y="167"/>
                        </a:cubicBez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61" tIns="34280" rIns="68561" bIns="3428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68553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9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35" name="TextBox 834">
                  <a:extLst>
                    <a:ext uri="{FF2B5EF4-FFF2-40B4-BE49-F238E27FC236}">
                      <a16:creationId xmlns:a16="http://schemas.microsoft.com/office/drawing/2014/main" id="{C1DE1610-3895-47C3-AD94-92DB8F086281}"/>
                    </a:ext>
                  </a:extLst>
                </p:cNvPr>
                <p:cNvSpPr txBox="1"/>
                <p:nvPr/>
              </p:nvSpPr>
              <p:spPr>
                <a:xfrm>
                  <a:off x="4474513" y="1018137"/>
                  <a:ext cx="787326" cy="2770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672161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441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71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40</a:t>
                  </a:r>
                  <a:r>
                    <a:rPr kumimoji="0" lang="en-US" sz="1028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TB</a:t>
                  </a: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1" name="TextBox 850">
                <a:extLst>
                  <a:ext uri="{FF2B5EF4-FFF2-40B4-BE49-F238E27FC236}">
                    <a16:creationId xmlns:a16="http://schemas.microsoft.com/office/drawing/2014/main" id="{AA59A5F9-176E-48E0-8B3C-A7C686619FF7}"/>
                  </a:ext>
                </a:extLst>
              </p:cNvPr>
              <p:cNvSpPr txBox="1"/>
              <p:nvPr/>
            </p:nvSpPr>
            <p:spPr>
              <a:xfrm>
                <a:off x="6141007" y="4863479"/>
                <a:ext cx="805349" cy="448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defTabSz="896215">
                  <a:lnSpc>
                    <a:spcPct val="90000"/>
                  </a:lnSpc>
                  <a:defRPr sz="1372" kern="100">
                    <a:solidFill>
                      <a:srgbClr val="353535"/>
                    </a:solidFill>
                    <a:latin typeface="Segoe UI"/>
                    <a:ea typeface="ＭＳ Ｐゴシック" charset="0"/>
                  </a:defRPr>
                </a:lvl1pPr>
              </a:lstStyle>
              <a:p>
                <a:pPr marL="0" marR="0" lvl="0" indent="0" algn="l" defTabSz="658793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81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Effective</a:t>
                </a:r>
                <a:br>
                  <a:rPr kumimoji="0" lang="en-US" sz="881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</a:br>
                <a:r>
                  <a:rPr kumimoji="0" lang="en-US" sz="881" b="0" i="0" u="none" strike="noStrike" kern="10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"/>
                    <a:ea typeface="ＭＳ Ｐゴシック" charset="0"/>
                    <a:cs typeface="+mn-cs"/>
                  </a:rPr>
                  <a:t>policy</a:t>
                </a:r>
              </a:p>
            </p:txBody>
          </p:sp>
          <p:sp>
            <p:nvSpPr>
              <p:cNvPr id="852" name="Arc 851">
                <a:extLst>
                  <a:ext uri="{FF2B5EF4-FFF2-40B4-BE49-F238E27FC236}">
                    <a16:creationId xmlns:a16="http://schemas.microsoft.com/office/drawing/2014/main" id="{58B4F5E5-631E-4638-AD6D-7090CB61D786}"/>
                  </a:ext>
                </a:extLst>
              </p:cNvPr>
              <p:cNvSpPr/>
              <p:nvPr/>
            </p:nvSpPr>
            <p:spPr>
              <a:xfrm>
                <a:off x="4852901" y="2647294"/>
                <a:ext cx="2083983" cy="2083983"/>
              </a:xfrm>
              <a:prstGeom prst="arc">
                <a:avLst>
                  <a:gd name="adj1" fmla="val 9905982"/>
                  <a:gd name="adj2" fmla="val 12734190"/>
                </a:avLst>
              </a:prstGeom>
              <a:noFill/>
              <a:ln w="9525" cap="flat" cmpd="sng" algn="ctr">
                <a:solidFill>
                  <a:srgbClr val="0078D7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7216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36" name="pencil" title="Icon of a pencil">
                <a:extLst>
                  <a:ext uri="{FF2B5EF4-FFF2-40B4-BE49-F238E27FC236}">
                    <a16:creationId xmlns:a16="http://schemas.microsoft.com/office/drawing/2014/main" id="{A875A7A1-0082-472F-96CC-DCEFEBA3B73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523203" y="5240557"/>
                <a:ext cx="365760" cy="365760"/>
              </a:xfrm>
              <a:custGeom>
                <a:avLst/>
                <a:gdLst>
                  <a:gd name="T0" fmla="*/ 94 w 334"/>
                  <a:gd name="T1" fmla="*/ 310 h 335"/>
                  <a:gd name="T2" fmla="*/ 0 w 334"/>
                  <a:gd name="T3" fmla="*/ 335 h 335"/>
                  <a:gd name="T4" fmla="*/ 24 w 334"/>
                  <a:gd name="T5" fmla="*/ 243 h 335"/>
                  <a:gd name="T6" fmla="*/ 249 w 334"/>
                  <a:gd name="T7" fmla="*/ 18 h 335"/>
                  <a:gd name="T8" fmla="*/ 316 w 334"/>
                  <a:gd name="T9" fmla="*/ 18 h 335"/>
                  <a:gd name="T10" fmla="*/ 316 w 334"/>
                  <a:gd name="T11" fmla="*/ 85 h 335"/>
                  <a:gd name="T12" fmla="*/ 94 w 334"/>
                  <a:gd name="T13" fmla="*/ 310 h 335"/>
                  <a:gd name="T14" fmla="*/ 232 w 334"/>
                  <a:gd name="T15" fmla="*/ 35 h 335"/>
                  <a:gd name="T16" fmla="*/ 300 w 334"/>
                  <a:gd name="T17" fmla="*/ 102 h 335"/>
                  <a:gd name="T18" fmla="*/ 94 w 334"/>
                  <a:gd name="T19" fmla="*/ 310 h 335"/>
                  <a:gd name="T20" fmla="*/ 74 w 334"/>
                  <a:gd name="T21" fmla="*/ 260 h 335"/>
                  <a:gd name="T22" fmla="*/ 24 w 334"/>
                  <a:gd name="T23" fmla="*/ 243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4" h="335">
                    <a:moveTo>
                      <a:pt x="94" y="310"/>
                    </a:moveTo>
                    <a:cubicBezTo>
                      <a:pt x="0" y="335"/>
                      <a:pt x="0" y="335"/>
                      <a:pt x="0" y="335"/>
                    </a:cubicBezTo>
                    <a:cubicBezTo>
                      <a:pt x="24" y="243"/>
                      <a:pt x="24" y="243"/>
                      <a:pt x="24" y="243"/>
                    </a:cubicBezTo>
                    <a:cubicBezTo>
                      <a:pt x="249" y="18"/>
                      <a:pt x="249" y="18"/>
                      <a:pt x="249" y="18"/>
                    </a:cubicBezTo>
                    <a:cubicBezTo>
                      <a:pt x="268" y="0"/>
                      <a:pt x="298" y="0"/>
                      <a:pt x="316" y="18"/>
                    </a:cubicBezTo>
                    <a:cubicBezTo>
                      <a:pt x="334" y="36"/>
                      <a:pt x="334" y="66"/>
                      <a:pt x="316" y="85"/>
                    </a:cubicBezTo>
                    <a:lnTo>
                      <a:pt x="94" y="310"/>
                    </a:lnTo>
                    <a:close/>
                    <a:moveTo>
                      <a:pt x="232" y="35"/>
                    </a:moveTo>
                    <a:cubicBezTo>
                      <a:pt x="300" y="102"/>
                      <a:pt x="300" y="102"/>
                      <a:pt x="300" y="102"/>
                    </a:cubicBezTo>
                    <a:moveTo>
                      <a:pt x="94" y="310"/>
                    </a:moveTo>
                    <a:cubicBezTo>
                      <a:pt x="94" y="310"/>
                      <a:pt x="98" y="287"/>
                      <a:pt x="74" y="260"/>
                    </a:cubicBezTo>
                    <a:cubicBezTo>
                      <a:pt x="50" y="233"/>
                      <a:pt x="24" y="243"/>
                      <a:pt x="24" y="243"/>
                    </a:cubicBezTo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7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24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highlight>
                    <a:srgbClr val="D83B01"/>
                  </a:highlight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A42E7D0-22FB-4928-A905-03E996E84F70}"/>
                  </a:ext>
                </a:extLst>
              </p:cNvPr>
              <p:cNvCxnSpPr/>
              <p:nvPr/>
            </p:nvCxnSpPr>
            <p:spPr>
              <a:xfrm>
                <a:off x="7455609" y="5671369"/>
                <a:ext cx="401027" cy="0"/>
              </a:xfrm>
              <a:prstGeom prst="line">
                <a:avLst/>
              </a:prstGeom>
              <a:ln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8" name="Title 1">
            <a:extLst>
              <a:ext uri="{FF2B5EF4-FFF2-40B4-BE49-F238E27FC236}">
                <a16:creationId xmlns:a16="http://schemas.microsoft.com/office/drawing/2014/main" id="{C623B6BD-DE75-4CBD-A34B-96EDB0D6DC20}"/>
              </a:ext>
            </a:extLst>
          </p:cNvPr>
          <p:cNvSpPr txBox="1">
            <a:spLocks/>
          </p:cNvSpPr>
          <p:nvPr/>
        </p:nvSpPr>
        <p:spPr>
          <a:xfrm>
            <a:off x="1851745" y="15333"/>
            <a:ext cx="4667264" cy="55821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6995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 spc="-38" dirty="0">
                <a:solidFill>
                  <a:srgbClr val="505050"/>
                </a:solidFill>
                <a:latin typeface="Segoe UI Semibold"/>
              </a:rPr>
              <a:t>MCAS</a:t>
            </a:r>
            <a:endParaRPr kumimoji="0" lang="en-US" sz="2700" b="1" i="0" u="none" strike="noStrike" kern="1200" cap="none" spc="-38" normalizeH="0" baseline="0" noProof="0" dirty="0">
              <a:ln w="3175"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728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328F0A3-7933-4140-925F-B361A7F6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309" cy="415498"/>
          </a:xfrm>
        </p:spPr>
        <p:txBody>
          <a:bodyPr/>
          <a:lstStyle/>
          <a:p>
            <a:r>
              <a:rPr lang="en-US" dirty="0"/>
              <a:t>Microsoft Cloud App Security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DE1CCD-4753-8442-9E97-475B7069D16F}"/>
              </a:ext>
            </a:extLst>
          </p:cNvPr>
          <p:cNvSpPr/>
          <p:nvPr/>
        </p:nvSpPr>
        <p:spPr bwMode="auto">
          <a:xfrm>
            <a:off x="182880" y="1178717"/>
            <a:ext cx="2057400" cy="96012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Discover and assess risks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CF6F7F-D0DF-E340-982A-3D61298AD15C}"/>
              </a:ext>
            </a:extLst>
          </p:cNvPr>
          <p:cNvSpPr/>
          <p:nvPr/>
        </p:nvSpPr>
        <p:spPr bwMode="auto">
          <a:xfrm>
            <a:off x="4778667" y="1178717"/>
            <a:ext cx="2057400" cy="96012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Protect your information</a:t>
            </a:r>
          </a:p>
          <a:p>
            <a:pPr marL="0" marR="0" lvl="0" indent="0" algn="ctr" defTabSz="698951" rtl="0" eaLnBrk="1" fontAlgn="base" latinLnBrk="0" hangingPunct="1">
              <a:lnSpc>
                <a:spcPts val="1335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1C15AB-0AA6-1544-977C-6B343586CBB0}"/>
              </a:ext>
            </a:extLst>
          </p:cNvPr>
          <p:cNvSpPr/>
          <p:nvPr/>
        </p:nvSpPr>
        <p:spPr bwMode="auto">
          <a:xfrm>
            <a:off x="6903720" y="1178717"/>
            <a:ext cx="2057400" cy="96012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Detect</a:t>
            </a:r>
            <a:b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threats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020E45-EC03-9147-89AB-50E554E75984}"/>
              </a:ext>
            </a:extLst>
          </p:cNvPr>
          <p:cNvSpPr/>
          <p:nvPr/>
        </p:nvSpPr>
        <p:spPr bwMode="auto">
          <a:xfrm>
            <a:off x="2466425" y="1178717"/>
            <a:ext cx="2057400" cy="96012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Control access in real time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9E7494-8330-6A40-94FC-8423DBCAE63A}"/>
              </a:ext>
            </a:extLst>
          </p:cNvPr>
          <p:cNvGrpSpPr/>
          <p:nvPr/>
        </p:nvGrpSpPr>
        <p:grpSpPr>
          <a:xfrm>
            <a:off x="2811767" y="2153081"/>
            <a:ext cx="1371600" cy="1371600"/>
            <a:chOff x="3688080" y="2913925"/>
            <a:chExt cx="1828800" cy="18288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EE4DC1C-5F38-744A-AC86-73BB7B482342}"/>
                </a:ext>
              </a:extLst>
            </p:cNvPr>
            <p:cNvSpPr/>
            <p:nvPr/>
          </p:nvSpPr>
          <p:spPr bwMode="auto">
            <a:xfrm>
              <a:off x="3688080" y="2913925"/>
              <a:ext cx="1828800" cy="1828800"/>
            </a:xfrm>
            <a:prstGeom prst="ellipse">
              <a:avLst/>
            </a:prstGeom>
            <a:solidFill>
              <a:srgbClr val="F8F8F8">
                <a:alpha val="30000"/>
              </a:srgbClr>
            </a:solidFill>
            <a:ln w="127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6B4206B-1C7D-BF40-A1B7-6620488A6986}"/>
                </a:ext>
              </a:extLst>
            </p:cNvPr>
            <p:cNvGrpSpPr/>
            <p:nvPr/>
          </p:nvGrpSpPr>
          <p:grpSpPr>
            <a:xfrm>
              <a:off x="4069784" y="3293220"/>
              <a:ext cx="1065393" cy="1036075"/>
              <a:chOff x="5441068" y="2657407"/>
              <a:chExt cx="608783" cy="592030"/>
            </a:xfrm>
            <a:solidFill>
              <a:schemeClr val="bg1"/>
            </a:solidFill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C5BF114C-30FE-164D-8328-5A19F225E9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650" y="2873248"/>
                <a:ext cx="291617" cy="376189"/>
              </a:xfrm>
              <a:custGeom>
                <a:avLst/>
                <a:gdLst>
                  <a:gd name="T0" fmla="*/ 281 w 629"/>
                  <a:gd name="T1" fmla="*/ 377 h 814"/>
                  <a:gd name="T2" fmla="*/ 423 w 629"/>
                  <a:gd name="T3" fmla="*/ 257 h 814"/>
                  <a:gd name="T4" fmla="*/ 401 w 629"/>
                  <a:gd name="T5" fmla="*/ 185 h 814"/>
                  <a:gd name="T6" fmla="*/ 315 w 629"/>
                  <a:gd name="T7" fmla="*/ 137 h 814"/>
                  <a:gd name="T8" fmla="*/ 206 w 629"/>
                  <a:gd name="T9" fmla="*/ 257 h 814"/>
                  <a:gd name="T10" fmla="*/ 281 w 629"/>
                  <a:gd name="T11" fmla="*/ 377 h 814"/>
                  <a:gd name="T12" fmla="*/ 450 w 629"/>
                  <a:gd name="T13" fmla="*/ 403 h 814"/>
                  <a:gd name="T14" fmla="*/ 217 w 629"/>
                  <a:gd name="T15" fmla="*/ 403 h 814"/>
                  <a:gd name="T16" fmla="*/ 180 w 629"/>
                  <a:gd name="T17" fmla="*/ 403 h 814"/>
                  <a:gd name="T18" fmla="*/ 220 w 629"/>
                  <a:gd name="T19" fmla="*/ 152 h 814"/>
                  <a:gd name="T20" fmla="*/ 409 w 629"/>
                  <a:gd name="T21" fmla="*/ 152 h 814"/>
                  <a:gd name="T22" fmla="*/ 431 w 629"/>
                  <a:gd name="T23" fmla="*/ 182 h 814"/>
                  <a:gd name="T24" fmla="*/ 450 w 629"/>
                  <a:gd name="T25" fmla="*/ 257 h 814"/>
                  <a:gd name="T26" fmla="*/ 43 w 629"/>
                  <a:gd name="T27" fmla="*/ 403 h 814"/>
                  <a:gd name="T28" fmla="*/ 27 w 629"/>
                  <a:gd name="T29" fmla="*/ 420 h 814"/>
                  <a:gd name="T30" fmla="*/ 43 w 629"/>
                  <a:gd name="T31" fmla="*/ 787 h 814"/>
                  <a:gd name="T32" fmla="*/ 603 w 629"/>
                  <a:gd name="T33" fmla="*/ 771 h 814"/>
                  <a:gd name="T34" fmla="*/ 586 w 629"/>
                  <a:gd name="T35" fmla="*/ 403 h 814"/>
                  <a:gd name="T36" fmla="*/ 533 w 629"/>
                  <a:gd name="T37" fmla="*/ 257 h 814"/>
                  <a:gd name="T38" fmla="*/ 471 w 629"/>
                  <a:gd name="T39" fmla="*/ 97 h 814"/>
                  <a:gd name="T40" fmla="*/ 315 w 629"/>
                  <a:gd name="T41" fmla="*/ 27 h 814"/>
                  <a:gd name="T42" fmla="*/ 159 w 629"/>
                  <a:gd name="T43" fmla="*/ 95 h 814"/>
                  <a:gd name="T44" fmla="*/ 96 w 629"/>
                  <a:gd name="T45" fmla="*/ 403 h 814"/>
                  <a:gd name="T46" fmla="*/ 586 w 629"/>
                  <a:gd name="T47" fmla="*/ 814 h 814"/>
                  <a:gd name="T48" fmla="*/ 43 w 629"/>
                  <a:gd name="T49" fmla="*/ 814 h 814"/>
                  <a:gd name="T50" fmla="*/ 0 w 629"/>
                  <a:gd name="T51" fmla="*/ 420 h 814"/>
                  <a:gd name="T52" fmla="*/ 70 w 629"/>
                  <a:gd name="T53" fmla="*/ 377 h 814"/>
                  <a:gd name="T54" fmla="*/ 140 w 629"/>
                  <a:gd name="T55" fmla="*/ 77 h 814"/>
                  <a:gd name="T56" fmla="*/ 315 w 629"/>
                  <a:gd name="T57" fmla="*/ 0 h 814"/>
                  <a:gd name="T58" fmla="*/ 492 w 629"/>
                  <a:gd name="T59" fmla="*/ 80 h 814"/>
                  <a:gd name="T60" fmla="*/ 560 w 629"/>
                  <a:gd name="T61" fmla="*/ 257 h 814"/>
                  <a:gd name="T62" fmla="*/ 586 w 629"/>
                  <a:gd name="T63" fmla="*/ 377 h 814"/>
                  <a:gd name="T64" fmla="*/ 629 w 629"/>
                  <a:gd name="T65" fmla="*/ 771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9" h="814">
                    <a:moveTo>
                      <a:pt x="281" y="377"/>
                    </a:moveTo>
                    <a:lnTo>
                      <a:pt x="281" y="377"/>
                    </a:lnTo>
                    <a:lnTo>
                      <a:pt x="423" y="377"/>
                    </a:lnTo>
                    <a:lnTo>
                      <a:pt x="423" y="257"/>
                    </a:lnTo>
                    <a:cubicBezTo>
                      <a:pt x="423" y="232"/>
                      <a:pt x="416" y="208"/>
                      <a:pt x="403" y="188"/>
                    </a:cubicBezTo>
                    <a:lnTo>
                      <a:pt x="401" y="185"/>
                    </a:lnTo>
                    <a:cubicBezTo>
                      <a:pt x="397" y="179"/>
                      <a:pt x="393" y="175"/>
                      <a:pt x="390" y="171"/>
                    </a:cubicBezTo>
                    <a:cubicBezTo>
                      <a:pt x="369" y="149"/>
                      <a:pt x="343" y="137"/>
                      <a:pt x="315" y="137"/>
                    </a:cubicBezTo>
                    <a:cubicBezTo>
                      <a:pt x="286" y="137"/>
                      <a:pt x="260" y="149"/>
                      <a:pt x="240" y="171"/>
                    </a:cubicBezTo>
                    <a:cubicBezTo>
                      <a:pt x="218" y="193"/>
                      <a:pt x="206" y="224"/>
                      <a:pt x="206" y="257"/>
                    </a:cubicBezTo>
                    <a:lnTo>
                      <a:pt x="206" y="377"/>
                    </a:lnTo>
                    <a:lnTo>
                      <a:pt x="281" y="377"/>
                    </a:lnTo>
                    <a:lnTo>
                      <a:pt x="281" y="377"/>
                    </a:lnTo>
                    <a:close/>
                    <a:moveTo>
                      <a:pt x="450" y="403"/>
                    </a:moveTo>
                    <a:lnTo>
                      <a:pt x="450" y="403"/>
                    </a:lnTo>
                    <a:lnTo>
                      <a:pt x="217" y="403"/>
                    </a:lnTo>
                    <a:lnTo>
                      <a:pt x="217" y="403"/>
                    </a:lnTo>
                    <a:lnTo>
                      <a:pt x="180" y="403"/>
                    </a:lnTo>
                    <a:lnTo>
                      <a:pt x="180" y="257"/>
                    </a:lnTo>
                    <a:cubicBezTo>
                      <a:pt x="180" y="218"/>
                      <a:pt x="194" y="180"/>
                      <a:pt x="220" y="152"/>
                    </a:cubicBezTo>
                    <a:cubicBezTo>
                      <a:pt x="246" y="125"/>
                      <a:pt x="279" y="110"/>
                      <a:pt x="315" y="110"/>
                    </a:cubicBezTo>
                    <a:cubicBezTo>
                      <a:pt x="350" y="110"/>
                      <a:pt x="384" y="125"/>
                      <a:pt x="409" y="152"/>
                    </a:cubicBezTo>
                    <a:cubicBezTo>
                      <a:pt x="415" y="158"/>
                      <a:pt x="420" y="165"/>
                      <a:pt x="425" y="173"/>
                    </a:cubicBezTo>
                    <a:lnTo>
                      <a:pt x="431" y="182"/>
                    </a:lnTo>
                    <a:lnTo>
                      <a:pt x="431" y="182"/>
                    </a:lnTo>
                    <a:cubicBezTo>
                      <a:pt x="443" y="205"/>
                      <a:pt x="450" y="231"/>
                      <a:pt x="450" y="257"/>
                    </a:cubicBezTo>
                    <a:lnTo>
                      <a:pt x="450" y="403"/>
                    </a:lnTo>
                    <a:close/>
                    <a:moveTo>
                      <a:pt x="43" y="403"/>
                    </a:moveTo>
                    <a:lnTo>
                      <a:pt x="43" y="403"/>
                    </a:lnTo>
                    <a:cubicBezTo>
                      <a:pt x="34" y="403"/>
                      <a:pt x="27" y="411"/>
                      <a:pt x="27" y="420"/>
                    </a:cubicBezTo>
                    <a:lnTo>
                      <a:pt x="27" y="771"/>
                    </a:lnTo>
                    <a:cubicBezTo>
                      <a:pt x="27" y="780"/>
                      <a:pt x="34" y="787"/>
                      <a:pt x="43" y="787"/>
                    </a:cubicBezTo>
                    <a:lnTo>
                      <a:pt x="586" y="787"/>
                    </a:lnTo>
                    <a:cubicBezTo>
                      <a:pt x="595" y="787"/>
                      <a:pt x="603" y="780"/>
                      <a:pt x="603" y="771"/>
                    </a:cubicBezTo>
                    <a:lnTo>
                      <a:pt x="603" y="420"/>
                    </a:lnTo>
                    <a:cubicBezTo>
                      <a:pt x="603" y="411"/>
                      <a:pt x="595" y="403"/>
                      <a:pt x="586" y="403"/>
                    </a:cubicBezTo>
                    <a:lnTo>
                      <a:pt x="533" y="403"/>
                    </a:lnTo>
                    <a:lnTo>
                      <a:pt x="533" y="257"/>
                    </a:lnTo>
                    <a:cubicBezTo>
                      <a:pt x="533" y="199"/>
                      <a:pt x="512" y="143"/>
                      <a:pt x="474" y="100"/>
                    </a:cubicBezTo>
                    <a:cubicBezTo>
                      <a:pt x="473" y="99"/>
                      <a:pt x="472" y="98"/>
                      <a:pt x="471" y="97"/>
                    </a:cubicBezTo>
                    <a:lnTo>
                      <a:pt x="470" y="95"/>
                    </a:lnTo>
                    <a:cubicBezTo>
                      <a:pt x="429" y="52"/>
                      <a:pt x="373" y="27"/>
                      <a:pt x="315" y="27"/>
                    </a:cubicBezTo>
                    <a:lnTo>
                      <a:pt x="314" y="27"/>
                    </a:lnTo>
                    <a:cubicBezTo>
                      <a:pt x="257" y="27"/>
                      <a:pt x="200" y="52"/>
                      <a:pt x="159" y="95"/>
                    </a:cubicBezTo>
                    <a:cubicBezTo>
                      <a:pt x="119" y="139"/>
                      <a:pt x="96" y="196"/>
                      <a:pt x="96" y="257"/>
                    </a:cubicBezTo>
                    <a:lnTo>
                      <a:pt x="96" y="403"/>
                    </a:lnTo>
                    <a:lnTo>
                      <a:pt x="43" y="403"/>
                    </a:lnTo>
                    <a:close/>
                    <a:moveTo>
                      <a:pt x="586" y="814"/>
                    </a:moveTo>
                    <a:lnTo>
                      <a:pt x="586" y="814"/>
                    </a:lnTo>
                    <a:lnTo>
                      <a:pt x="43" y="814"/>
                    </a:lnTo>
                    <a:cubicBezTo>
                      <a:pt x="19" y="814"/>
                      <a:pt x="0" y="794"/>
                      <a:pt x="0" y="771"/>
                    </a:cubicBezTo>
                    <a:lnTo>
                      <a:pt x="0" y="420"/>
                    </a:lnTo>
                    <a:cubicBezTo>
                      <a:pt x="0" y="396"/>
                      <a:pt x="19" y="377"/>
                      <a:pt x="43" y="377"/>
                    </a:cubicBezTo>
                    <a:lnTo>
                      <a:pt x="70" y="377"/>
                    </a:lnTo>
                    <a:lnTo>
                      <a:pt x="70" y="257"/>
                    </a:lnTo>
                    <a:cubicBezTo>
                      <a:pt x="70" y="190"/>
                      <a:pt x="95" y="126"/>
                      <a:pt x="140" y="77"/>
                    </a:cubicBezTo>
                    <a:cubicBezTo>
                      <a:pt x="186" y="28"/>
                      <a:pt x="249" y="0"/>
                      <a:pt x="314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80" y="0"/>
                      <a:pt x="444" y="28"/>
                      <a:pt x="489" y="77"/>
                    </a:cubicBezTo>
                    <a:cubicBezTo>
                      <a:pt x="490" y="78"/>
                      <a:pt x="491" y="79"/>
                      <a:pt x="492" y="80"/>
                    </a:cubicBezTo>
                    <a:cubicBezTo>
                      <a:pt x="493" y="81"/>
                      <a:pt x="493" y="82"/>
                      <a:pt x="494" y="82"/>
                    </a:cubicBezTo>
                    <a:cubicBezTo>
                      <a:pt x="536" y="130"/>
                      <a:pt x="560" y="192"/>
                      <a:pt x="560" y="257"/>
                    </a:cubicBezTo>
                    <a:lnTo>
                      <a:pt x="560" y="377"/>
                    </a:lnTo>
                    <a:lnTo>
                      <a:pt x="586" y="377"/>
                    </a:lnTo>
                    <a:cubicBezTo>
                      <a:pt x="610" y="377"/>
                      <a:pt x="629" y="396"/>
                      <a:pt x="629" y="420"/>
                    </a:cubicBezTo>
                    <a:lnTo>
                      <a:pt x="629" y="771"/>
                    </a:lnTo>
                    <a:cubicBezTo>
                      <a:pt x="629" y="794"/>
                      <a:pt x="610" y="814"/>
                      <a:pt x="586" y="8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" name="Freeform 167">
                <a:extLst>
                  <a:ext uri="{FF2B5EF4-FFF2-40B4-BE49-F238E27FC236}">
                    <a16:creationId xmlns:a16="http://schemas.microsoft.com/office/drawing/2014/main" id="{60221E37-1E8E-2242-AE33-CF2B1BAFC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068" y="2657407"/>
                <a:ext cx="608783" cy="409633"/>
              </a:xfrm>
              <a:custGeom>
                <a:avLst/>
                <a:gdLst>
                  <a:gd name="T0" fmla="*/ 1465 w 1835"/>
                  <a:gd name="T1" fmla="*/ 1232 h 1232"/>
                  <a:gd name="T2" fmla="*/ 1465 w 1835"/>
                  <a:gd name="T3" fmla="*/ 1232 h 1232"/>
                  <a:gd name="T4" fmla="*/ 1439 w 1835"/>
                  <a:gd name="T5" fmla="*/ 1209 h 1232"/>
                  <a:gd name="T6" fmla="*/ 1462 w 1835"/>
                  <a:gd name="T7" fmla="*/ 1179 h 1232"/>
                  <a:gd name="T8" fmla="*/ 1782 w 1835"/>
                  <a:gd name="T9" fmla="*/ 816 h 1232"/>
                  <a:gd name="T10" fmla="*/ 1618 w 1835"/>
                  <a:gd name="T11" fmla="*/ 516 h 1232"/>
                  <a:gd name="T12" fmla="*/ 1606 w 1835"/>
                  <a:gd name="T13" fmla="*/ 508 h 1232"/>
                  <a:gd name="T14" fmla="*/ 1606 w 1835"/>
                  <a:gd name="T15" fmla="*/ 494 h 1232"/>
                  <a:gd name="T16" fmla="*/ 1490 w 1835"/>
                  <a:gd name="T17" fmla="*/ 285 h 1232"/>
                  <a:gd name="T18" fmla="*/ 1488 w 1835"/>
                  <a:gd name="T19" fmla="*/ 283 h 1232"/>
                  <a:gd name="T20" fmla="*/ 1347 w 1835"/>
                  <a:gd name="T21" fmla="*/ 241 h 1232"/>
                  <a:gd name="T22" fmla="*/ 1224 w 1835"/>
                  <a:gd name="T23" fmla="*/ 270 h 1232"/>
                  <a:gd name="T24" fmla="*/ 1203 w 1835"/>
                  <a:gd name="T25" fmla="*/ 282 h 1232"/>
                  <a:gd name="T26" fmla="*/ 1189 w 1835"/>
                  <a:gd name="T27" fmla="*/ 262 h 1232"/>
                  <a:gd name="T28" fmla="*/ 801 w 1835"/>
                  <a:gd name="T29" fmla="*/ 53 h 1232"/>
                  <a:gd name="T30" fmla="*/ 335 w 1835"/>
                  <a:gd name="T31" fmla="*/ 522 h 1232"/>
                  <a:gd name="T32" fmla="*/ 335 w 1835"/>
                  <a:gd name="T33" fmla="*/ 568 h 1232"/>
                  <a:gd name="T34" fmla="*/ 312 w 1835"/>
                  <a:gd name="T35" fmla="*/ 571 h 1232"/>
                  <a:gd name="T36" fmla="*/ 53 w 1835"/>
                  <a:gd name="T37" fmla="*/ 872 h 1232"/>
                  <a:gd name="T38" fmla="*/ 362 w 1835"/>
                  <a:gd name="T39" fmla="*/ 1179 h 1232"/>
                  <a:gd name="T40" fmla="*/ 388 w 1835"/>
                  <a:gd name="T41" fmla="*/ 1206 h 1232"/>
                  <a:gd name="T42" fmla="*/ 361 w 1835"/>
                  <a:gd name="T43" fmla="*/ 1232 h 1232"/>
                  <a:gd name="T44" fmla="*/ 0 w 1835"/>
                  <a:gd name="T45" fmla="*/ 872 h 1232"/>
                  <a:gd name="T46" fmla="*/ 282 w 1835"/>
                  <a:gd name="T47" fmla="*/ 522 h 1232"/>
                  <a:gd name="T48" fmla="*/ 801 w 1835"/>
                  <a:gd name="T49" fmla="*/ 0 h 1232"/>
                  <a:gd name="T50" fmla="*/ 1220 w 1835"/>
                  <a:gd name="T51" fmla="*/ 213 h 1232"/>
                  <a:gd name="T52" fmla="*/ 1347 w 1835"/>
                  <a:gd name="T53" fmla="*/ 188 h 1232"/>
                  <a:gd name="T54" fmla="*/ 1519 w 1835"/>
                  <a:gd name="T55" fmla="*/ 240 h 1232"/>
                  <a:gd name="T56" fmla="*/ 1658 w 1835"/>
                  <a:gd name="T57" fmla="*/ 478 h 1232"/>
                  <a:gd name="T58" fmla="*/ 1835 w 1835"/>
                  <a:gd name="T59" fmla="*/ 816 h 1232"/>
                  <a:gd name="T60" fmla="*/ 1469 w 1835"/>
                  <a:gd name="T61" fmla="*/ 1232 h 1232"/>
                  <a:gd name="T62" fmla="*/ 1465 w 1835"/>
                  <a:gd name="T63" fmla="*/ 1232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5" h="1232">
                    <a:moveTo>
                      <a:pt x="1465" y="1232"/>
                    </a:moveTo>
                    <a:lnTo>
                      <a:pt x="1465" y="1232"/>
                    </a:lnTo>
                    <a:cubicBezTo>
                      <a:pt x="1452" y="1232"/>
                      <a:pt x="1440" y="1222"/>
                      <a:pt x="1439" y="1209"/>
                    </a:cubicBezTo>
                    <a:cubicBezTo>
                      <a:pt x="1437" y="1194"/>
                      <a:pt x="1447" y="1181"/>
                      <a:pt x="1462" y="1179"/>
                    </a:cubicBezTo>
                    <a:cubicBezTo>
                      <a:pt x="1647" y="1154"/>
                      <a:pt x="1782" y="1002"/>
                      <a:pt x="1782" y="816"/>
                    </a:cubicBezTo>
                    <a:cubicBezTo>
                      <a:pt x="1782" y="696"/>
                      <a:pt x="1719" y="581"/>
                      <a:pt x="1618" y="516"/>
                    </a:cubicBezTo>
                    <a:lnTo>
                      <a:pt x="1606" y="508"/>
                    </a:lnTo>
                    <a:lnTo>
                      <a:pt x="1606" y="494"/>
                    </a:lnTo>
                    <a:cubicBezTo>
                      <a:pt x="1603" y="404"/>
                      <a:pt x="1561" y="328"/>
                      <a:pt x="1490" y="285"/>
                    </a:cubicBezTo>
                    <a:lnTo>
                      <a:pt x="1488" y="283"/>
                    </a:lnTo>
                    <a:cubicBezTo>
                      <a:pt x="1452" y="255"/>
                      <a:pt x="1403" y="241"/>
                      <a:pt x="1347" y="241"/>
                    </a:cubicBezTo>
                    <a:cubicBezTo>
                      <a:pt x="1303" y="241"/>
                      <a:pt x="1259" y="251"/>
                      <a:pt x="1224" y="270"/>
                    </a:cubicBezTo>
                    <a:lnTo>
                      <a:pt x="1203" y="282"/>
                    </a:lnTo>
                    <a:lnTo>
                      <a:pt x="1189" y="262"/>
                    </a:lnTo>
                    <a:cubicBezTo>
                      <a:pt x="1101" y="133"/>
                      <a:pt x="952" y="53"/>
                      <a:pt x="801" y="53"/>
                    </a:cubicBezTo>
                    <a:cubicBezTo>
                      <a:pt x="544" y="53"/>
                      <a:pt x="335" y="264"/>
                      <a:pt x="335" y="522"/>
                    </a:cubicBezTo>
                    <a:lnTo>
                      <a:pt x="335" y="568"/>
                    </a:lnTo>
                    <a:lnTo>
                      <a:pt x="312" y="571"/>
                    </a:lnTo>
                    <a:cubicBezTo>
                      <a:pt x="165" y="592"/>
                      <a:pt x="53" y="721"/>
                      <a:pt x="53" y="872"/>
                    </a:cubicBezTo>
                    <a:cubicBezTo>
                      <a:pt x="53" y="1037"/>
                      <a:pt x="192" y="1175"/>
                      <a:pt x="362" y="1179"/>
                    </a:cubicBezTo>
                    <a:cubicBezTo>
                      <a:pt x="377" y="1179"/>
                      <a:pt x="388" y="1191"/>
                      <a:pt x="388" y="1206"/>
                    </a:cubicBezTo>
                    <a:cubicBezTo>
                      <a:pt x="388" y="1221"/>
                      <a:pt x="376" y="1232"/>
                      <a:pt x="361" y="1232"/>
                    </a:cubicBezTo>
                    <a:cubicBezTo>
                      <a:pt x="162" y="1228"/>
                      <a:pt x="0" y="1066"/>
                      <a:pt x="0" y="872"/>
                    </a:cubicBezTo>
                    <a:cubicBezTo>
                      <a:pt x="0" y="703"/>
                      <a:pt x="120" y="556"/>
                      <a:pt x="282" y="522"/>
                    </a:cubicBezTo>
                    <a:cubicBezTo>
                      <a:pt x="282" y="234"/>
                      <a:pt x="515" y="0"/>
                      <a:pt x="801" y="0"/>
                    </a:cubicBezTo>
                    <a:cubicBezTo>
                      <a:pt x="965" y="0"/>
                      <a:pt x="1120" y="79"/>
                      <a:pt x="1220" y="213"/>
                    </a:cubicBezTo>
                    <a:cubicBezTo>
                      <a:pt x="1259" y="197"/>
                      <a:pt x="1303" y="188"/>
                      <a:pt x="1347" y="188"/>
                    </a:cubicBezTo>
                    <a:cubicBezTo>
                      <a:pt x="1415" y="188"/>
                      <a:pt x="1474" y="206"/>
                      <a:pt x="1519" y="240"/>
                    </a:cubicBezTo>
                    <a:cubicBezTo>
                      <a:pt x="1601" y="291"/>
                      <a:pt x="1651" y="377"/>
                      <a:pt x="1658" y="478"/>
                    </a:cubicBezTo>
                    <a:cubicBezTo>
                      <a:pt x="1768" y="555"/>
                      <a:pt x="1835" y="683"/>
                      <a:pt x="1835" y="816"/>
                    </a:cubicBezTo>
                    <a:cubicBezTo>
                      <a:pt x="1835" y="1029"/>
                      <a:pt x="1681" y="1204"/>
                      <a:pt x="1469" y="1232"/>
                    </a:cubicBezTo>
                    <a:cubicBezTo>
                      <a:pt x="1467" y="1232"/>
                      <a:pt x="1466" y="1232"/>
                      <a:pt x="1465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D8CAD-8D1A-CB4D-AC6B-C2FD9E8A53F9}"/>
              </a:ext>
            </a:extLst>
          </p:cNvPr>
          <p:cNvGrpSpPr/>
          <p:nvPr/>
        </p:nvGrpSpPr>
        <p:grpSpPr>
          <a:xfrm>
            <a:off x="7246620" y="2185444"/>
            <a:ext cx="1371600" cy="1371600"/>
            <a:chOff x="9662160" y="2913925"/>
            <a:chExt cx="1828800" cy="18288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F31D78-A0BB-354C-A576-8B0665A617E0}"/>
                </a:ext>
              </a:extLst>
            </p:cNvPr>
            <p:cNvSpPr/>
            <p:nvPr/>
          </p:nvSpPr>
          <p:spPr bwMode="auto">
            <a:xfrm>
              <a:off x="9662160" y="2913925"/>
              <a:ext cx="1828800" cy="1828800"/>
            </a:xfrm>
            <a:prstGeom prst="ellipse">
              <a:avLst/>
            </a:prstGeom>
            <a:solidFill>
              <a:srgbClr val="F8F8F8">
                <a:alpha val="30000"/>
              </a:srgbClr>
            </a:solidFill>
            <a:ln w="127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2FDB9B3-749C-9842-AA38-993DA233DF5C}"/>
                </a:ext>
              </a:extLst>
            </p:cNvPr>
            <p:cNvGrpSpPr/>
            <p:nvPr/>
          </p:nvGrpSpPr>
          <p:grpSpPr>
            <a:xfrm>
              <a:off x="10041820" y="3293585"/>
              <a:ext cx="1069480" cy="1069480"/>
              <a:chOff x="10192063" y="4488569"/>
              <a:chExt cx="867410" cy="86741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D146B43-9AE6-B340-81A3-4C5CADEE12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274372" y="4570878"/>
                <a:ext cx="702793" cy="702793"/>
                <a:chOff x="8089098" y="3279140"/>
                <a:chExt cx="685800" cy="685800"/>
              </a:xfrm>
            </p:grpSpPr>
            <p:sp>
              <p:nvSpPr>
                <p:cNvPr id="21" name="Mobile circle">
                  <a:extLst>
                    <a:ext uri="{FF2B5EF4-FFF2-40B4-BE49-F238E27FC236}">
                      <a16:creationId xmlns:a16="http://schemas.microsoft.com/office/drawing/2014/main" id="{903060E6-9739-6F45-9023-BB8FE17404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089098" y="3279140"/>
                  <a:ext cx="685800" cy="6858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Mobile circle">
                  <a:extLst>
                    <a:ext uri="{FF2B5EF4-FFF2-40B4-BE49-F238E27FC236}">
                      <a16:creationId xmlns:a16="http://schemas.microsoft.com/office/drawing/2014/main" id="{BB4CEB81-C5D0-1344-982B-A7F8C8E0FC4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164116" y="3354158"/>
                  <a:ext cx="535764" cy="535764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Mobile circle">
                  <a:extLst>
                    <a:ext uri="{FF2B5EF4-FFF2-40B4-BE49-F238E27FC236}">
                      <a16:creationId xmlns:a16="http://schemas.microsoft.com/office/drawing/2014/main" id="{827132C2-925C-B241-B894-8848E44840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238958" y="3429000"/>
                  <a:ext cx="386080" cy="38608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Mobile circle">
                  <a:extLst>
                    <a:ext uri="{FF2B5EF4-FFF2-40B4-BE49-F238E27FC236}">
                      <a16:creationId xmlns:a16="http://schemas.microsoft.com/office/drawing/2014/main" id="{30A4FD5A-33C8-1244-AE8E-6C12750061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328422" y="3520489"/>
                  <a:ext cx="207152" cy="20715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Mobile circle">
                  <a:extLst>
                    <a:ext uri="{FF2B5EF4-FFF2-40B4-BE49-F238E27FC236}">
                      <a16:creationId xmlns:a16="http://schemas.microsoft.com/office/drawing/2014/main" id="{AD04E148-B6C7-124D-90A2-354880596BD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522494" y="3353982"/>
                  <a:ext cx="73802" cy="7380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BF7ED9A-5160-2740-A00B-9BAC8C14D06E}"/>
                  </a:ext>
                </a:extLst>
              </p:cNvPr>
              <p:cNvGrpSpPr/>
              <p:nvPr/>
            </p:nvGrpSpPr>
            <p:grpSpPr>
              <a:xfrm>
                <a:off x="10192063" y="4488569"/>
                <a:ext cx="867410" cy="867410"/>
                <a:chOff x="11005844" y="4741028"/>
                <a:chExt cx="228600" cy="228600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053C0BDA-14F6-D746-9108-4E9477914274}"/>
                    </a:ext>
                  </a:extLst>
                </p:cNvPr>
                <p:cNvCxnSpPr/>
                <p:nvPr/>
              </p:nvCxnSpPr>
              <p:spPr>
                <a:xfrm>
                  <a:off x="11120144" y="4741028"/>
                  <a:ext cx="0" cy="2286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C809829-DAD5-314F-AEF7-E6ADDAB2309E}"/>
                    </a:ext>
                  </a:extLst>
                </p:cNvPr>
                <p:cNvCxnSpPr/>
                <p:nvPr/>
              </p:nvCxnSpPr>
              <p:spPr>
                <a:xfrm>
                  <a:off x="11005844" y="4855328"/>
                  <a:ext cx="228600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6D90E27-C9B4-6E4A-B43A-F57BC21B3D4A}"/>
              </a:ext>
            </a:extLst>
          </p:cNvPr>
          <p:cNvSpPr/>
          <p:nvPr/>
        </p:nvSpPr>
        <p:spPr bwMode="auto">
          <a:xfrm>
            <a:off x="148907" y="3734474"/>
            <a:ext cx="2125347" cy="137160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ts val="1335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-23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Identify cloud apps on your network, gain visibility into shadow IT, and get risk assessments and ongoing analytics.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8207C8-7FEE-BE40-B2D2-40130749605A}"/>
              </a:ext>
            </a:extLst>
          </p:cNvPr>
          <p:cNvSpPr/>
          <p:nvPr/>
        </p:nvSpPr>
        <p:spPr bwMode="auto">
          <a:xfrm>
            <a:off x="4778667" y="3734474"/>
            <a:ext cx="2057400" cy="137160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Get granular control over data and use built-in or custom policies for data sharing and data loss prevention.</a:t>
            </a:r>
          </a:p>
          <a:p>
            <a:pPr marL="0" marR="0" lvl="0" indent="0" algn="ctr" defTabSz="698951" rtl="0" eaLnBrk="1" fontAlgn="base" latinLnBrk="0" hangingPunct="1">
              <a:lnSpc>
                <a:spcPts val="1335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17858F-712B-8940-AB2D-624754F44B30}"/>
              </a:ext>
            </a:extLst>
          </p:cNvPr>
          <p:cNvSpPr/>
          <p:nvPr/>
        </p:nvSpPr>
        <p:spPr bwMode="auto">
          <a:xfrm>
            <a:off x="6962993" y="3734474"/>
            <a:ext cx="1938854" cy="137160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ts val="1335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Identify high-risk usage and detect unusual behavior using Microsoft threat intelligence and research.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0E8275-FD4F-554E-9430-96D982AC06B3}"/>
              </a:ext>
            </a:extLst>
          </p:cNvPr>
          <p:cNvSpPr/>
          <p:nvPr/>
        </p:nvSpPr>
        <p:spPr bwMode="auto">
          <a:xfrm>
            <a:off x="2466425" y="3734474"/>
            <a:ext cx="2057400" cy="137160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ts val="1335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Manage and limit cloud app access based on conditions and session context, including user identity, device, and location.</a:t>
            </a:r>
          </a:p>
          <a:p>
            <a:pPr marL="0" marR="0" lvl="0" indent="0" algn="ctr" defTabSz="698951" rtl="0" eaLnBrk="1" fontAlgn="base" latinLnBrk="0" hangingPunct="1">
              <a:lnSpc>
                <a:spcPts val="1335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D57B4A-2030-F549-9FB7-453EDB9C2D57}"/>
              </a:ext>
            </a:extLst>
          </p:cNvPr>
          <p:cNvGrpSpPr/>
          <p:nvPr/>
        </p:nvGrpSpPr>
        <p:grpSpPr>
          <a:xfrm>
            <a:off x="525780" y="2185444"/>
            <a:ext cx="1371600" cy="1371600"/>
            <a:chOff x="701040" y="2913925"/>
            <a:chExt cx="1828800" cy="182880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F4081FC-A835-E242-BEDA-A74B16B39680}"/>
                </a:ext>
              </a:extLst>
            </p:cNvPr>
            <p:cNvSpPr/>
            <p:nvPr/>
          </p:nvSpPr>
          <p:spPr bwMode="auto">
            <a:xfrm>
              <a:off x="701040" y="2913925"/>
              <a:ext cx="1828800" cy="1828800"/>
            </a:xfrm>
            <a:prstGeom prst="ellipse">
              <a:avLst/>
            </a:prstGeom>
            <a:solidFill>
              <a:srgbClr val="F8F8F8">
                <a:alpha val="30000"/>
              </a:srgbClr>
            </a:solidFill>
            <a:ln w="127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2" name="Group 44">
              <a:extLst>
                <a:ext uri="{FF2B5EF4-FFF2-40B4-BE49-F238E27FC236}">
                  <a16:creationId xmlns:a16="http://schemas.microsoft.com/office/drawing/2014/main" id="{3173459C-3505-5647-AA04-1C312C76C7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6498" y="3460380"/>
              <a:ext cx="857884" cy="735891"/>
              <a:chOff x="14" y="9"/>
              <a:chExt cx="218" cy="187"/>
            </a:xfrm>
          </p:grpSpPr>
          <p:sp>
            <p:nvSpPr>
              <p:cNvPr id="33" name="Oval 45">
                <a:extLst>
                  <a:ext uri="{FF2B5EF4-FFF2-40B4-BE49-F238E27FC236}">
                    <a16:creationId xmlns:a16="http://schemas.microsoft.com/office/drawing/2014/main" id="{EEC2590D-65F7-B14F-A50E-3CBBB49F7B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" y="111"/>
                <a:ext cx="84" cy="85"/>
              </a:xfrm>
              <a:prstGeom prst="ellips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Oval 46">
                <a:extLst>
                  <a:ext uri="{FF2B5EF4-FFF2-40B4-BE49-F238E27FC236}">
                    <a16:creationId xmlns:a16="http://schemas.microsoft.com/office/drawing/2014/main" id="{2F2FE1D0-1347-6946-823A-5B9124F77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" y="111"/>
                <a:ext cx="84" cy="85"/>
              </a:xfrm>
              <a:prstGeom prst="ellips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 47">
                <a:extLst>
                  <a:ext uri="{FF2B5EF4-FFF2-40B4-BE49-F238E27FC236}">
                    <a16:creationId xmlns:a16="http://schemas.microsoft.com/office/drawing/2014/main" id="{8EF97631-4E5C-C849-8B4C-965B4B998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" y="9"/>
                <a:ext cx="84" cy="144"/>
              </a:xfrm>
              <a:custGeom>
                <a:avLst/>
                <a:gdLst>
                  <a:gd name="T0" fmla="*/ 0 w 40"/>
                  <a:gd name="T1" fmla="*/ 68 h 68"/>
                  <a:gd name="T2" fmla="*/ 12 w 40"/>
                  <a:gd name="T3" fmla="*/ 8 h 68"/>
                  <a:gd name="T4" fmla="*/ 20 w 40"/>
                  <a:gd name="T5" fmla="*/ 0 h 68"/>
                  <a:gd name="T6" fmla="*/ 28 w 40"/>
                  <a:gd name="T7" fmla="*/ 8 h 68"/>
                  <a:gd name="T8" fmla="*/ 40 w 40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8">
                    <a:moveTo>
                      <a:pt x="0" y="6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2" y="4"/>
                      <a:pt x="16" y="0"/>
                      <a:pt x="20" y="0"/>
                    </a:cubicBezTo>
                    <a:cubicBezTo>
                      <a:pt x="24" y="0"/>
                      <a:pt x="28" y="4"/>
                      <a:pt x="28" y="8"/>
                    </a:cubicBezTo>
                    <a:cubicBezTo>
                      <a:pt x="40" y="68"/>
                      <a:pt x="40" y="68"/>
                      <a:pt x="40" y="68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 48">
                <a:extLst>
                  <a:ext uri="{FF2B5EF4-FFF2-40B4-BE49-F238E27FC236}">
                    <a16:creationId xmlns:a16="http://schemas.microsoft.com/office/drawing/2014/main" id="{99BF54B2-5431-844F-8745-1E8ECF851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" y="9"/>
                <a:ext cx="84" cy="144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8 h 68"/>
                  <a:gd name="T4" fmla="*/ 20 w 40"/>
                  <a:gd name="T5" fmla="*/ 0 h 68"/>
                  <a:gd name="T6" fmla="*/ 12 w 40"/>
                  <a:gd name="T7" fmla="*/ 8 h 68"/>
                  <a:gd name="T8" fmla="*/ 0 w 40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4"/>
                      <a:pt x="24" y="0"/>
                      <a:pt x="20" y="0"/>
                    </a:cubicBezTo>
                    <a:cubicBezTo>
                      <a:pt x="16" y="0"/>
                      <a:pt x="12" y="4"/>
                      <a:pt x="12" y="8"/>
                    </a:cubicBezTo>
                    <a:cubicBezTo>
                      <a:pt x="0" y="68"/>
                      <a:pt x="0" y="68"/>
                      <a:pt x="0" y="68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Line 49">
                <a:extLst>
                  <a:ext uri="{FF2B5EF4-FFF2-40B4-BE49-F238E27FC236}">
                    <a16:creationId xmlns:a16="http://schemas.microsoft.com/office/drawing/2014/main" id="{1F62DC96-0691-364E-96E8-19491E2634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" y="60"/>
                <a:ext cx="84" cy="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Freeform 50">
                <a:extLst>
                  <a:ext uri="{FF2B5EF4-FFF2-40B4-BE49-F238E27FC236}">
                    <a16:creationId xmlns:a16="http://schemas.microsoft.com/office/drawing/2014/main" id="{05BE2D8D-419B-6148-A513-D5ED5130D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" y="94"/>
                <a:ext cx="68" cy="9"/>
              </a:xfrm>
              <a:custGeom>
                <a:avLst/>
                <a:gdLst>
                  <a:gd name="T0" fmla="*/ 32 w 32"/>
                  <a:gd name="T1" fmla="*/ 4 h 4"/>
                  <a:gd name="T2" fmla="*/ 24 w 32"/>
                  <a:gd name="T3" fmla="*/ 0 h 4"/>
                  <a:gd name="T4" fmla="*/ 8 w 32"/>
                  <a:gd name="T5" fmla="*/ 0 h 4"/>
                  <a:gd name="T6" fmla="*/ 0 w 3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">
                    <a:moveTo>
                      <a:pt x="32" y="4"/>
                    </a:moveTo>
                    <a:cubicBezTo>
                      <a:pt x="32" y="4"/>
                      <a:pt x="29" y="0"/>
                      <a:pt x="24" y="0"/>
                    </a:cubicBezTo>
                    <a:cubicBezTo>
                      <a:pt x="19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874DA95-72CF-BF46-9C21-DDE0209A262B}"/>
              </a:ext>
            </a:extLst>
          </p:cNvPr>
          <p:cNvGrpSpPr/>
          <p:nvPr/>
        </p:nvGrpSpPr>
        <p:grpSpPr>
          <a:xfrm>
            <a:off x="5097755" y="2160357"/>
            <a:ext cx="1371600" cy="1371600"/>
            <a:chOff x="3745767" y="2832963"/>
            <a:chExt cx="1828800" cy="18288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D5D5BE9-4CD4-CF4B-9C2E-7D2687487F1A}"/>
                </a:ext>
              </a:extLst>
            </p:cNvPr>
            <p:cNvGrpSpPr/>
            <p:nvPr/>
          </p:nvGrpSpPr>
          <p:grpSpPr>
            <a:xfrm>
              <a:off x="3745767" y="2832963"/>
              <a:ext cx="1828800" cy="1828800"/>
              <a:chOff x="6675120" y="2832963"/>
              <a:chExt cx="1828800" cy="18288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1F759FD-C3C7-D74D-967F-2A1C3B5D523F}"/>
                  </a:ext>
                </a:extLst>
              </p:cNvPr>
              <p:cNvSpPr/>
              <p:nvPr/>
            </p:nvSpPr>
            <p:spPr bwMode="auto">
              <a:xfrm>
                <a:off x="6675120" y="2832963"/>
                <a:ext cx="1828800" cy="1828800"/>
              </a:xfrm>
              <a:prstGeom prst="ellipse">
                <a:avLst/>
              </a:prstGeom>
              <a:solidFill>
                <a:srgbClr val="F8F8F8">
                  <a:alpha val="30000"/>
                </a:srgbClr>
              </a:solidFill>
              <a:ln w="12700">
                <a:solidFill>
                  <a:schemeClr val="tx1">
                    <a:lumMod val="60000"/>
                    <a:lumOff val="4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57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43" name="Freeform 9">
                <a:extLst>
                  <a:ext uri="{FF2B5EF4-FFF2-40B4-BE49-F238E27FC236}">
                    <a16:creationId xmlns:a16="http://schemas.microsoft.com/office/drawing/2014/main" id="{AF4FB693-174A-0D4F-A7F2-B4B3A78DB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880" y="3329522"/>
                <a:ext cx="853281" cy="997606"/>
              </a:xfrm>
              <a:custGeom>
                <a:avLst/>
                <a:gdLst>
                  <a:gd name="T0" fmla="*/ 88 w 88"/>
                  <a:gd name="T1" fmla="*/ 37 h 94"/>
                  <a:gd name="T2" fmla="*/ 44 w 88"/>
                  <a:gd name="T3" fmla="*/ 94 h 94"/>
                  <a:gd name="T4" fmla="*/ 0 w 88"/>
                  <a:gd name="T5" fmla="*/ 37 h 94"/>
                  <a:gd name="T6" fmla="*/ 0 w 88"/>
                  <a:gd name="T7" fmla="*/ 0 h 94"/>
                  <a:gd name="T8" fmla="*/ 21 w 88"/>
                  <a:gd name="T9" fmla="*/ 7 h 94"/>
                  <a:gd name="T10" fmla="*/ 44 w 88"/>
                  <a:gd name="T11" fmla="*/ 0 h 94"/>
                  <a:gd name="T12" fmla="*/ 67 w 88"/>
                  <a:gd name="T13" fmla="*/ 7 h 94"/>
                  <a:gd name="T14" fmla="*/ 88 w 88"/>
                  <a:gd name="T15" fmla="*/ 0 h 94"/>
                  <a:gd name="T16" fmla="*/ 88 w 88"/>
                  <a:gd name="T17" fmla="*/ 3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94">
                    <a:moveTo>
                      <a:pt x="88" y="37"/>
                    </a:moveTo>
                    <a:cubicBezTo>
                      <a:pt x="88" y="76"/>
                      <a:pt x="44" y="94"/>
                      <a:pt x="44" y="94"/>
                    </a:cubicBezTo>
                    <a:cubicBezTo>
                      <a:pt x="44" y="94"/>
                      <a:pt x="0" y="76"/>
                      <a:pt x="0" y="37"/>
                    </a:cubicBezTo>
                    <a:cubicBezTo>
                      <a:pt x="0" y="28"/>
                      <a:pt x="0" y="0"/>
                      <a:pt x="0" y="0"/>
                    </a:cubicBezTo>
                    <a:cubicBezTo>
                      <a:pt x="0" y="0"/>
                      <a:pt x="10" y="7"/>
                      <a:pt x="21" y="7"/>
                    </a:cubicBezTo>
                    <a:cubicBezTo>
                      <a:pt x="32" y="7"/>
                      <a:pt x="44" y="0"/>
                      <a:pt x="44" y="0"/>
                    </a:cubicBezTo>
                    <a:cubicBezTo>
                      <a:pt x="44" y="0"/>
                      <a:pt x="55" y="7"/>
                      <a:pt x="67" y="7"/>
                    </a:cubicBezTo>
                    <a:cubicBezTo>
                      <a:pt x="79" y="7"/>
                      <a:pt x="88" y="0"/>
                      <a:pt x="88" y="0"/>
                    </a:cubicBezTo>
                    <a:cubicBezTo>
                      <a:pt x="88" y="0"/>
                      <a:pt x="88" y="28"/>
                      <a:pt x="88" y="37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300A434-910D-2C45-9FD1-C4A679CD4F44}"/>
                </a:ext>
              </a:extLst>
            </p:cNvPr>
            <p:cNvSpPr txBox="1"/>
            <p:nvPr/>
          </p:nvSpPr>
          <p:spPr>
            <a:xfrm>
              <a:off x="4294407" y="3439120"/>
              <a:ext cx="731520" cy="7617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10101010101010101010101010101011010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34893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6" grpId="0"/>
      <p:bldP spid="27" grpId="0"/>
      <p:bldP spid="28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App Security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75575" y="1640432"/>
            <a:ext cx="5456593" cy="3502703"/>
            <a:chOff x="2462439" y="3952481"/>
            <a:chExt cx="4776470" cy="3066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439" y="3952481"/>
              <a:ext cx="4776470" cy="30661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6501" y="4225293"/>
              <a:ext cx="3220336" cy="1787314"/>
            </a:xfrm>
            <a:prstGeom prst="roundRect">
              <a:avLst>
                <a:gd name="adj" fmla="val 2392"/>
              </a:avLst>
            </a:prstGeom>
            <a:ln>
              <a:noFill/>
            </a:ln>
            <a:effectLst/>
          </p:spPr>
        </p:pic>
      </p:grpSp>
      <p:pic>
        <p:nvPicPr>
          <p:cNvPr id="7" name="Billede 6" descr="Et billede, der indeholder objekt&#10;&#10;Automatisk oprettet beskrivelse">
            <a:extLst>
              <a:ext uri="{FF2B5EF4-FFF2-40B4-BE49-F238E27FC236}">
                <a16:creationId xmlns:a16="http://schemas.microsoft.com/office/drawing/2014/main" id="{083C4386-C48F-48E3-8392-E501B24FB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36512" y="1851670"/>
            <a:ext cx="4283968" cy="17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9321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39B766A-37A5-42A2-A8E5-E90BD82504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Hybrid Security</a:t>
            </a:r>
          </a:p>
        </p:txBody>
      </p:sp>
    </p:spTree>
    <p:extLst>
      <p:ext uri="{BB962C8B-B14F-4D97-AF65-F5344CB8AC3E}">
        <p14:creationId xmlns:p14="http://schemas.microsoft.com/office/powerpoint/2010/main" val="115605657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45"/>
          <p:cNvSpPr/>
          <p:nvPr/>
        </p:nvSpPr>
        <p:spPr bwMode="auto">
          <a:xfrm>
            <a:off x="5069135" y="915628"/>
            <a:ext cx="3108718" cy="2993258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68570" tIns="91400" rIns="182802" bIns="91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5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71" ker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Semilight"/>
              </a:rPr>
              <a:t>Microsoft Cloud App Security</a:t>
            </a:r>
            <a:endParaRPr lang="en-US" sz="1471" kern="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5400000">
            <a:off x="6412944" y="2151479"/>
            <a:ext cx="421098" cy="3108718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wrap="square" lIns="0" tIns="34972" rIns="0" bIns="34972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9929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rPr>
              <a:t>Discovery dashboard and alerts</a:t>
            </a: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4653678" y="1623423"/>
            <a:ext cx="310508" cy="0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1277147" y="4764165"/>
            <a:ext cx="1109818" cy="380045"/>
          </a:xfrm>
          <a:prstGeom prst="rect">
            <a:avLst/>
          </a:prstGeom>
          <a:noFill/>
        </p:spPr>
        <p:txBody>
          <a:bodyPr wrap="square" lIns="134425" tIns="107540" rIns="134425" bIns="107540" rtlCol="0">
            <a:spAutoFit/>
          </a:bodyPr>
          <a:lstStyle/>
          <a:p>
            <a:pPr algn="ctr" defTabSz="685607">
              <a:lnSpc>
                <a:spcPct val="90000"/>
              </a:lnSpc>
              <a:spcBef>
                <a:spcPts val="450"/>
              </a:spcBef>
              <a:spcAft>
                <a:spcPts val="441"/>
              </a:spcAft>
              <a:defRPr/>
            </a:pPr>
            <a:r>
              <a:rPr lang="en-US" sz="1176" kern="0" dirty="0">
                <a:solidFill>
                  <a:sysClr val="windowText" lastClr="000000"/>
                </a:solidFill>
                <a:latin typeface="Segoe UI Semilight"/>
              </a:rPr>
              <a:t>Cloud apps</a:t>
            </a:r>
          </a:p>
        </p:txBody>
      </p:sp>
      <p:sp>
        <p:nvSpPr>
          <p:cNvPr id="99" name="Title 1"/>
          <p:cNvSpPr>
            <a:spLocks noGrp="1"/>
          </p:cNvSpPr>
          <p:nvPr>
            <p:ph type="title"/>
          </p:nvPr>
        </p:nvSpPr>
        <p:spPr>
          <a:xfrm>
            <a:off x="179625" y="183287"/>
            <a:ext cx="8740068" cy="67465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Discovery architecture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30" y="4521814"/>
            <a:ext cx="341325" cy="230279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2050805" y="4247853"/>
            <a:ext cx="288835" cy="177937"/>
            <a:chOff x="4716719" y="1932923"/>
            <a:chExt cx="2033332" cy="1338070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5359615" y="1932923"/>
              <a:ext cx="1390436" cy="1259093"/>
            </a:xfrm>
            <a:custGeom>
              <a:avLst/>
              <a:gdLst>
                <a:gd name="T0" fmla="*/ 771 w 771"/>
                <a:gd name="T1" fmla="*/ 499 h 698"/>
                <a:gd name="T2" fmla="*/ 658 w 771"/>
                <a:gd name="T3" fmla="*/ 293 h 698"/>
                <a:gd name="T4" fmla="*/ 578 w 771"/>
                <a:gd name="T5" fmla="*/ 147 h 698"/>
                <a:gd name="T6" fmla="*/ 478 w 771"/>
                <a:gd name="T7" fmla="*/ 117 h 698"/>
                <a:gd name="T8" fmla="*/ 392 w 771"/>
                <a:gd name="T9" fmla="*/ 139 h 698"/>
                <a:gd name="T10" fmla="*/ 133 w 771"/>
                <a:gd name="T11" fmla="*/ 0 h 698"/>
                <a:gd name="T12" fmla="*/ 0 w 771"/>
                <a:gd name="T13" fmla="*/ 29 h 698"/>
                <a:gd name="T14" fmla="*/ 669 w 771"/>
                <a:gd name="T15" fmla="*/ 698 h 698"/>
                <a:gd name="T16" fmla="*/ 771 w 771"/>
                <a:gd name="T17" fmla="*/ 49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1" h="698">
                  <a:moveTo>
                    <a:pt x="771" y="499"/>
                  </a:moveTo>
                  <a:cubicBezTo>
                    <a:pt x="771" y="414"/>
                    <a:pt x="725" y="337"/>
                    <a:pt x="658" y="293"/>
                  </a:cubicBezTo>
                  <a:cubicBezTo>
                    <a:pt x="657" y="232"/>
                    <a:pt x="626" y="178"/>
                    <a:pt x="578" y="147"/>
                  </a:cubicBezTo>
                  <a:cubicBezTo>
                    <a:pt x="550" y="128"/>
                    <a:pt x="515" y="117"/>
                    <a:pt x="478" y="117"/>
                  </a:cubicBezTo>
                  <a:cubicBezTo>
                    <a:pt x="446" y="117"/>
                    <a:pt x="417" y="125"/>
                    <a:pt x="392" y="139"/>
                  </a:cubicBezTo>
                  <a:cubicBezTo>
                    <a:pt x="336" y="56"/>
                    <a:pt x="241" y="0"/>
                    <a:pt x="133" y="0"/>
                  </a:cubicBezTo>
                  <a:cubicBezTo>
                    <a:pt x="85" y="0"/>
                    <a:pt x="41" y="11"/>
                    <a:pt x="0" y="29"/>
                  </a:cubicBezTo>
                  <a:cubicBezTo>
                    <a:pt x="669" y="698"/>
                    <a:pt x="669" y="698"/>
                    <a:pt x="669" y="698"/>
                  </a:cubicBezTo>
                  <a:cubicBezTo>
                    <a:pt x="731" y="653"/>
                    <a:pt x="771" y="581"/>
                    <a:pt x="771" y="499"/>
                  </a:cubicBezTo>
                  <a:close/>
                </a:path>
              </a:pathLst>
            </a:custGeom>
            <a:solidFill>
              <a:srgbClr val="35D2FF"/>
            </a:solidFill>
            <a:ln>
              <a:noFill/>
            </a:ln>
          </p:spPr>
          <p:txBody>
            <a:bodyPr/>
            <a:lstStyle/>
            <a:p>
              <a:pPr defTabSz="699453">
                <a:defRPr/>
              </a:pPr>
              <a:endParaRPr lang="en-US" sz="1377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716719" y="1981706"/>
              <a:ext cx="1853915" cy="1289287"/>
            </a:xfrm>
            <a:custGeom>
              <a:avLst/>
              <a:gdLst>
                <a:gd name="T0" fmla="*/ 360 w 1029"/>
                <a:gd name="T1" fmla="*/ 0 h 715"/>
                <a:gd name="T2" fmla="*/ 181 w 1029"/>
                <a:gd name="T3" fmla="*/ 283 h 715"/>
                <a:gd name="T4" fmla="*/ 181 w 1029"/>
                <a:gd name="T5" fmla="*/ 297 h 715"/>
                <a:gd name="T6" fmla="*/ 0 w 1029"/>
                <a:gd name="T7" fmla="*/ 505 h 715"/>
                <a:gd name="T8" fmla="*/ 210 w 1029"/>
                <a:gd name="T9" fmla="*/ 715 h 715"/>
                <a:gd name="T10" fmla="*/ 291 w 1029"/>
                <a:gd name="T11" fmla="*/ 715 h 715"/>
                <a:gd name="T12" fmla="*/ 328 w 1029"/>
                <a:gd name="T13" fmla="*/ 715 h 715"/>
                <a:gd name="T14" fmla="*/ 341 w 1029"/>
                <a:gd name="T15" fmla="*/ 715 h 715"/>
                <a:gd name="T16" fmla="*/ 351 w 1029"/>
                <a:gd name="T17" fmla="*/ 715 h 715"/>
                <a:gd name="T18" fmla="*/ 860 w 1029"/>
                <a:gd name="T19" fmla="*/ 715 h 715"/>
                <a:gd name="T20" fmla="*/ 885 w 1029"/>
                <a:gd name="T21" fmla="*/ 715 h 715"/>
                <a:gd name="T22" fmla="*/ 912 w 1029"/>
                <a:gd name="T23" fmla="*/ 715 h 715"/>
                <a:gd name="T24" fmla="*/ 1029 w 1029"/>
                <a:gd name="T25" fmla="*/ 669 h 715"/>
                <a:gd name="T26" fmla="*/ 360 w 1029"/>
                <a:gd name="T27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9" h="715">
                  <a:moveTo>
                    <a:pt x="360" y="0"/>
                  </a:moveTo>
                  <a:cubicBezTo>
                    <a:pt x="254" y="50"/>
                    <a:pt x="181" y="158"/>
                    <a:pt x="181" y="283"/>
                  </a:cubicBezTo>
                  <a:cubicBezTo>
                    <a:pt x="181" y="287"/>
                    <a:pt x="181" y="293"/>
                    <a:pt x="181" y="297"/>
                  </a:cubicBezTo>
                  <a:cubicBezTo>
                    <a:pt x="79" y="312"/>
                    <a:pt x="0" y="399"/>
                    <a:pt x="0" y="505"/>
                  </a:cubicBezTo>
                  <a:cubicBezTo>
                    <a:pt x="0" y="619"/>
                    <a:pt x="93" y="713"/>
                    <a:pt x="210" y="715"/>
                  </a:cubicBezTo>
                  <a:cubicBezTo>
                    <a:pt x="210" y="715"/>
                    <a:pt x="210" y="715"/>
                    <a:pt x="291" y="715"/>
                  </a:cubicBezTo>
                  <a:cubicBezTo>
                    <a:pt x="303" y="715"/>
                    <a:pt x="322" y="715"/>
                    <a:pt x="328" y="715"/>
                  </a:cubicBezTo>
                  <a:cubicBezTo>
                    <a:pt x="328" y="715"/>
                    <a:pt x="328" y="715"/>
                    <a:pt x="341" y="715"/>
                  </a:cubicBezTo>
                  <a:cubicBezTo>
                    <a:pt x="344" y="715"/>
                    <a:pt x="347" y="715"/>
                    <a:pt x="351" y="715"/>
                  </a:cubicBezTo>
                  <a:cubicBezTo>
                    <a:pt x="478" y="715"/>
                    <a:pt x="746" y="715"/>
                    <a:pt x="860" y="715"/>
                  </a:cubicBezTo>
                  <a:cubicBezTo>
                    <a:pt x="869" y="715"/>
                    <a:pt x="877" y="715"/>
                    <a:pt x="885" y="715"/>
                  </a:cubicBezTo>
                  <a:cubicBezTo>
                    <a:pt x="894" y="715"/>
                    <a:pt x="904" y="715"/>
                    <a:pt x="912" y="715"/>
                  </a:cubicBezTo>
                  <a:cubicBezTo>
                    <a:pt x="956" y="710"/>
                    <a:pt x="995" y="693"/>
                    <a:pt x="1029" y="669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00BDF3"/>
            </a:solidFill>
            <a:ln>
              <a:noFill/>
            </a:ln>
          </p:spPr>
          <p:txBody>
            <a:bodyPr/>
            <a:lstStyle/>
            <a:p>
              <a:pPr defTabSz="699453">
                <a:defRPr/>
              </a:pPr>
              <a:endParaRPr lang="en-US" sz="1377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418445" y="4212793"/>
            <a:ext cx="213005" cy="131221"/>
            <a:chOff x="4716719" y="1932923"/>
            <a:chExt cx="2033332" cy="1338070"/>
          </a:xfrm>
        </p:grpSpPr>
        <p:sp>
          <p:nvSpPr>
            <p:cNvPr id="82" name="Freeform 5"/>
            <p:cNvSpPr>
              <a:spLocks/>
            </p:cNvSpPr>
            <p:nvPr/>
          </p:nvSpPr>
          <p:spPr bwMode="auto">
            <a:xfrm>
              <a:off x="5359615" y="1932923"/>
              <a:ext cx="1390436" cy="1259093"/>
            </a:xfrm>
            <a:custGeom>
              <a:avLst/>
              <a:gdLst>
                <a:gd name="T0" fmla="*/ 771 w 771"/>
                <a:gd name="T1" fmla="*/ 499 h 698"/>
                <a:gd name="T2" fmla="*/ 658 w 771"/>
                <a:gd name="T3" fmla="*/ 293 h 698"/>
                <a:gd name="T4" fmla="*/ 578 w 771"/>
                <a:gd name="T5" fmla="*/ 147 h 698"/>
                <a:gd name="T6" fmla="*/ 478 w 771"/>
                <a:gd name="T7" fmla="*/ 117 h 698"/>
                <a:gd name="T8" fmla="*/ 392 w 771"/>
                <a:gd name="T9" fmla="*/ 139 h 698"/>
                <a:gd name="T10" fmla="*/ 133 w 771"/>
                <a:gd name="T11" fmla="*/ 0 h 698"/>
                <a:gd name="T12" fmla="*/ 0 w 771"/>
                <a:gd name="T13" fmla="*/ 29 h 698"/>
                <a:gd name="T14" fmla="*/ 669 w 771"/>
                <a:gd name="T15" fmla="*/ 698 h 698"/>
                <a:gd name="T16" fmla="*/ 771 w 771"/>
                <a:gd name="T17" fmla="*/ 49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1" h="698">
                  <a:moveTo>
                    <a:pt x="771" y="499"/>
                  </a:moveTo>
                  <a:cubicBezTo>
                    <a:pt x="771" y="414"/>
                    <a:pt x="725" y="337"/>
                    <a:pt x="658" y="293"/>
                  </a:cubicBezTo>
                  <a:cubicBezTo>
                    <a:pt x="657" y="232"/>
                    <a:pt x="626" y="178"/>
                    <a:pt x="578" y="147"/>
                  </a:cubicBezTo>
                  <a:cubicBezTo>
                    <a:pt x="550" y="128"/>
                    <a:pt x="515" y="117"/>
                    <a:pt x="478" y="117"/>
                  </a:cubicBezTo>
                  <a:cubicBezTo>
                    <a:pt x="446" y="117"/>
                    <a:pt x="417" y="125"/>
                    <a:pt x="392" y="139"/>
                  </a:cubicBezTo>
                  <a:cubicBezTo>
                    <a:pt x="336" y="56"/>
                    <a:pt x="241" y="0"/>
                    <a:pt x="133" y="0"/>
                  </a:cubicBezTo>
                  <a:cubicBezTo>
                    <a:pt x="85" y="0"/>
                    <a:pt x="41" y="11"/>
                    <a:pt x="0" y="29"/>
                  </a:cubicBezTo>
                  <a:cubicBezTo>
                    <a:pt x="669" y="698"/>
                    <a:pt x="669" y="698"/>
                    <a:pt x="669" y="698"/>
                  </a:cubicBezTo>
                  <a:cubicBezTo>
                    <a:pt x="731" y="653"/>
                    <a:pt x="771" y="581"/>
                    <a:pt x="771" y="499"/>
                  </a:cubicBezTo>
                  <a:close/>
                </a:path>
              </a:pathLst>
            </a:custGeom>
            <a:solidFill>
              <a:srgbClr val="35D2FF"/>
            </a:solidFill>
            <a:ln>
              <a:noFill/>
            </a:ln>
          </p:spPr>
          <p:txBody>
            <a:bodyPr/>
            <a:lstStyle/>
            <a:p>
              <a:pPr defTabSz="699453">
                <a:defRPr/>
              </a:pPr>
              <a:endParaRPr lang="en-US" sz="1377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84" name="Freeform 6"/>
            <p:cNvSpPr>
              <a:spLocks/>
            </p:cNvSpPr>
            <p:nvPr/>
          </p:nvSpPr>
          <p:spPr bwMode="auto">
            <a:xfrm>
              <a:off x="4716719" y="1981706"/>
              <a:ext cx="1853915" cy="1289287"/>
            </a:xfrm>
            <a:custGeom>
              <a:avLst/>
              <a:gdLst>
                <a:gd name="T0" fmla="*/ 360 w 1029"/>
                <a:gd name="T1" fmla="*/ 0 h 715"/>
                <a:gd name="T2" fmla="*/ 181 w 1029"/>
                <a:gd name="T3" fmla="*/ 283 h 715"/>
                <a:gd name="T4" fmla="*/ 181 w 1029"/>
                <a:gd name="T5" fmla="*/ 297 h 715"/>
                <a:gd name="T6" fmla="*/ 0 w 1029"/>
                <a:gd name="T7" fmla="*/ 505 h 715"/>
                <a:gd name="T8" fmla="*/ 210 w 1029"/>
                <a:gd name="T9" fmla="*/ 715 h 715"/>
                <a:gd name="T10" fmla="*/ 291 w 1029"/>
                <a:gd name="T11" fmla="*/ 715 h 715"/>
                <a:gd name="T12" fmla="*/ 328 w 1029"/>
                <a:gd name="T13" fmla="*/ 715 h 715"/>
                <a:gd name="T14" fmla="*/ 341 w 1029"/>
                <a:gd name="T15" fmla="*/ 715 h 715"/>
                <a:gd name="T16" fmla="*/ 351 w 1029"/>
                <a:gd name="T17" fmla="*/ 715 h 715"/>
                <a:gd name="T18" fmla="*/ 860 w 1029"/>
                <a:gd name="T19" fmla="*/ 715 h 715"/>
                <a:gd name="T20" fmla="*/ 885 w 1029"/>
                <a:gd name="T21" fmla="*/ 715 h 715"/>
                <a:gd name="T22" fmla="*/ 912 w 1029"/>
                <a:gd name="T23" fmla="*/ 715 h 715"/>
                <a:gd name="T24" fmla="*/ 1029 w 1029"/>
                <a:gd name="T25" fmla="*/ 669 h 715"/>
                <a:gd name="T26" fmla="*/ 360 w 1029"/>
                <a:gd name="T27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9" h="715">
                  <a:moveTo>
                    <a:pt x="360" y="0"/>
                  </a:moveTo>
                  <a:cubicBezTo>
                    <a:pt x="254" y="50"/>
                    <a:pt x="181" y="158"/>
                    <a:pt x="181" y="283"/>
                  </a:cubicBezTo>
                  <a:cubicBezTo>
                    <a:pt x="181" y="287"/>
                    <a:pt x="181" y="293"/>
                    <a:pt x="181" y="297"/>
                  </a:cubicBezTo>
                  <a:cubicBezTo>
                    <a:pt x="79" y="312"/>
                    <a:pt x="0" y="399"/>
                    <a:pt x="0" y="505"/>
                  </a:cubicBezTo>
                  <a:cubicBezTo>
                    <a:pt x="0" y="619"/>
                    <a:pt x="93" y="713"/>
                    <a:pt x="210" y="715"/>
                  </a:cubicBezTo>
                  <a:cubicBezTo>
                    <a:pt x="210" y="715"/>
                    <a:pt x="210" y="715"/>
                    <a:pt x="291" y="715"/>
                  </a:cubicBezTo>
                  <a:cubicBezTo>
                    <a:pt x="303" y="715"/>
                    <a:pt x="322" y="715"/>
                    <a:pt x="328" y="715"/>
                  </a:cubicBezTo>
                  <a:cubicBezTo>
                    <a:pt x="328" y="715"/>
                    <a:pt x="328" y="715"/>
                    <a:pt x="341" y="715"/>
                  </a:cubicBezTo>
                  <a:cubicBezTo>
                    <a:pt x="344" y="715"/>
                    <a:pt x="347" y="715"/>
                    <a:pt x="351" y="715"/>
                  </a:cubicBezTo>
                  <a:cubicBezTo>
                    <a:pt x="478" y="715"/>
                    <a:pt x="746" y="715"/>
                    <a:pt x="860" y="715"/>
                  </a:cubicBezTo>
                  <a:cubicBezTo>
                    <a:pt x="869" y="715"/>
                    <a:pt x="877" y="715"/>
                    <a:pt x="885" y="715"/>
                  </a:cubicBezTo>
                  <a:cubicBezTo>
                    <a:pt x="894" y="715"/>
                    <a:pt x="904" y="715"/>
                    <a:pt x="912" y="715"/>
                  </a:cubicBezTo>
                  <a:cubicBezTo>
                    <a:pt x="956" y="710"/>
                    <a:pt x="995" y="693"/>
                    <a:pt x="1029" y="669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00BDF3"/>
            </a:solidFill>
            <a:ln>
              <a:noFill/>
            </a:ln>
          </p:spPr>
          <p:txBody>
            <a:bodyPr/>
            <a:lstStyle/>
            <a:p>
              <a:pPr defTabSz="699453">
                <a:defRPr/>
              </a:pPr>
              <a:endParaRPr lang="en-US" sz="1377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331" y="4688973"/>
            <a:ext cx="144428" cy="9744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 bwMode="auto">
          <a:xfrm>
            <a:off x="306187" y="912657"/>
            <a:ext cx="3108718" cy="2993258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="horz" wrap="square" lIns="68570" tIns="91400" rIns="182802" bIns="914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195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71" kern="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 Semilight"/>
              </a:rPr>
              <a:t>On-premise network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rot="5400000" flipH="1" flipV="1">
            <a:off x="492593" y="1821909"/>
            <a:ext cx="1139428" cy="712275"/>
          </a:xfrm>
          <a:prstGeom prst="bentConnector2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2" name="Straight Arrow Connector 24"/>
          <p:cNvCxnSpPr>
            <a:cxnSpLocks/>
          </p:cNvCxnSpPr>
          <p:nvPr/>
        </p:nvCxnSpPr>
        <p:spPr>
          <a:xfrm flipV="1">
            <a:off x="1553655" y="1803443"/>
            <a:ext cx="0" cy="315416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5" name="Straight Arrow Connector 24"/>
          <p:cNvCxnSpPr>
            <a:cxnSpLocks/>
          </p:cNvCxnSpPr>
          <p:nvPr/>
        </p:nvCxnSpPr>
        <p:spPr>
          <a:xfrm flipV="1">
            <a:off x="2243606" y="1803443"/>
            <a:ext cx="0" cy="315416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97" name="Straight Arrow Connector 24"/>
          <p:cNvCxnSpPr>
            <a:cxnSpLocks/>
          </p:cNvCxnSpPr>
          <p:nvPr/>
        </p:nvCxnSpPr>
        <p:spPr>
          <a:xfrm flipV="1">
            <a:off x="2856712" y="1787541"/>
            <a:ext cx="0" cy="331318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98" name="Content Placeholder 2"/>
          <p:cNvSpPr txBox="1">
            <a:spLocks/>
          </p:cNvSpPr>
          <p:nvPr/>
        </p:nvSpPr>
        <p:spPr>
          <a:xfrm>
            <a:off x="482062" y="1339166"/>
            <a:ext cx="1056473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algn="ctr">
              <a:defRPr sz="1400">
                <a:gradFill>
                  <a:gsLst>
                    <a:gs pos="125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defRPr>
            </a:lvl1pPr>
          </a:lstStyle>
          <a:p>
            <a:pPr defTabSz="672358">
              <a:defRPr/>
            </a:pPr>
            <a:r>
              <a:rPr lang="en-US" sz="1029" kern="0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Syslog CEF</a:t>
            </a:r>
          </a:p>
        </p:txBody>
      </p:sp>
      <p:sp>
        <p:nvSpPr>
          <p:cNvPr id="100" name="Content Placeholder 2"/>
          <p:cNvSpPr txBox="1">
            <a:spLocks/>
          </p:cNvSpPr>
          <p:nvPr/>
        </p:nvSpPr>
        <p:spPr>
          <a:xfrm>
            <a:off x="577859" y="2071307"/>
            <a:ext cx="1825465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45">
              <a:defRPr/>
            </a:pPr>
            <a:r>
              <a:rPr lang="en-US" sz="1029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FTP</a:t>
            </a:r>
          </a:p>
        </p:txBody>
      </p:sp>
      <p:sp>
        <p:nvSpPr>
          <p:cNvPr id="107" name="Content Placeholder 2"/>
          <p:cNvSpPr txBox="1">
            <a:spLocks/>
          </p:cNvSpPr>
          <p:nvPr/>
        </p:nvSpPr>
        <p:spPr>
          <a:xfrm>
            <a:off x="1328151" y="2068971"/>
            <a:ext cx="1825465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45">
              <a:defRPr/>
            </a:pPr>
            <a:r>
              <a:rPr lang="en-US" sz="1029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Syslog</a:t>
            </a:r>
          </a:p>
        </p:txBody>
      </p:sp>
      <p:sp>
        <p:nvSpPr>
          <p:cNvPr id="108" name="Content Placeholder 2"/>
          <p:cNvSpPr txBox="1">
            <a:spLocks/>
          </p:cNvSpPr>
          <p:nvPr/>
        </p:nvSpPr>
        <p:spPr>
          <a:xfrm>
            <a:off x="2050806" y="2089286"/>
            <a:ext cx="1825465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45">
              <a:defRPr/>
            </a:pPr>
            <a:r>
              <a:rPr lang="en-US" sz="1029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FTP</a:t>
            </a:r>
          </a:p>
        </p:txBody>
      </p:sp>
      <p:sp>
        <p:nvSpPr>
          <p:cNvPr id="113" name="Content Placeholder 2"/>
          <p:cNvSpPr txBox="1">
            <a:spLocks/>
          </p:cNvSpPr>
          <p:nvPr/>
        </p:nvSpPr>
        <p:spPr>
          <a:xfrm>
            <a:off x="7261275" y="2025094"/>
            <a:ext cx="867653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672358">
              <a:defRPr/>
            </a:pPr>
            <a:r>
              <a:rPr lang="en-US" sz="1029" kern="0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SaaS DB</a:t>
            </a:r>
          </a:p>
        </p:txBody>
      </p:sp>
      <p:sp>
        <p:nvSpPr>
          <p:cNvPr id="114" name="Content Placeholder 2"/>
          <p:cNvSpPr txBox="1">
            <a:spLocks/>
          </p:cNvSpPr>
          <p:nvPr/>
        </p:nvSpPr>
        <p:spPr>
          <a:xfrm>
            <a:off x="6836474" y="2579233"/>
            <a:ext cx="1825465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672358">
              <a:defRPr/>
            </a:pPr>
            <a:r>
              <a:rPr lang="en-US" sz="1029" kern="0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Tenant DB</a:t>
            </a:r>
          </a:p>
        </p:txBody>
      </p:sp>
      <p:sp>
        <p:nvSpPr>
          <p:cNvPr id="126" name="Content Placeholder 2"/>
          <p:cNvSpPr txBox="1">
            <a:spLocks/>
          </p:cNvSpPr>
          <p:nvPr/>
        </p:nvSpPr>
        <p:spPr>
          <a:xfrm>
            <a:off x="2499018" y="3540300"/>
            <a:ext cx="952657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45">
              <a:defRPr/>
            </a:pPr>
            <a:r>
              <a:rPr lang="en-US" sz="1029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Firewall</a:t>
            </a:r>
          </a:p>
        </p:txBody>
      </p:sp>
      <p:sp>
        <p:nvSpPr>
          <p:cNvPr id="128" name="Content Placeholder 2"/>
          <p:cNvSpPr txBox="1">
            <a:spLocks/>
          </p:cNvSpPr>
          <p:nvPr/>
        </p:nvSpPr>
        <p:spPr>
          <a:xfrm>
            <a:off x="1714256" y="3540300"/>
            <a:ext cx="1152411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45">
              <a:defRPr/>
            </a:pPr>
            <a:r>
              <a:rPr lang="en-US" sz="1029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Firewall</a:t>
            </a:r>
          </a:p>
        </p:txBody>
      </p:sp>
      <p:sp>
        <p:nvSpPr>
          <p:cNvPr id="130" name="Content Placeholder 2"/>
          <p:cNvSpPr txBox="1">
            <a:spLocks/>
          </p:cNvSpPr>
          <p:nvPr/>
        </p:nvSpPr>
        <p:spPr>
          <a:xfrm>
            <a:off x="379205" y="3540300"/>
            <a:ext cx="753142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45">
              <a:defRPr/>
            </a:pPr>
            <a:r>
              <a:rPr lang="en-US" sz="1029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Firewall</a:t>
            </a:r>
          </a:p>
        </p:txBody>
      </p:sp>
      <p:sp>
        <p:nvSpPr>
          <p:cNvPr id="131" name="Content Placeholder 2"/>
          <p:cNvSpPr txBox="1">
            <a:spLocks/>
          </p:cNvSpPr>
          <p:nvPr/>
        </p:nvSpPr>
        <p:spPr>
          <a:xfrm>
            <a:off x="1017790" y="3540300"/>
            <a:ext cx="961861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45">
              <a:defRPr/>
            </a:pPr>
            <a:r>
              <a:rPr lang="en-US" sz="1029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Web proxy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54" y="2315248"/>
            <a:ext cx="408466" cy="119227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467" y="2315248"/>
            <a:ext cx="408466" cy="119227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525" y="2308700"/>
            <a:ext cx="408466" cy="119227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150" y="2327533"/>
            <a:ext cx="408466" cy="119227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457316" y="1451137"/>
            <a:ext cx="1495505" cy="306724"/>
            <a:chOff x="1982050" y="1973151"/>
            <a:chExt cx="2033991" cy="417166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1982050" y="1973151"/>
              <a:ext cx="2033991" cy="417166"/>
            </a:xfrm>
            <a:prstGeom prst="round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77470" y="2038618"/>
              <a:ext cx="1243149" cy="31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72358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029" kern="0" dirty="0">
                  <a:solidFill>
                    <a:srgbClr val="FFFFFF"/>
                  </a:solidFill>
                  <a:latin typeface="Segoe UI Semilight"/>
                </a:rPr>
                <a:t>Log collector</a:t>
              </a:r>
            </a:p>
          </p:txBody>
        </p:sp>
      </p:grpSp>
      <p:cxnSp>
        <p:nvCxnSpPr>
          <p:cNvPr id="81" name="Straight Arrow Connector 24"/>
          <p:cNvCxnSpPr>
            <a:cxnSpLocks/>
          </p:cNvCxnSpPr>
          <p:nvPr/>
        </p:nvCxnSpPr>
        <p:spPr>
          <a:xfrm flipV="1">
            <a:off x="1677110" y="3990230"/>
            <a:ext cx="0" cy="178092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164" y="4481227"/>
            <a:ext cx="341325" cy="2302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80" y="4303880"/>
            <a:ext cx="210203" cy="141816"/>
          </a:xfrm>
          <a:prstGeom prst="rect">
            <a:avLst/>
          </a:prstGeom>
        </p:spPr>
      </p:pic>
      <p:grpSp>
        <p:nvGrpSpPr>
          <p:cNvPr id="105" name="Group 104"/>
          <p:cNvGrpSpPr/>
          <p:nvPr/>
        </p:nvGrpSpPr>
        <p:grpSpPr>
          <a:xfrm>
            <a:off x="1982171" y="4589310"/>
            <a:ext cx="213005" cy="131221"/>
            <a:chOff x="4716719" y="1932923"/>
            <a:chExt cx="2033332" cy="1338070"/>
          </a:xfrm>
        </p:grpSpPr>
        <p:sp>
          <p:nvSpPr>
            <p:cNvPr id="106" name="Freeform 5"/>
            <p:cNvSpPr>
              <a:spLocks/>
            </p:cNvSpPr>
            <p:nvPr/>
          </p:nvSpPr>
          <p:spPr bwMode="auto">
            <a:xfrm>
              <a:off x="5359615" y="1932923"/>
              <a:ext cx="1390436" cy="1259093"/>
            </a:xfrm>
            <a:custGeom>
              <a:avLst/>
              <a:gdLst>
                <a:gd name="T0" fmla="*/ 771 w 771"/>
                <a:gd name="T1" fmla="*/ 499 h 698"/>
                <a:gd name="T2" fmla="*/ 658 w 771"/>
                <a:gd name="T3" fmla="*/ 293 h 698"/>
                <a:gd name="T4" fmla="*/ 578 w 771"/>
                <a:gd name="T5" fmla="*/ 147 h 698"/>
                <a:gd name="T6" fmla="*/ 478 w 771"/>
                <a:gd name="T7" fmla="*/ 117 h 698"/>
                <a:gd name="T8" fmla="*/ 392 w 771"/>
                <a:gd name="T9" fmla="*/ 139 h 698"/>
                <a:gd name="T10" fmla="*/ 133 w 771"/>
                <a:gd name="T11" fmla="*/ 0 h 698"/>
                <a:gd name="T12" fmla="*/ 0 w 771"/>
                <a:gd name="T13" fmla="*/ 29 h 698"/>
                <a:gd name="T14" fmla="*/ 669 w 771"/>
                <a:gd name="T15" fmla="*/ 698 h 698"/>
                <a:gd name="T16" fmla="*/ 771 w 771"/>
                <a:gd name="T17" fmla="*/ 49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1" h="698">
                  <a:moveTo>
                    <a:pt x="771" y="499"/>
                  </a:moveTo>
                  <a:cubicBezTo>
                    <a:pt x="771" y="414"/>
                    <a:pt x="725" y="337"/>
                    <a:pt x="658" y="293"/>
                  </a:cubicBezTo>
                  <a:cubicBezTo>
                    <a:pt x="657" y="232"/>
                    <a:pt x="626" y="178"/>
                    <a:pt x="578" y="147"/>
                  </a:cubicBezTo>
                  <a:cubicBezTo>
                    <a:pt x="550" y="128"/>
                    <a:pt x="515" y="117"/>
                    <a:pt x="478" y="117"/>
                  </a:cubicBezTo>
                  <a:cubicBezTo>
                    <a:pt x="446" y="117"/>
                    <a:pt x="417" y="125"/>
                    <a:pt x="392" y="139"/>
                  </a:cubicBezTo>
                  <a:cubicBezTo>
                    <a:pt x="336" y="56"/>
                    <a:pt x="241" y="0"/>
                    <a:pt x="133" y="0"/>
                  </a:cubicBezTo>
                  <a:cubicBezTo>
                    <a:pt x="85" y="0"/>
                    <a:pt x="41" y="11"/>
                    <a:pt x="0" y="29"/>
                  </a:cubicBezTo>
                  <a:cubicBezTo>
                    <a:pt x="669" y="698"/>
                    <a:pt x="669" y="698"/>
                    <a:pt x="669" y="698"/>
                  </a:cubicBezTo>
                  <a:cubicBezTo>
                    <a:pt x="731" y="653"/>
                    <a:pt x="771" y="581"/>
                    <a:pt x="771" y="499"/>
                  </a:cubicBezTo>
                  <a:close/>
                </a:path>
              </a:pathLst>
            </a:custGeom>
            <a:solidFill>
              <a:srgbClr val="35D2FF"/>
            </a:solidFill>
            <a:ln>
              <a:noFill/>
            </a:ln>
          </p:spPr>
          <p:txBody>
            <a:bodyPr/>
            <a:lstStyle/>
            <a:p>
              <a:pPr defTabSz="699453">
                <a:defRPr/>
              </a:pPr>
              <a:endParaRPr lang="en-US" sz="1377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15" name="Freeform 6"/>
            <p:cNvSpPr>
              <a:spLocks/>
            </p:cNvSpPr>
            <p:nvPr/>
          </p:nvSpPr>
          <p:spPr bwMode="auto">
            <a:xfrm>
              <a:off x="4716719" y="1981706"/>
              <a:ext cx="1853915" cy="1289287"/>
            </a:xfrm>
            <a:custGeom>
              <a:avLst/>
              <a:gdLst>
                <a:gd name="T0" fmla="*/ 360 w 1029"/>
                <a:gd name="T1" fmla="*/ 0 h 715"/>
                <a:gd name="T2" fmla="*/ 181 w 1029"/>
                <a:gd name="T3" fmla="*/ 283 h 715"/>
                <a:gd name="T4" fmla="*/ 181 w 1029"/>
                <a:gd name="T5" fmla="*/ 297 h 715"/>
                <a:gd name="T6" fmla="*/ 0 w 1029"/>
                <a:gd name="T7" fmla="*/ 505 h 715"/>
                <a:gd name="T8" fmla="*/ 210 w 1029"/>
                <a:gd name="T9" fmla="*/ 715 h 715"/>
                <a:gd name="T10" fmla="*/ 291 w 1029"/>
                <a:gd name="T11" fmla="*/ 715 h 715"/>
                <a:gd name="T12" fmla="*/ 328 w 1029"/>
                <a:gd name="T13" fmla="*/ 715 h 715"/>
                <a:gd name="T14" fmla="*/ 341 w 1029"/>
                <a:gd name="T15" fmla="*/ 715 h 715"/>
                <a:gd name="T16" fmla="*/ 351 w 1029"/>
                <a:gd name="T17" fmla="*/ 715 h 715"/>
                <a:gd name="T18" fmla="*/ 860 w 1029"/>
                <a:gd name="T19" fmla="*/ 715 h 715"/>
                <a:gd name="T20" fmla="*/ 885 w 1029"/>
                <a:gd name="T21" fmla="*/ 715 h 715"/>
                <a:gd name="T22" fmla="*/ 912 w 1029"/>
                <a:gd name="T23" fmla="*/ 715 h 715"/>
                <a:gd name="T24" fmla="*/ 1029 w 1029"/>
                <a:gd name="T25" fmla="*/ 669 h 715"/>
                <a:gd name="T26" fmla="*/ 360 w 1029"/>
                <a:gd name="T27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9" h="715">
                  <a:moveTo>
                    <a:pt x="360" y="0"/>
                  </a:moveTo>
                  <a:cubicBezTo>
                    <a:pt x="254" y="50"/>
                    <a:pt x="181" y="158"/>
                    <a:pt x="181" y="283"/>
                  </a:cubicBezTo>
                  <a:cubicBezTo>
                    <a:pt x="181" y="287"/>
                    <a:pt x="181" y="293"/>
                    <a:pt x="181" y="297"/>
                  </a:cubicBezTo>
                  <a:cubicBezTo>
                    <a:pt x="79" y="312"/>
                    <a:pt x="0" y="399"/>
                    <a:pt x="0" y="505"/>
                  </a:cubicBezTo>
                  <a:cubicBezTo>
                    <a:pt x="0" y="619"/>
                    <a:pt x="93" y="713"/>
                    <a:pt x="210" y="715"/>
                  </a:cubicBezTo>
                  <a:cubicBezTo>
                    <a:pt x="210" y="715"/>
                    <a:pt x="210" y="715"/>
                    <a:pt x="291" y="715"/>
                  </a:cubicBezTo>
                  <a:cubicBezTo>
                    <a:pt x="303" y="715"/>
                    <a:pt x="322" y="715"/>
                    <a:pt x="328" y="715"/>
                  </a:cubicBezTo>
                  <a:cubicBezTo>
                    <a:pt x="328" y="715"/>
                    <a:pt x="328" y="715"/>
                    <a:pt x="341" y="715"/>
                  </a:cubicBezTo>
                  <a:cubicBezTo>
                    <a:pt x="344" y="715"/>
                    <a:pt x="347" y="715"/>
                    <a:pt x="351" y="715"/>
                  </a:cubicBezTo>
                  <a:cubicBezTo>
                    <a:pt x="478" y="715"/>
                    <a:pt x="746" y="715"/>
                    <a:pt x="860" y="715"/>
                  </a:cubicBezTo>
                  <a:cubicBezTo>
                    <a:pt x="869" y="715"/>
                    <a:pt x="877" y="715"/>
                    <a:pt x="885" y="715"/>
                  </a:cubicBezTo>
                  <a:cubicBezTo>
                    <a:pt x="894" y="715"/>
                    <a:pt x="904" y="715"/>
                    <a:pt x="912" y="715"/>
                  </a:cubicBezTo>
                  <a:cubicBezTo>
                    <a:pt x="956" y="710"/>
                    <a:pt x="995" y="693"/>
                    <a:pt x="1029" y="669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00BDF3"/>
            </a:solidFill>
            <a:ln>
              <a:noFill/>
            </a:ln>
          </p:spPr>
          <p:txBody>
            <a:bodyPr/>
            <a:lstStyle/>
            <a:p>
              <a:pPr defTabSz="699453">
                <a:defRPr/>
              </a:pPr>
              <a:endParaRPr lang="en-US" sz="1377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cxnSp>
        <p:nvCxnSpPr>
          <p:cNvPr id="119" name="Straight Arrow Connector 24"/>
          <p:cNvCxnSpPr>
            <a:cxnSpLocks/>
          </p:cNvCxnSpPr>
          <p:nvPr/>
        </p:nvCxnSpPr>
        <p:spPr>
          <a:xfrm flipV="1">
            <a:off x="2274911" y="3990230"/>
            <a:ext cx="0" cy="178092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21" name="Straight Arrow Connector 24"/>
          <p:cNvCxnSpPr>
            <a:cxnSpLocks/>
          </p:cNvCxnSpPr>
          <p:nvPr/>
        </p:nvCxnSpPr>
        <p:spPr>
          <a:xfrm flipV="1">
            <a:off x="1378210" y="3990230"/>
            <a:ext cx="0" cy="178092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grpSp>
        <p:nvGrpSpPr>
          <p:cNvPr id="124" name="Group 123"/>
          <p:cNvGrpSpPr/>
          <p:nvPr/>
        </p:nvGrpSpPr>
        <p:grpSpPr>
          <a:xfrm>
            <a:off x="5360348" y="1451137"/>
            <a:ext cx="1495505" cy="306724"/>
            <a:chOff x="1982050" y="1973151"/>
            <a:chExt cx="2033991" cy="417166"/>
          </a:xfrm>
        </p:grpSpPr>
        <p:sp>
          <p:nvSpPr>
            <p:cNvPr id="127" name="Rounded Rectangle 126"/>
            <p:cNvSpPr/>
            <p:nvPr/>
          </p:nvSpPr>
          <p:spPr bwMode="auto">
            <a:xfrm>
              <a:off x="1982050" y="1973151"/>
              <a:ext cx="2033991" cy="417166"/>
            </a:xfrm>
            <a:prstGeom prst="round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2465768" y="2038618"/>
              <a:ext cx="1066553" cy="319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72358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1029" kern="0" dirty="0">
                  <a:solidFill>
                    <a:srgbClr val="FFFFFF"/>
                  </a:solidFill>
                  <a:latin typeface="Segoe UI Semilight"/>
                </a:rPr>
                <a:t>Log parser</a:t>
              </a: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5363228" y="2011485"/>
            <a:ext cx="1495505" cy="306724"/>
            <a:chOff x="1982050" y="1973151"/>
            <a:chExt cx="2033991" cy="417166"/>
          </a:xfrm>
        </p:grpSpPr>
        <p:sp>
          <p:nvSpPr>
            <p:cNvPr id="136" name="Rounded Rectangle 135"/>
            <p:cNvSpPr/>
            <p:nvPr/>
          </p:nvSpPr>
          <p:spPr bwMode="auto">
            <a:xfrm>
              <a:off x="1982050" y="1973151"/>
              <a:ext cx="2033991" cy="417166"/>
            </a:xfrm>
            <a:prstGeom prst="round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040757" y="2038618"/>
              <a:ext cx="1964792" cy="3409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72358">
                <a:defRPr/>
              </a:pPr>
              <a:r>
                <a:rPr lang="en-US" sz="1029" kern="0" dirty="0">
                  <a:solidFill>
                    <a:srgbClr val="FFFFFF"/>
                  </a:solidFill>
                  <a:latin typeface="Segoe UI Semilight"/>
                </a:rPr>
                <a:t>Log analysis (SaaS DB)</a:t>
              </a: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5356372" y="2571750"/>
            <a:ext cx="1509516" cy="306724"/>
            <a:chOff x="1982050" y="1973151"/>
            <a:chExt cx="2053047" cy="417166"/>
          </a:xfrm>
        </p:grpSpPr>
        <p:sp>
          <p:nvSpPr>
            <p:cNvPr id="139" name="Rounded Rectangle 138"/>
            <p:cNvSpPr/>
            <p:nvPr/>
          </p:nvSpPr>
          <p:spPr bwMode="auto">
            <a:xfrm>
              <a:off x="1982050" y="1973151"/>
              <a:ext cx="2033991" cy="417166"/>
            </a:xfrm>
            <a:prstGeom prst="round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987458" y="2038618"/>
              <a:ext cx="2047639" cy="3409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72358">
                <a:defRPr/>
              </a:pPr>
              <a:r>
                <a:rPr lang="en-US" sz="1029" kern="0" dirty="0">
                  <a:solidFill>
                    <a:srgbClr val="FFFFFF"/>
                  </a:solidFill>
                  <a:latin typeface="Segoe UI Semilight"/>
                </a:rPr>
                <a:t>Discovery aggregations</a:t>
              </a:r>
            </a:p>
          </p:txBody>
        </p:sp>
      </p:grpSp>
      <p:cxnSp>
        <p:nvCxnSpPr>
          <p:cNvPr id="141" name="Straight Arrow Connector 24"/>
          <p:cNvCxnSpPr>
            <a:cxnSpLocks/>
          </p:cNvCxnSpPr>
          <p:nvPr/>
        </p:nvCxnSpPr>
        <p:spPr>
          <a:xfrm>
            <a:off x="6676559" y="1779616"/>
            <a:ext cx="0" cy="175842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grpSp>
        <p:nvGrpSpPr>
          <p:cNvPr id="41" name="Group 40"/>
          <p:cNvGrpSpPr/>
          <p:nvPr/>
        </p:nvGrpSpPr>
        <p:grpSpPr>
          <a:xfrm>
            <a:off x="6252859" y="4172744"/>
            <a:ext cx="944018" cy="756131"/>
            <a:chOff x="3602037" y="3787044"/>
            <a:chExt cx="2201180" cy="176308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02037" y="3787044"/>
              <a:ext cx="2201180" cy="176308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0147" y="3934605"/>
              <a:ext cx="1900544" cy="1083019"/>
            </a:xfrm>
            <a:prstGeom prst="rect">
              <a:avLst/>
            </a:prstGeom>
          </p:spPr>
        </p:pic>
      </p:grpSp>
      <p:cxnSp>
        <p:nvCxnSpPr>
          <p:cNvPr id="144" name="Straight Arrow Connector 24"/>
          <p:cNvCxnSpPr>
            <a:cxnSpLocks/>
          </p:cNvCxnSpPr>
          <p:nvPr/>
        </p:nvCxnSpPr>
        <p:spPr>
          <a:xfrm>
            <a:off x="6676558" y="2344610"/>
            <a:ext cx="0" cy="175842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45" name="Straight Arrow Connector 24"/>
          <p:cNvCxnSpPr>
            <a:cxnSpLocks/>
          </p:cNvCxnSpPr>
          <p:nvPr/>
        </p:nvCxnSpPr>
        <p:spPr>
          <a:xfrm>
            <a:off x="6676558" y="2904840"/>
            <a:ext cx="0" cy="507309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240" y="4345446"/>
            <a:ext cx="308596" cy="203112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993" y="4521814"/>
            <a:ext cx="149251" cy="98235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0963" y="4287151"/>
            <a:ext cx="149251" cy="98235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4882" y="552946"/>
            <a:ext cx="949513" cy="624953"/>
          </a:xfrm>
          <a:prstGeom prst="rect">
            <a:avLst/>
          </a:prstGeom>
        </p:spPr>
      </p:pic>
      <p:cxnSp>
        <p:nvCxnSpPr>
          <p:cNvPr id="150" name="Straight Arrow Connector 24"/>
          <p:cNvCxnSpPr>
            <a:cxnSpLocks/>
          </p:cNvCxnSpPr>
          <p:nvPr/>
        </p:nvCxnSpPr>
        <p:spPr>
          <a:xfrm flipH="1">
            <a:off x="6925116" y="2164847"/>
            <a:ext cx="196258" cy="0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51" name="Straight Arrow Connector 24"/>
          <p:cNvCxnSpPr>
            <a:cxnSpLocks/>
          </p:cNvCxnSpPr>
          <p:nvPr/>
        </p:nvCxnSpPr>
        <p:spPr>
          <a:xfrm flipV="1">
            <a:off x="1976010" y="3990230"/>
            <a:ext cx="0" cy="178092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306" y="2036265"/>
            <a:ext cx="210651" cy="248951"/>
          </a:xfrm>
          <a:prstGeom prst="rect">
            <a:avLst/>
          </a:prstGeom>
        </p:spPr>
      </p:pic>
      <p:cxnSp>
        <p:nvCxnSpPr>
          <p:cNvPr id="152" name="Straight Arrow Connector 24"/>
          <p:cNvCxnSpPr>
            <a:cxnSpLocks/>
          </p:cNvCxnSpPr>
          <p:nvPr/>
        </p:nvCxnSpPr>
        <p:spPr>
          <a:xfrm>
            <a:off x="6925116" y="2721470"/>
            <a:ext cx="196258" cy="0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pic>
        <p:nvPicPr>
          <p:cNvPr id="153" name="Picture 1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1837" y="2605736"/>
            <a:ext cx="210651" cy="248951"/>
          </a:xfrm>
          <a:prstGeom prst="rect">
            <a:avLst/>
          </a:prstGeom>
        </p:spPr>
      </p:pic>
      <p:sp>
        <p:nvSpPr>
          <p:cNvPr id="154" name="Content Placeholder 2"/>
          <p:cNvSpPr txBox="1">
            <a:spLocks/>
          </p:cNvSpPr>
          <p:nvPr/>
        </p:nvSpPr>
        <p:spPr>
          <a:xfrm>
            <a:off x="7930652" y="721348"/>
            <a:ext cx="867653" cy="382616"/>
          </a:xfrm>
          <a:prstGeom prst="rect">
            <a:avLst/>
          </a:prstGeom>
        </p:spPr>
        <p:txBody>
          <a:bodyPr vert="horz" wrap="square" lIns="109713" tIns="68570" rIns="109713" bIns="68570" rtlCol="0"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defTabSz="672358">
              <a:defRPr/>
            </a:pPr>
            <a:r>
              <a:rPr lang="en-US" sz="1029" kern="0" dirty="0">
                <a:solidFill>
                  <a:srgbClr val="FFFFFF">
                    <a:lumMod val="50000"/>
                  </a:srgbClr>
                </a:solidFill>
                <a:latin typeface="Segoe UI Semilight"/>
              </a:rPr>
              <a:t>Azure</a:t>
            </a:r>
          </a:p>
        </p:txBody>
      </p:sp>
      <p:cxnSp>
        <p:nvCxnSpPr>
          <p:cNvPr id="155" name="Straight Arrow Connector 24"/>
          <p:cNvCxnSpPr>
            <a:cxnSpLocks/>
          </p:cNvCxnSpPr>
          <p:nvPr/>
        </p:nvCxnSpPr>
        <p:spPr>
          <a:xfrm>
            <a:off x="6713766" y="3964588"/>
            <a:ext cx="0" cy="175842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79" name="Straight Arrow Connector 78"/>
          <p:cNvCxnSpPr>
            <a:cxnSpLocks/>
          </p:cNvCxnSpPr>
          <p:nvPr/>
        </p:nvCxnSpPr>
        <p:spPr>
          <a:xfrm>
            <a:off x="3619549" y="1608332"/>
            <a:ext cx="310508" cy="0"/>
          </a:xfrm>
          <a:prstGeom prst="straightConnector1">
            <a:avLst/>
          </a:prstGeom>
          <a:noFill/>
          <a:ln w="12700" cap="flat" cmpd="sng" algn="ctr">
            <a:solidFill>
              <a:srgbClr val="D83B0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</p:cxnSp>
      <p:grpSp>
        <p:nvGrpSpPr>
          <p:cNvPr id="6" name="Group 5"/>
          <p:cNvGrpSpPr/>
          <p:nvPr/>
        </p:nvGrpSpPr>
        <p:grpSpPr>
          <a:xfrm>
            <a:off x="3889389" y="1339166"/>
            <a:ext cx="801970" cy="536804"/>
            <a:chOff x="5224072" y="1820862"/>
            <a:chExt cx="1090735" cy="730091"/>
          </a:xfrm>
        </p:grpSpPr>
        <p:sp>
          <p:nvSpPr>
            <p:cNvPr id="38" name="Oval 37"/>
            <p:cNvSpPr/>
            <p:nvPr/>
          </p:nvSpPr>
          <p:spPr bwMode="auto">
            <a:xfrm>
              <a:off x="5397084" y="1820862"/>
              <a:ext cx="730091" cy="730091"/>
            </a:xfrm>
            <a:prstGeom prst="ellipse">
              <a:avLst/>
            </a:prstGeom>
            <a:noFill/>
            <a:ln w="12700" cap="flat" cmpd="sng" algn="ctr">
              <a:solidFill>
                <a:srgbClr val="D83B00"/>
              </a:solidFill>
              <a:prstDash val="solid"/>
              <a:miter lim="800000"/>
              <a:headEnd type="none" w="med" len="med"/>
              <a:tailEnd type="arrow" w="med" len="med"/>
            </a:ln>
            <a:effectLst/>
          </p:spPr>
          <p:txBody>
            <a:bodyPr rot="0" spcFirstLastPara="0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2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5224072" y="1932919"/>
              <a:ext cx="1090735" cy="520384"/>
            </a:xfrm>
            <a:prstGeom prst="rect">
              <a:avLst/>
            </a:prstGeom>
          </p:spPr>
          <p:txBody>
            <a:bodyPr vert="horz" wrap="square" lIns="109713" tIns="68570" rIns="109713" bIns="68570" rtlCol="0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pPr defTabSz="672358">
                <a:defRPr/>
              </a:pPr>
              <a:r>
                <a:rPr lang="en-US" sz="882" kern="0" dirty="0">
                  <a:solidFill>
                    <a:srgbClr val="FFFFFF">
                      <a:lumMod val="50000"/>
                    </a:srgbClr>
                  </a:solidFill>
                  <a:latin typeface="Segoe UI Semilight"/>
                </a:rPr>
                <a:t>Network logs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563435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57200" y="-164554"/>
            <a:ext cx="8229600" cy="914400"/>
          </a:xfrm>
        </p:spPr>
        <p:txBody>
          <a:bodyPr/>
          <a:lstStyle/>
          <a:p>
            <a:r>
              <a:rPr lang="en-US" dirty="0"/>
              <a:t>Upload discovery logs – Continuous upload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37024759"/>
              </p:ext>
            </p:extLst>
          </p:nvPr>
        </p:nvGraphicFramePr>
        <p:xfrm>
          <a:off x="538089" y="892120"/>
          <a:ext cx="7843716" cy="3964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093075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761D21-B8D0-4E58-8143-7BC87D45F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Hybrid Scenarios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30E05F2-0621-4260-A7FD-0333E4EA1E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Windows Defender ATP</a:t>
            </a:r>
          </a:p>
          <a:p>
            <a:r>
              <a:rPr lang="da-DK" dirty="0"/>
              <a:t>Cloud App Security Log </a:t>
            </a:r>
            <a:r>
              <a:rPr lang="da-DK" dirty="0" err="1"/>
              <a:t>Collector</a:t>
            </a:r>
            <a:endParaRPr lang="da-DK" dirty="0"/>
          </a:p>
          <a:p>
            <a:pPr lvl="1"/>
            <a:r>
              <a:rPr lang="da-DK" dirty="0" err="1"/>
              <a:t>Automate</a:t>
            </a:r>
            <a:r>
              <a:rPr lang="da-DK" dirty="0"/>
              <a:t> log </a:t>
            </a:r>
            <a:r>
              <a:rPr lang="da-DK" dirty="0" err="1"/>
              <a:t>uploads</a:t>
            </a:r>
            <a:endParaRPr lang="da-DK" dirty="0"/>
          </a:p>
          <a:p>
            <a:pPr lvl="1"/>
            <a:r>
              <a:rPr lang="da-DK" dirty="0"/>
              <a:t>Docker images</a:t>
            </a:r>
          </a:p>
          <a:p>
            <a:pPr lvl="2"/>
            <a:r>
              <a:rPr lang="da-DK" dirty="0"/>
              <a:t>Ubuntu</a:t>
            </a:r>
          </a:p>
          <a:p>
            <a:pPr lvl="2"/>
            <a:r>
              <a:rPr lang="da-DK" dirty="0"/>
              <a:t>RHEL</a:t>
            </a:r>
          </a:p>
          <a:p>
            <a:pPr lvl="2"/>
            <a:r>
              <a:rPr lang="da-DK" dirty="0" err="1"/>
              <a:t>Azure</a:t>
            </a:r>
            <a:endParaRPr lang="da-DK" dirty="0"/>
          </a:p>
          <a:p>
            <a:pPr lvl="1"/>
            <a:r>
              <a:rPr lang="da-DK" strike="sngStrike" dirty="0" err="1"/>
              <a:t>Vmware</a:t>
            </a:r>
            <a:r>
              <a:rPr lang="da-DK" strike="sngStrike" dirty="0"/>
              <a:t> / Hyper-V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2289256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utoShape 19"/>
          <p:cNvSpPr>
            <a:spLocks noChangeAspect="1" noChangeArrowheads="1" noTextEdit="1"/>
          </p:cNvSpPr>
          <p:nvPr/>
        </p:nvSpPr>
        <p:spPr bwMode="auto">
          <a:xfrm>
            <a:off x="5669033" y="393650"/>
            <a:ext cx="2845279" cy="133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2" tIns="33611" rIns="67222" bIns="33611" numCol="1" anchor="t" anchorCtr="0" compatLnSpc="1">
            <a:prstTxWarp prst="textNoShape">
              <a:avLst/>
            </a:prstTxWarp>
          </a:bodyPr>
          <a:lstStyle/>
          <a:p>
            <a:pPr defTabSz="685739">
              <a:defRPr/>
            </a:pPr>
            <a:endParaRPr lang="en-US" sz="1324" kern="0" dirty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60" name="Title 5"/>
          <p:cNvSpPr>
            <a:spLocks noGrp="1"/>
          </p:cNvSpPr>
          <p:nvPr>
            <p:ph type="title" idx="4294967295"/>
          </p:nvPr>
        </p:nvSpPr>
        <p:spPr>
          <a:xfrm>
            <a:off x="1" y="223305"/>
            <a:ext cx="8703958" cy="687492"/>
          </a:xfrm>
        </p:spPr>
        <p:txBody>
          <a:bodyPr/>
          <a:lstStyle/>
          <a:p>
            <a:r>
              <a:rPr lang="en-US" sz="3600" spc="-74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Log Format Compatibility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32266" y="1351174"/>
            <a:ext cx="3945026" cy="1359859"/>
          </a:xfrm>
          <a:prstGeom prst="rect">
            <a:avLst/>
          </a:prstGeom>
          <a:noFill/>
        </p:spPr>
        <p:txBody>
          <a:bodyPr wrap="square" lIns="110684" rIns="110684">
            <a:spAutoFit/>
          </a:bodyPr>
          <a:lstStyle/>
          <a:p>
            <a:pPr defTabSz="685739">
              <a:defRPr/>
            </a:pPr>
            <a:r>
              <a:rPr lang="en-US" sz="2059" kern="0" dirty="0">
                <a:solidFill>
                  <a:srgbClr val="FFFFFF"/>
                </a:solidFill>
                <a:latin typeface="Segoe UI Light"/>
              </a:rPr>
              <a:t>Network traffic logs include a notification/ disclaimer that explains if there is missing data in the chosen format.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45" y="911089"/>
            <a:ext cx="4707251" cy="4061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292" y="3003125"/>
            <a:ext cx="3889000" cy="19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663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App Security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675575" y="1640432"/>
            <a:ext cx="5456593" cy="3502703"/>
            <a:chOff x="2462439" y="3952481"/>
            <a:chExt cx="4776470" cy="3066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2439" y="3952481"/>
              <a:ext cx="4776470" cy="30661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26501" y="4225293"/>
              <a:ext cx="3220336" cy="1787314"/>
            </a:xfrm>
            <a:prstGeom prst="roundRect">
              <a:avLst>
                <a:gd name="adj" fmla="val 2392"/>
              </a:avLst>
            </a:prstGeom>
            <a:ln>
              <a:noFill/>
            </a:ln>
            <a:effectLst/>
          </p:spPr>
        </p:pic>
      </p:grpSp>
      <p:pic>
        <p:nvPicPr>
          <p:cNvPr id="7" name="Billede 6" descr="Et billede, der indeholder objekt&#10;&#10;Automatisk oprettet beskrivelse">
            <a:extLst>
              <a:ext uri="{FF2B5EF4-FFF2-40B4-BE49-F238E27FC236}">
                <a16:creationId xmlns:a16="http://schemas.microsoft.com/office/drawing/2014/main" id="{083C4386-C48F-48E3-8392-E501B24FB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36512" y="1851670"/>
            <a:ext cx="4283968" cy="17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5529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49FE968-1BE0-49CB-8B2A-07BB7440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Getting</a:t>
            </a:r>
            <a:r>
              <a:rPr lang="da-DK" dirty="0"/>
              <a:t> </a:t>
            </a:r>
            <a:r>
              <a:rPr lang="da-DK" dirty="0" err="1"/>
              <a:t>Started</a:t>
            </a:r>
            <a:endParaRPr lang="da-DK" dirty="0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30A1507-8BBB-4AD3-B04C-171001CF2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45633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Plan and align with your Security Policy’s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If you use Intune you need to use Cloud App Security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Create Good Test Scenarios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solution as part of an overall Security plan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App Security helps take your organization from a reactive to a Pro-Active Cloud Security environment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Cloud App Security is included in E5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716114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8536A-8D80-4563-9EA9-D7659EB491DA}"/>
              </a:ext>
            </a:extLst>
          </p:cNvPr>
          <p:cNvSpPr txBox="1">
            <a:spLocks/>
          </p:cNvSpPr>
          <p:nvPr/>
        </p:nvSpPr>
        <p:spPr>
          <a:xfrm>
            <a:off x="3357564" y="549275"/>
            <a:ext cx="5786437" cy="3943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tabLst>
                <a:tab pos="1077489" algn="l"/>
              </a:tabLst>
            </a:pPr>
            <a:r>
              <a:rPr lang="da-DK" b="1" dirty="0"/>
              <a:t>Peter Schmidt</a:t>
            </a:r>
          </a:p>
          <a:p>
            <a:pPr marL="0" indent="0">
              <a:buFont typeface="Arial"/>
              <a:buNone/>
              <a:tabLst>
                <a:tab pos="1077489" algn="l"/>
              </a:tabLst>
            </a:pPr>
            <a:r>
              <a:rPr lang="da-DK" b="1" dirty="0"/>
              <a:t>Freelance Cloud Architect</a:t>
            </a:r>
          </a:p>
          <a:p>
            <a:pPr marL="0" indent="0">
              <a:buFont typeface="Arial"/>
              <a:buNone/>
              <a:tabLst>
                <a:tab pos="1077489" algn="l"/>
              </a:tabLst>
            </a:pPr>
            <a:r>
              <a:rPr lang="da-DK" b="1" dirty="0"/>
              <a:t>NeoConsulting</a:t>
            </a:r>
          </a:p>
          <a:p>
            <a:pPr marL="0" indent="0">
              <a:buFont typeface="Arial"/>
              <a:buNone/>
            </a:pPr>
            <a:endParaRPr lang="da-DK" dirty="0"/>
          </a:p>
          <a:p>
            <a:pPr marL="0" indent="0">
              <a:buFont typeface="Arial"/>
              <a:buNone/>
            </a:pPr>
            <a:r>
              <a:rPr lang="en-GB" dirty="0"/>
              <a:t>Microsoft MVP: Office Apps &amp; Services (11 years)</a:t>
            </a:r>
          </a:p>
          <a:p>
            <a:pPr marL="0" indent="0">
              <a:buFont typeface="Arial"/>
              <a:buNone/>
            </a:pPr>
            <a:r>
              <a:rPr lang="en-GB" dirty="0"/>
              <a:t>Founder: </a:t>
            </a:r>
            <a:r>
              <a:rPr lang="en-GB" dirty="0" err="1"/>
              <a:t>CoLabora</a:t>
            </a:r>
            <a:r>
              <a:rPr lang="en-GB" dirty="0"/>
              <a:t> User Group Denmark</a:t>
            </a:r>
          </a:p>
          <a:p>
            <a:pPr marL="0" indent="0">
              <a:buFont typeface="Arial"/>
              <a:buNone/>
            </a:pPr>
            <a:r>
              <a:rPr lang="en-GB" dirty="0"/>
              <a:t>MCM &amp; MCSM: Exchange</a:t>
            </a:r>
          </a:p>
          <a:p>
            <a:pPr marL="0" indent="0">
              <a:buFont typeface="Arial"/>
              <a:buNone/>
            </a:pPr>
            <a:endParaRPr lang="en-GB" dirty="0"/>
          </a:p>
          <a:p>
            <a:pPr marL="0" indent="0">
              <a:buFont typeface="Arial"/>
              <a:buNone/>
            </a:pPr>
            <a:r>
              <a:rPr lang="en-GB" b="1" dirty="0"/>
              <a:t>Contact Me</a:t>
            </a:r>
          </a:p>
          <a:p>
            <a:pPr marL="0" indent="0">
              <a:buFont typeface="Arial"/>
              <a:buNone/>
            </a:pPr>
            <a:r>
              <a:rPr lang="en-GB" dirty="0"/>
              <a:t>Twitter: </a:t>
            </a:r>
            <a:r>
              <a:rPr lang="en-GB" dirty="0">
                <a:solidFill>
                  <a:schemeClr val="tx2"/>
                </a:solidFill>
              </a:rPr>
              <a:t>@petsch</a:t>
            </a:r>
          </a:p>
          <a:p>
            <a:pPr marL="0" indent="0">
              <a:buFont typeface="Arial"/>
              <a:buNone/>
            </a:pPr>
            <a:r>
              <a:rPr lang="en-GB" dirty="0"/>
              <a:t>Blog: https://www.msdigest.net/ </a:t>
            </a:r>
          </a:p>
          <a:p>
            <a:pPr marL="0" indent="0">
              <a:buFont typeface="Arial"/>
              <a:buNone/>
            </a:pPr>
            <a:r>
              <a:rPr lang="en-GB" dirty="0"/>
              <a:t>Mail: peter@neoconsulting.dk</a:t>
            </a:r>
          </a:p>
          <a:p>
            <a:pPr marL="0" indent="0">
              <a:buFont typeface="Arial"/>
              <a:buNone/>
            </a:pPr>
            <a:r>
              <a:rPr lang="da-DK" dirty="0"/>
              <a:t>Phone: +45 2080 9436</a:t>
            </a:r>
          </a:p>
          <a:p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6E4BB-D81C-4F5C-A5AB-622936C81D34}"/>
              </a:ext>
            </a:extLst>
          </p:cNvPr>
          <p:cNvSpPr txBox="1">
            <a:spLocks/>
          </p:cNvSpPr>
          <p:nvPr/>
        </p:nvSpPr>
        <p:spPr>
          <a:xfrm>
            <a:off x="288145" y="549275"/>
            <a:ext cx="2376488" cy="571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700" dirty="0"/>
              <a:t>About me...</a:t>
            </a:r>
            <a:endParaRPr lang="da-DK" dirty="0"/>
          </a:p>
        </p:txBody>
      </p:sp>
      <p:pic>
        <p:nvPicPr>
          <p:cNvPr id="9" name="Picture 2" descr="Picture of Peter Schmidt">
            <a:extLst>
              <a:ext uri="{FF2B5EF4-FFF2-40B4-BE49-F238E27FC236}">
                <a16:creationId xmlns:a16="http://schemas.microsoft.com/office/drawing/2014/main" id="{7EA1C861-3A16-4C0A-9049-DFFC7DB8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9" y="1671650"/>
            <a:ext cx="1800200" cy="18002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Most Valuable Professional">
            <a:extLst>
              <a:ext uri="{FF2B5EF4-FFF2-40B4-BE49-F238E27FC236}">
                <a16:creationId xmlns:a16="http://schemas.microsoft.com/office/drawing/2014/main" id="{08C439BA-3281-4486-A247-1004241D9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50875"/>
            <a:ext cx="1417562" cy="5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78000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4A9B1-9631-4E47-B445-CE43325B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References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AAD8C72-DE21-4202-92F7-9BDE2792F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MCAS Portal: https://www.microsoft.com/en-us/cloud-platform/cloud-app-security-resources</a:t>
            </a:r>
          </a:p>
          <a:p>
            <a:r>
              <a:rPr lang="da-DK" dirty="0"/>
              <a:t>PowerShell </a:t>
            </a:r>
            <a:r>
              <a:rPr lang="da-DK" dirty="0" err="1"/>
              <a:t>Module</a:t>
            </a:r>
            <a:r>
              <a:rPr lang="da-DK" dirty="0"/>
              <a:t>: https://github.com/Microsoft/MCAS </a:t>
            </a:r>
          </a:p>
          <a:p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started</a:t>
            </a:r>
            <a:r>
              <a:rPr lang="da-DK" dirty="0"/>
              <a:t> with a </a:t>
            </a:r>
            <a:r>
              <a:rPr lang="da-DK" dirty="0" err="1"/>
              <a:t>free</a:t>
            </a:r>
            <a:r>
              <a:rPr lang="da-DK" dirty="0"/>
              <a:t> </a:t>
            </a:r>
            <a:r>
              <a:rPr lang="da-DK" dirty="0" err="1"/>
              <a:t>trial</a:t>
            </a:r>
            <a:r>
              <a:rPr lang="da-DK" dirty="0"/>
              <a:t>: aka.ms/</a:t>
            </a:r>
            <a:r>
              <a:rPr lang="da-DK" dirty="0" err="1"/>
              <a:t>mcastrial</a:t>
            </a:r>
            <a:endParaRPr lang="da-DK" dirty="0"/>
          </a:p>
          <a:p>
            <a:r>
              <a:rPr lang="da-DK" dirty="0"/>
              <a:t>Learn more </a:t>
            </a:r>
            <a:r>
              <a:rPr lang="da-DK" dirty="0" err="1"/>
              <a:t>about</a:t>
            </a:r>
            <a:r>
              <a:rPr lang="da-DK" dirty="0"/>
              <a:t> Microsoft Cloud App Security: aka.ms/</a:t>
            </a:r>
            <a:r>
              <a:rPr lang="da-DK" dirty="0" err="1"/>
              <a:t>mcastech</a:t>
            </a:r>
            <a:endParaRPr lang="da-DK" dirty="0"/>
          </a:p>
          <a:p>
            <a:r>
              <a:rPr lang="da-DK" dirty="0" err="1"/>
              <a:t>Join</a:t>
            </a:r>
            <a:r>
              <a:rPr lang="da-DK" dirty="0"/>
              <a:t> the </a:t>
            </a:r>
            <a:r>
              <a:rPr lang="da-DK" dirty="0" err="1"/>
              <a:t>conversation</a:t>
            </a:r>
            <a:r>
              <a:rPr lang="da-DK" dirty="0"/>
              <a:t> on </a:t>
            </a:r>
            <a:r>
              <a:rPr lang="da-DK" dirty="0" err="1"/>
              <a:t>TechCommunity</a:t>
            </a:r>
            <a:r>
              <a:rPr lang="da-DK" dirty="0"/>
              <a:t>: aka.ms/</a:t>
            </a:r>
            <a:r>
              <a:rPr lang="da-DK" dirty="0" err="1"/>
              <a:t>mcascommunity</a:t>
            </a:r>
            <a:endParaRPr lang="da-DK" dirty="0"/>
          </a:p>
          <a:p>
            <a:r>
              <a:rPr lang="da-DK" dirty="0"/>
              <a:t>MCAS Blog: aka.ms/</a:t>
            </a:r>
            <a:r>
              <a:rPr lang="da-DK" dirty="0" err="1"/>
              <a:t>mcasblog</a:t>
            </a:r>
            <a:endParaRPr lang="da-DK" dirty="0"/>
          </a:p>
          <a:p>
            <a:r>
              <a:rPr lang="da-DK" dirty="0"/>
              <a:t>MCAS Website: aka.ms/</a:t>
            </a:r>
            <a:r>
              <a:rPr lang="da-DK" dirty="0" err="1"/>
              <a:t>mcas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38773154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C35623-7AEE-479F-9EA3-631FFB9E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Key </a:t>
            </a:r>
            <a:r>
              <a:rPr lang="da-DK" dirty="0" err="1"/>
              <a:t>Takeaways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328F095-A6CB-4BD3-B6C1-6287436528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840341"/>
            <a:ext cx="8229600" cy="982534"/>
          </a:xfrm>
        </p:spPr>
        <p:txBody>
          <a:bodyPr/>
          <a:lstStyle/>
          <a:p>
            <a:r>
              <a:rPr lang="en-US" dirty="0"/>
              <a:t>Centralized</a:t>
            </a:r>
            <a:r>
              <a:rPr lang="da-DK" dirty="0"/>
              <a:t> Security Dashboard</a:t>
            </a:r>
          </a:p>
          <a:p>
            <a:r>
              <a:rPr lang="da-DK" dirty="0"/>
              <a:t>Discovery – </a:t>
            </a:r>
            <a:r>
              <a:rPr lang="da-DK" dirty="0" err="1"/>
              <a:t>Get</a:t>
            </a:r>
            <a:r>
              <a:rPr lang="da-DK" dirty="0"/>
              <a:t> the overview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1359C2-042E-4E63-8341-C12BD9060567}"/>
              </a:ext>
            </a:extLst>
          </p:cNvPr>
          <p:cNvSpPr/>
          <p:nvPr/>
        </p:nvSpPr>
        <p:spPr bwMode="auto">
          <a:xfrm>
            <a:off x="182880" y="1178717"/>
            <a:ext cx="2057400" cy="96012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Discover and assess risks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119D075-DF81-453F-95B1-529E1181C0A7}"/>
              </a:ext>
            </a:extLst>
          </p:cNvPr>
          <p:cNvSpPr/>
          <p:nvPr/>
        </p:nvSpPr>
        <p:spPr bwMode="auto">
          <a:xfrm>
            <a:off x="4778667" y="1178717"/>
            <a:ext cx="2057400" cy="96012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Protect your information</a:t>
            </a:r>
          </a:p>
          <a:p>
            <a:pPr marL="0" marR="0" lvl="0" indent="0" algn="ctr" defTabSz="698951" rtl="0" eaLnBrk="1" fontAlgn="base" latinLnBrk="0" hangingPunct="1">
              <a:lnSpc>
                <a:spcPts val="1335"/>
              </a:lnSpc>
              <a:spcBef>
                <a:spcPts val="225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03B6EB-B8EE-4127-B3C0-D4A71494203B}"/>
              </a:ext>
            </a:extLst>
          </p:cNvPr>
          <p:cNvSpPr/>
          <p:nvPr/>
        </p:nvSpPr>
        <p:spPr bwMode="auto">
          <a:xfrm>
            <a:off x="6903720" y="1178717"/>
            <a:ext cx="2057400" cy="96012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Detect</a:t>
            </a:r>
            <a:b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threats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1867CDB9-5942-4FCD-AF13-8C430C3DED13}"/>
              </a:ext>
            </a:extLst>
          </p:cNvPr>
          <p:cNvSpPr/>
          <p:nvPr/>
        </p:nvSpPr>
        <p:spPr bwMode="auto">
          <a:xfrm>
            <a:off x="2466425" y="1178717"/>
            <a:ext cx="2057400" cy="96012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0" tIns="109682" rIns="68580" bIns="10968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8951" rtl="0" eaLnBrk="1" fontAlgn="base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Control access in real time</a:t>
            </a: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22E46F7-B3B3-4394-BEE1-2490722E2695}"/>
              </a:ext>
            </a:extLst>
          </p:cNvPr>
          <p:cNvGrpSpPr/>
          <p:nvPr/>
        </p:nvGrpSpPr>
        <p:grpSpPr>
          <a:xfrm>
            <a:off x="2811767" y="2153081"/>
            <a:ext cx="1371600" cy="1371600"/>
            <a:chOff x="3688080" y="2913925"/>
            <a:chExt cx="1828800" cy="1828800"/>
          </a:xfrm>
        </p:grpSpPr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9D21394E-7786-4FBB-A3E3-7C2F700BD318}"/>
                </a:ext>
              </a:extLst>
            </p:cNvPr>
            <p:cNvSpPr/>
            <p:nvPr/>
          </p:nvSpPr>
          <p:spPr bwMode="auto">
            <a:xfrm>
              <a:off x="3688080" y="2913925"/>
              <a:ext cx="1828800" cy="1828800"/>
            </a:xfrm>
            <a:prstGeom prst="ellipse">
              <a:avLst/>
            </a:prstGeom>
            <a:solidFill>
              <a:srgbClr val="F8F8F8">
                <a:alpha val="30000"/>
              </a:srgbClr>
            </a:solidFill>
            <a:ln w="127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21340D7B-E20C-466F-94ED-8A0D90F6B58C}"/>
                </a:ext>
              </a:extLst>
            </p:cNvPr>
            <p:cNvGrpSpPr/>
            <p:nvPr/>
          </p:nvGrpSpPr>
          <p:grpSpPr>
            <a:xfrm>
              <a:off x="4069784" y="3293220"/>
              <a:ext cx="1065393" cy="1036075"/>
              <a:chOff x="5441068" y="2657407"/>
              <a:chExt cx="608783" cy="592030"/>
            </a:xfrm>
            <a:solidFill>
              <a:schemeClr val="bg1"/>
            </a:solidFill>
          </p:grpSpPr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4824A80A-D072-43DE-95A2-38740738D0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650" y="2873248"/>
                <a:ext cx="291617" cy="376189"/>
              </a:xfrm>
              <a:custGeom>
                <a:avLst/>
                <a:gdLst>
                  <a:gd name="T0" fmla="*/ 281 w 629"/>
                  <a:gd name="T1" fmla="*/ 377 h 814"/>
                  <a:gd name="T2" fmla="*/ 423 w 629"/>
                  <a:gd name="T3" fmla="*/ 257 h 814"/>
                  <a:gd name="T4" fmla="*/ 401 w 629"/>
                  <a:gd name="T5" fmla="*/ 185 h 814"/>
                  <a:gd name="T6" fmla="*/ 315 w 629"/>
                  <a:gd name="T7" fmla="*/ 137 h 814"/>
                  <a:gd name="T8" fmla="*/ 206 w 629"/>
                  <a:gd name="T9" fmla="*/ 257 h 814"/>
                  <a:gd name="T10" fmla="*/ 281 w 629"/>
                  <a:gd name="T11" fmla="*/ 377 h 814"/>
                  <a:gd name="T12" fmla="*/ 450 w 629"/>
                  <a:gd name="T13" fmla="*/ 403 h 814"/>
                  <a:gd name="T14" fmla="*/ 217 w 629"/>
                  <a:gd name="T15" fmla="*/ 403 h 814"/>
                  <a:gd name="T16" fmla="*/ 180 w 629"/>
                  <a:gd name="T17" fmla="*/ 403 h 814"/>
                  <a:gd name="T18" fmla="*/ 220 w 629"/>
                  <a:gd name="T19" fmla="*/ 152 h 814"/>
                  <a:gd name="T20" fmla="*/ 409 w 629"/>
                  <a:gd name="T21" fmla="*/ 152 h 814"/>
                  <a:gd name="T22" fmla="*/ 431 w 629"/>
                  <a:gd name="T23" fmla="*/ 182 h 814"/>
                  <a:gd name="T24" fmla="*/ 450 w 629"/>
                  <a:gd name="T25" fmla="*/ 257 h 814"/>
                  <a:gd name="T26" fmla="*/ 43 w 629"/>
                  <a:gd name="T27" fmla="*/ 403 h 814"/>
                  <a:gd name="T28" fmla="*/ 27 w 629"/>
                  <a:gd name="T29" fmla="*/ 420 h 814"/>
                  <a:gd name="T30" fmla="*/ 43 w 629"/>
                  <a:gd name="T31" fmla="*/ 787 h 814"/>
                  <a:gd name="T32" fmla="*/ 603 w 629"/>
                  <a:gd name="T33" fmla="*/ 771 h 814"/>
                  <a:gd name="T34" fmla="*/ 586 w 629"/>
                  <a:gd name="T35" fmla="*/ 403 h 814"/>
                  <a:gd name="T36" fmla="*/ 533 w 629"/>
                  <a:gd name="T37" fmla="*/ 257 h 814"/>
                  <a:gd name="T38" fmla="*/ 471 w 629"/>
                  <a:gd name="T39" fmla="*/ 97 h 814"/>
                  <a:gd name="T40" fmla="*/ 315 w 629"/>
                  <a:gd name="T41" fmla="*/ 27 h 814"/>
                  <a:gd name="T42" fmla="*/ 159 w 629"/>
                  <a:gd name="T43" fmla="*/ 95 h 814"/>
                  <a:gd name="T44" fmla="*/ 96 w 629"/>
                  <a:gd name="T45" fmla="*/ 403 h 814"/>
                  <a:gd name="T46" fmla="*/ 586 w 629"/>
                  <a:gd name="T47" fmla="*/ 814 h 814"/>
                  <a:gd name="T48" fmla="*/ 43 w 629"/>
                  <a:gd name="T49" fmla="*/ 814 h 814"/>
                  <a:gd name="T50" fmla="*/ 0 w 629"/>
                  <a:gd name="T51" fmla="*/ 420 h 814"/>
                  <a:gd name="T52" fmla="*/ 70 w 629"/>
                  <a:gd name="T53" fmla="*/ 377 h 814"/>
                  <a:gd name="T54" fmla="*/ 140 w 629"/>
                  <a:gd name="T55" fmla="*/ 77 h 814"/>
                  <a:gd name="T56" fmla="*/ 315 w 629"/>
                  <a:gd name="T57" fmla="*/ 0 h 814"/>
                  <a:gd name="T58" fmla="*/ 492 w 629"/>
                  <a:gd name="T59" fmla="*/ 80 h 814"/>
                  <a:gd name="T60" fmla="*/ 560 w 629"/>
                  <a:gd name="T61" fmla="*/ 257 h 814"/>
                  <a:gd name="T62" fmla="*/ 586 w 629"/>
                  <a:gd name="T63" fmla="*/ 377 h 814"/>
                  <a:gd name="T64" fmla="*/ 629 w 629"/>
                  <a:gd name="T65" fmla="*/ 771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29" h="814">
                    <a:moveTo>
                      <a:pt x="281" y="377"/>
                    </a:moveTo>
                    <a:lnTo>
                      <a:pt x="281" y="377"/>
                    </a:lnTo>
                    <a:lnTo>
                      <a:pt x="423" y="377"/>
                    </a:lnTo>
                    <a:lnTo>
                      <a:pt x="423" y="257"/>
                    </a:lnTo>
                    <a:cubicBezTo>
                      <a:pt x="423" y="232"/>
                      <a:pt x="416" y="208"/>
                      <a:pt x="403" y="188"/>
                    </a:cubicBezTo>
                    <a:lnTo>
                      <a:pt x="401" y="185"/>
                    </a:lnTo>
                    <a:cubicBezTo>
                      <a:pt x="397" y="179"/>
                      <a:pt x="393" y="175"/>
                      <a:pt x="390" y="171"/>
                    </a:cubicBezTo>
                    <a:cubicBezTo>
                      <a:pt x="369" y="149"/>
                      <a:pt x="343" y="137"/>
                      <a:pt x="315" y="137"/>
                    </a:cubicBezTo>
                    <a:cubicBezTo>
                      <a:pt x="286" y="137"/>
                      <a:pt x="260" y="149"/>
                      <a:pt x="240" y="171"/>
                    </a:cubicBezTo>
                    <a:cubicBezTo>
                      <a:pt x="218" y="193"/>
                      <a:pt x="206" y="224"/>
                      <a:pt x="206" y="257"/>
                    </a:cubicBezTo>
                    <a:lnTo>
                      <a:pt x="206" y="377"/>
                    </a:lnTo>
                    <a:lnTo>
                      <a:pt x="281" y="377"/>
                    </a:lnTo>
                    <a:lnTo>
                      <a:pt x="281" y="377"/>
                    </a:lnTo>
                    <a:close/>
                    <a:moveTo>
                      <a:pt x="450" y="403"/>
                    </a:moveTo>
                    <a:lnTo>
                      <a:pt x="450" y="403"/>
                    </a:lnTo>
                    <a:lnTo>
                      <a:pt x="217" y="403"/>
                    </a:lnTo>
                    <a:lnTo>
                      <a:pt x="217" y="403"/>
                    </a:lnTo>
                    <a:lnTo>
                      <a:pt x="180" y="403"/>
                    </a:lnTo>
                    <a:lnTo>
                      <a:pt x="180" y="257"/>
                    </a:lnTo>
                    <a:cubicBezTo>
                      <a:pt x="180" y="218"/>
                      <a:pt x="194" y="180"/>
                      <a:pt x="220" y="152"/>
                    </a:cubicBezTo>
                    <a:cubicBezTo>
                      <a:pt x="246" y="125"/>
                      <a:pt x="279" y="110"/>
                      <a:pt x="315" y="110"/>
                    </a:cubicBezTo>
                    <a:cubicBezTo>
                      <a:pt x="350" y="110"/>
                      <a:pt x="384" y="125"/>
                      <a:pt x="409" y="152"/>
                    </a:cubicBezTo>
                    <a:cubicBezTo>
                      <a:pt x="415" y="158"/>
                      <a:pt x="420" y="165"/>
                      <a:pt x="425" y="173"/>
                    </a:cubicBezTo>
                    <a:lnTo>
                      <a:pt x="431" y="182"/>
                    </a:lnTo>
                    <a:lnTo>
                      <a:pt x="431" y="182"/>
                    </a:lnTo>
                    <a:cubicBezTo>
                      <a:pt x="443" y="205"/>
                      <a:pt x="450" y="231"/>
                      <a:pt x="450" y="257"/>
                    </a:cubicBezTo>
                    <a:lnTo>
                      <a:pt x="450" y="403"/>
                    </a:lnTo>
                    <a:close/>
                    <a:moveTo>
                      <a:pt x="43" y="403"/>
                    </a:moveTo>
                    <a:lnTo>
                      <a:pt x="43" y="403"/>
                    </a:lnTo>
                    <a:cubicBezTo>
                      <a:pt x="34" y="403"/>
                      <a:pt x="27" y="411"/>
                      <a:pt x="27" y="420"/>
                    </a:cubicBezTo>
                    <a:lnTo>
                      <a:pt x="27" y="771"/>
                    </a:lnTo>
                    <a:cubicBezTo>
                      <a:pt x="27" y="780"/>
                      <a:pt x="34" y="787"/>
                      <a:pt x="43" y="787"/>
                    </a:cubicBezTo>
                    <a:lnTo>
                      <a:pt x="586" y="787"/>
                    </a:lnTo>
                    <a:cubicBezTo>
                      <a:pt x="595" y="787"/>
                      <a:pt x="603" y="780"/>
                      <a:pt x="603" y="771"/>
                    </a:cubicBezTo>
                    <a:lnTo>
                      <a:pt x="603" y="420"/>
                    </a:lnTo>
                    <a:cubicBezTo>
                      <a:pt x="603" y="411"/>
                      <a:pt x="595" y="403"/>
                      <a:pt x="586" y="403"/>
                    </a:cubicBezTo>
                    <a:lnTo>
                      <a:pt x="533" y="403"/>
                    </a:lnTo>
                    <a:lnTo>
                      <a:pt x="533" y="257"/>
                    </a:lnTo>
                    <a:cubicBezTo>
                      <a:pt x="533" y="199"/>
                      <a:pt x="512" y="143"/>
                      <a:pt x="474" y="100"/>
                    </a:cubicBezTo>
                    <a:cubicBezTo>
                      <a:pt x="473" y="99"/>
                      <a:pt x="472" y="98"/>
                      <a:pt x="471" y="97"/>
                    </a:cubicBezTo>
                    <a:lnTo>
                      <a:pt x="470" y="95"/>
                    </a:lnTo>
                    <a:cubicBezTo>
                      <a:pt x="429" y="52"/>
                      <a:pt x="373" y="27"/>
                      <a:pt x="315" y="27"/>
                    </a:cubicBezTo>
                    <a:lnTo>
                      <a:pt x="314" y="27"/>
                    </a:lnTo>
                    <a:cubicBezTo>
                      <a:pt x="257" y="27"/>
                      <a:pt x="200" y="52"/>
                      <a:pt x="159" y="95"/>
                    </a:cubicBezTo>
                    <a:cubicBezTo>
                      <a:pt x="119" y="139"/>
                      <a:pt x="96" y="196"/>
                      <a:pt x="96" y="257"/>
                    </a:cubicBezTo>
                    <a:lnTo>
                      <a:pt x="96" y="403"/>
                    </a:lnTo>
                    <a:lnTo>
                      <a:pt x="43" y="403"/>
                    </a:lnTo>
                    <a:close/>
                    <a:moveTo>
                      <a:pt x="586" y="814"/>
                    </a:moveTo>
                    <a:lnTo>
                      <a:pt x="586" y="814"/>
                    </a:lnTo>
                    <a:lnTo>
                      <a:pt x="43" y="814"/>
                    </a:lnTo>
                    <a:cubicBezTo>
                      <a:pt x="19" y="814"/>
                      <a:pt x="0" y="794"/>
                      <a:pt x="0" y="771"/>
                    </a:cubicBezTo>
                    <a:lnTo>
                      <a:pt x="0" y="420"/>
                    </a:lnTo>
                    <a:cubicBezTo>
                      <a:pt x="0" y="396"/>
                      <a:pt x="19" y="377"/>
                      <a:pt x="43" y="377"/>
                    </a:cubicBezTo>
                    <a:lnTo>
                      <a:pt x="70" y="377"/>
                    </a:lnTo>
                    <a:lnTo>
                      <a:pt x="70" y="257"/>
                    </a:lnTo>
                    <a:cubicBezTo>
                      <a:pt x="70" y="190"/>
                      <a:pt x="95" y="126"/>
                      <a:pt x="140" y="77"/>
                    </a:cubicBezTo>
                    <a:cubicBezTo>
                      <a:pt x="186" y="28"/>
                      <a:pt x="249" y="0"/>
                      <a:pt x="314" y="0"/>
                    </a:cubicBezTo>
                    <a:cubicBezTo>
                      <a:pt x="315" y="0"/>
                      <a:pt x="315" y="0"/>
                      <a:pt x="315" y="0"/>
                    </a:cubicBezTo>
                    <a:cubicBezTo>
                      <a:pt x="380" y="0"/>
                      <a:pt x="444" y="28"/>
                      <a:pt x="489" y="77"/>
                    </a:cubicBezTo>
                    <a:cubicBezTo>
                      <a:pt x="490" y="78"/>
                      <a:pt x="491" y="79"/>
                      <a:pt x="492" y="80"/>
                    </a:cubicBezTo>
                    <a:cubicBezTo>
                      <a:pt x="493" y="81"/>
                      <a:pt x="493" y="82"/>
                      <a:pt x="494" y="82"/>
                    </a:cubicBezTo>
                    <a:cubicBezTo>
                      <a:pt x="536" y="130"/>
                      <a:pt x="560" y="192"/>
                      <a:pt x="560" y="257"/>
                    </a:cubicBezTo>
                    <a:lnTo>
                      <a:pt x="560" y="377"/>
                    </a:lnTo>
                    <a:lnTo>
                      <a:pt x="586" y="377"/>
                    </a:lnTo>
                    <a:cubicBezTo>
                      <a:pt x="610" y="377"/>
                      <a:pt x="629" y="396"/>
                      <a:pt x="629" y="420"/>
                    </a:cubicBezTo>
                    <a:lnTo>
                      <a:pt x="629" y="771"/>
                    </a:lnTo>
                    <a:cubicBezTo>
                      <a:pt x="629" y="794"/>
                      <a:pt x="610" y="814"/>
                      <a:pt x="586" y="81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" name="Freeform 167">
                <a:extLst>
                  <a:ext uri="{FF2B5EF4-FFF2-40B4-BE49-F238E27FC236}">
                    <a16:creationId xmlns:a16="http://schemas.microsoft.com/office/drawing/2014/main" id="{086E3859-9056-4FCC-9921-530F7B43A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1068" y="2657407"/>
                <a:ext cx="608783" cy="409633"/>
              </a:xfrm>
              <a:custGeom>
                <a:avLst/>
                <a:gdLst>
                  <a:gd name="T0" fmla="*/ 1465 w 1835"/>
                  <a:gd name="T1" fmla="*/ 1232 h 1232"/>
                  <a:gd name="T2" fmla="*/ 1465 w 1835"/>
                  <a:gd name="T3" fmla="*/ 1232 h 1232"/>
                  <a:gd name="T4" fmla="*/ 1439 w 1835"/>
                  <a:gd name="T5" fmla="*/ 1209 h 1232"/>
                  <a:gd name="T6" fmla="*/ 1462 w 1835"/>
                  <a:gd name="T7" fmla="*/ 1179 h 1232"/>
                  <a:gd name="T8" fmla="*/ 1782 w 1835"/>
                  <a:gd name="T9" fmla="*/ 816 h 1232"/>
                  <a:gd name="T10" fmla="*/ 1618 w 1835"/>
                  <a:gd name="T11" fmla="*/ 516 h 1232"/>
                  <a:gd name="T12" fmla="*/ 1606 w 1835"/>
                  <a:gd name="T13" fmla="*/ 508 h 1232"/>
                  <a:gd name="T14" fmla="*/ 1606 w 1835"/>
                  <a:gd name="T15" fmla="*/ 494 h 1232"/>
                  <a:gd name="T16" fmla="*/ 1490 w 1835"/>
                  <a:gd name="T17" fmla="*/ 285 h 1232"/>
                  <a:gd name="T18" fmla="*/ 1488 w 1835"/>
                  <a:gd name="T19" fmla="*/ 283 h 1232"/>
                  <a:gd name="T20" fmla="*/ 1347 w 1835"/>
                  <a:gd name="T21" fmla="*/ 241 h 1232"/>
                  <a:gd name="T22" fmla="*/ 1224 w 1835"/>
                  <a:gd name="T23" fmla="*/ 270 h 1232"/>
                  <a:gd name="T24" fmla="*/ 1203 w 1835"/>
                  <a:gd name="T25" fmla="*/ 282 h 1232"/>
                  <a:gd name="T26" fmla="*/ 1189 w 1835"/>
                  <a:gd name="T27" fmla="*/ 262 h 1232"/>
                  <a:gd name="T28" fmla="*/ 801 w 1835"/>
                  <a:gd name="T29" fmla="*/ 53 h 1232"/>
                  <a:gd name="T30" fmla="*/ 335 w 1835"/>
                  <a:gd name="T31" fmla="*/ 522 h 1232"/>
                  <a:gd name="T32" fmla="*/ 335 w 1835"/>
                  <a:gd name="T33" fmla="*/ 568 h 1232"/>
                  <a:gd name="T34" fmla="*/ 312 w 1835"/>
                  <a:gd name="T35" fmla="*/ 571 h 1232"/>
                  <a:gd name="T36" fmla="*/ 53 w 1835"/>
                  <a:gd name="T37" fmla="*/ 872 h 1232"/>
                  <a:gd name="T38" fmla="*/ 362 w 1835"/>
                  <a:gd name="T39" fmla="*/ 1179 h 1232"/>
                  <a:gd name="T40" fmla="*/ 388 w 1835"/>
                  <a:gd name="T41" fmla="*/ 1206 h 1232"/>
                  <a:gd name="T42" fmla="*/ 361 w 1835"/>
                  <a:gd name="T43" fmla="*/ 1232 h 1232"/>
                  <a:gd name="T44" fmla="*/ 0 w 1835"/>
                  <a:gd name="T45" fmla="*/ 872 h 1232"/>
                  <a:gd name="T46" fmla="*/ 282 w 1835"/>
                  <a:gd name="T47" fmla="*/ 522 h 1232"/>
                  <a:gd name="T48" fmla="*/ 801 w 1835"/>
                  <a:gd name="T49" fmla="*/ 0 h 1232"/>
                  <a:gd name="T50" fmla="*/ 1220 w 1835"/>
                  <a:gd name="T51" fmla="*/ 213 h 1232"/>
                  <a:gd name="T52" fmla="*/ 1347 w 1835"/>
                  <a:gd name="T53" fmla="*/ 188 h 1232"/>
                  <a:gd name="T54" fmla="*/ 1519 w 1835"/>
                  <a:gd name="T55" fmla="*/ 240 h 1232"/>
                  <a:gd name="T56" fmla="*/ 1658 w 1835"/>
                  <a:gd name="T57" fmla="*/ 478 h 1232"/>
                  <a:gd name="T58" fmla="*/ 1835 w 1835"/>
                  <a:gd name="T59" fmla="*/ 816 h 1232"/>
                  <a:gd name="T60" fmla="*/ 1469 w 1835"/>
                  <a:gd name="T61" fmla="*/ 1232 h 1232"/>
                  <a:gd name="T62" fmla="*/ 1465 w 1835"/>
                  <a:gd name="T63" fmla="*/ 1232 h 1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5" h="1232">
                    <a:moveTo>
                      <a:pt x="1465" y="1232"/>
                    </a:moveTo>
                    <a:lnTo>
                      <a:pt x="1465" y="1232"/>
                    </a:lnTo>
                    <a:cubicBezTo>
                      <a:pt x="1452" y="1232"/>
                      <a:pt x="1440" y="1222"/>
                      <a:pt x="1439" y="1209"/>
                    </a:cubicBezTo>
                    <a:cubicBezTo>
                      <a:pt x="1437" y="1194"/>
                      <a:pt x="1447" y="1181"/>
                      <a:pt x="1462" y="1179"/>
                    </a:cubicBezTo>
                    <a:cubicBezTo>
                      <a:pt x="1647" y="1154"/>
                      <a:pt x="1782" y="1002"/>
                      <a:pt x="1782" y="816"/>
                    </a:cubicBezTo>
                    <a:cubicBezTo>
                      <a:pt x="1782" y="696"/>
                      <a:pt x="1719" y="581"/>
                      <a:pt x="1618" y="516"/>
                    </a:cubicBezTo>
                    <a:lnTo>
                      <a:pt x="1606" y="508"/>
                    </a:lnTo>
                    <a:lnTo>
                      <a:pt x="1606" y="494"/>
                    </a:lnTo>
                    <a:cubicBezTo>
                      <a:pt x="1603" y="404"/>
                      <a:pt x="1561" y="328"/>
                      <a:pt x="1490" y="285"/>
                    </a:cubicBezTo>
                    <a:lnTo>
                      <a:pt x="1488" y="283"/>
                    </a:lnTo>
                    <a:cubicBezTo>
                      <a:pt x="1452" y="255"/>
                      <a:pt x="1403" y="241"/>
                      <a:pt x="1347" y="241"/>
                    </a:cubicBezTo>
                    <a:cubicBezTo>
                      <a:pt x="1303" y="241"/>
                      <a:pt x="1259" y="251"/>
                      <a:pt x="1224" y="270"/>
                    </a:cubicBezTo>
                    <a:lnTo>
                      <a:pt x="1203" y="282"/>
                    </a:lnTo>
                    <a:lnTo>
                      <a:pt x="1189" y="262"/>
                    </a:lnTo>
                    <a:cubicBezTo>
                      <a:pt x="1101" y="133"/>
                      <a:pt x="952" y="53"/>
                      <a:pt x="801" y="53"/>
                    </a:cubicBezTo>
                    <a:cubicBezTo>
                      <a:pt x="544" y="53"/>
                      <a:pt x="335" y="264"/>
                      <a:pt x="335" y="522"/>
                    </a:cubicBezTo>
                    <a:lnTo>
                      <a:pt x="335" y="568"/>
                    </a:lnTo>
                    <a:lnTo>
                      <a:pt x="312" y="571"/>
                    </a:lnTo>
                    <a:cubicBezTo>
                      <a:pt x="165" y="592"/>
                      <a:pt x="53" y="721"/>
                      <a:pt x="53" y="872"/>
                    </a:cubicBezTo>
                    <a:cubicBezTo>
                      <a:pt x="53" y="1037"/>
                      <a:pt x="192" y="1175"/>
                      <a:pt x="362" y="1179"/>
                    </a:cubicBezTo>
                    <a:cubicBezTo>
                      <a:pt x="377" y="1179"/>
                      <a:pt x="388" y="1191"/>
                      <a:pt x="388" y="1206"/>
                    </a:cubicBezTo>
                    <a:cubicBezTo>
                      <a:pt x="388" y="1221"/>
                      <a:pt x="376" y="1232"/>
                      <a:pt x="361" y="1232"/>
                    </a:cubicBezTo>
                    <a:cubicBezTo>
                      <a:pt x="162" y="1228"/>
                      <a:pt x="0" y="1066"/>
                      <a:pt x="0" y="872"/>
                    </a:cubicBezTo>
                    <a:cubicBezTo>
                      <a:pt x="0" y="703"/>
                      <a:pt x="120" y="556"/>
                      <a:pt x="282" y="522"/>
                    </a:cubicBezTo>
                    <a:cubicBezTo>
                      <a:pt x="282" y="234"/>
                      <a:pt x="515" y="0"/>
                      <a:pt x="801" y="0"/>
                    </a:cubicBezTo>
                    <a:cubicBezTo>
                      <a:pt x="965" y="0"/>
                      <a:pt x="1120" y="79"/>
                      <a:pt x="1220" y="213"/>
                    </a:cubicBezTo>
                    <a:cubicBezTo>
                      <a:pt x="1259" y="197"/>
                      <a:pt x="1303" y="188"/>
                      <a:pt x="1347" y="188"/>
                    </a:cubicBezTo>
                    <a:cubicBezTo>
                      <a:pt x="1415" y="188"/>
                      <a:pt x="1474" y="206"/>
                      <a:pt x="1519" y="240"/>
                    </a:cubicBezTo>
                    <a:cubicBezTo>
                      <a:pt x="1601" y="291"/>
                      <a:pt x="1651" y="377"/>
                      <a:pt x="1658" y="478"/>
                    </a:cubicBezTo>
                    <a:cubicBezTo>
                      <a:pt x="1768" y="555"/>
                      <a:pt x="1835" y="683"/>
                      <a:pt x="1835" y="816"/>
                    </a:cubicBezTo>
                    <a:cubicBezTo>
                      <a:pt x="1835" y="1029"/>
                      <a:pt x="1681" y="1204"/>
                      <a:pt x="1469" y="1232"/>
                    </a:cubicBezTo>
                    <a:cubicBezTo>
                      <a:pt x="1467" y="1232"/>
                      <a:pt x="1466" y="1232"/>
                      <a:pt x="1465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9945" tIns="34973" rIns="69945" bIns="3497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994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77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F78A618-4EFB-488E-BA79-BB21B692F12C}"/>
              </a:ext>
            </a:extLst>
          </p:cNvPr>
          <p:cNvGrpSpPr/>
          <p:nvPr/>
        </p:nvGrpSpPr>
        <p:grpSpPr>
          <a:xfrm>
            <a:off x="7246620" y="2185444"/>
            <a:ext cx="1371600" cy="1371600"/>
            <a:chOff x="9662160" y="2913925"/>
            <a:chExt cx="1828800" cy="1828800"/>
          </a:xfrm>
        </p:grpSpPr>
        <p:sp>
          <p:nvSpPr>
            <p:cNvPr id="14" name="Oval 14">
              <a:extLst>
                <a:ext uri="{FF2B5EF4-FFF2-40B4-BE49-F238E27FC236}">
                  <a16:creationId xmlns:a16="http://schemas.microsoft.com/office/drawing/2014/main" id="{0B7EEDA3-0DFC-4668-A961-84D620B96777}"/>
                </a:ext>
              </a:extLst>
            </p:cNvPr>
            <p:cNvSpPr/>
            <p:nvPr/>
          </p:nvSpPr>
          <p:spPr bwMode="auto">
            <a:xfrm>
              <a:off x="9662160" y="2913925"/>
              <a:ext cx="1828800" cy="1828800"/>
            </a:xfrm>
            <a:prstGeom prst="ellipse">
              <a:avLst/>
            </a:prstGeom>
            <a:solidFill>
              <a:srgbClr val="F8F8F8">
                <a:alpha val="30000"/>
              </a:srgbClr>
            </a:solidFill>
            <a:ln w="127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E3CD901-5E81-44DB-B72D-7238DE3603FD}"/>
                </a:ext>
              </a:extLst>
            </p:cNvPr>
            <p:cNvGrpSpPr/>
            <p:nvPr/>
          </p:nvGrpSpPr>
          <p:grpSpPr>
            <a:xfrm>
              <a:off x="10041820" y="3293585"/>
              <a:ext cx="1069480" cy="1069480"/>
              <a:chOff x="10192063" y="4488569"/>
              <a:chExt cx="867410" cy="867410"/>
            </a:xfrm>
          </p:grpSpPr>
          <p:grpSp>
            <p:nvGrpSpPr>
              <p:cNvPr id="16" name="Group 16">
                <a:extLst>
                  <a:ext uri="{FF2B5EF4-FFF2-40B4-BE49-F238E27FC236}">
                    <a16:creationId xmlns:a16="http://schemas.microsoft.com/office/drawing/2014/main" id="{DA1EC45C-F1C8-444E-9345-FD005A80E9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274372" y="4570878"/>
                <a:ext cx="702793" cy="702793"/>
                <a:chOff x="8089098" y="3279140"/>
                <a:chExt cx="685800" cy="685800"/>
              </a:xfrm>
            </p:grpSpPr>
            <p:sp>
              <p:nvSpPr>
                <p:cNvPr id="20" name="Mobile circle">
                  <a:extLst>
                    <a:ext uri="{FF2B5EF4-FFF2-40B4-BE49-F238E27FC236}">
                      <a16:creationId xmlns:a16="http://schemas.microsoft.com/office/drawing/2014/main" id="{CC44F7B7-1B03-47F7-9481-F7B20875A45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089098" y="3279140"/>
                  <a:ext cx="685800" cy="68580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Mobile circle">
                  <a:extLst>
                    <a:ext uri="{FF2B5EF4-FFF2-40B4-BE49-F238E27FC236}">
                      <a16:creationId xmlns:a16="http://schemas.microsoft.com/office/drawing/2014/main" id="{E75CABDB-2F14-4075-B882-D46CF2E375B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164116" y="3354158"/>
                  <a:ext cx="535764" cy="535764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Mobile circle">
                  <a:extLst>
                    <a:ext uri="{FF2B5EF4-FFF2-40B4-BE49-F238E27FC236}">
                      <a16:creationId xmlns:a16="http://schemas.microsoft.com/office/drawing/2014/main" id="{8D432436-2EC4-4310-98FC-7366C2FD09E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238958" y="3429000"/>
                  <a:ext cx="386080" cy="386080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Mobile circle">
                  <a:extLst>
                    <a:ext uri="{FF2B5EF4-FFF2-40B4-BE49-F238E27FC236}">
                      <a16:creationId xmlns:a16="http://schemas.microsoft.com/office/drawing/2014/main" id="{2F83526D-1C20-45D8-90F3-7497C95688F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328422" y="3520489"/>
                  <a:ext cx="207152" cy="207152"/>
                </a:xfrm>
                <a:prstGeom prst="ellipse">
                  <a:avLst/>
                </a:prstGeom>
                <a:noFill/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Mobile circle">
                  <a:extLst>
                    <a:ext uri="{FF2B5EF4-FFF2-40B4-BE49-F238E27FC236}">
                      <a16:creationId xmlns:a16="http://schemas.microsoft.com/office/drawing/2014/main" id="{720537B8-A9CE-4DF1-9732-FEFB4CA26C9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522494" y="3353982"/>
                  <a:ext cx="73802" cy="73802"/>
                </a:xfrm>
                <a:prstGeom prst="ellips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accent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4290" rIns="0" bIns="3429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68557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71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oup 17">
                <a:extLst>
                  <a:ext uri="{FF2B5EF4-FFF2-40B4-BE49-F238E27FC236}">
                    <a16:creationId xmlns:a16="http://schemas.microsoft.com/office/drawing/2014/main" id="{AF1DA00F-7669-4733-8969-B685FCD9A694}"/>
                  </a:ext>
                </a:extLst>
              </p:cNvPr>
              <p:cNvGrpSpPr/>
              <p:nvPr/>
            </p:nvGrpSpPr>
            <p:grpSpPr>
              <a:xfrm>
                <a:off x="10192063" y="4488569"/>
                <a:ext cx="867410" cy="867410"/>
                <a:chOff x="11005844" y="4741028"/>
                <a:chExt cx="228600" cy="228600"/>
              </a:xfrm>
            </p:grpSpPr>
            <p:cxnSp>
              <p:nvCxnSpPr>
                <p:cNvPr id="18" name="Straight Connector 18">
                  <a:extLst>
                    <a:ext uri="{FF2B5EF4-FFF2-40B4-BE49-F238E27FC236}">
                      <a16:creationId xmlns:a16="http://schemas.microsoft.com/office/drawing/2014/main" id="{296C580F-4B13-4E87-A1AE-D774A7014B67}"/>
                    </a:ext>
                  </a:extLst>
                </p:cNvPr>
                <p:cNvCxnSpPr/>
                <p:nvPr/>
              </p:nvCxnSpPr>
              <p:spPr>
                <a:xfrm>
                  <a:off x="11120144" y="4741028"/>
                  <a:ext cx="0" cy="22860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9">
                  <a:extLst>
                    <a:ext uri="{FF2B5EF4-FFF2-40B4-BE49-F238E27FC236}">
                      <a16:creationId xmlns:a16="http://schemas.microsoft.com/office/drawing/2014/main" id="{DCE7DC02-4D4D-4C50-84F3-3CB636C7D914}"/>
                    </a:ext>
                  </a:extLst>
                </p:cNvPr>
                <p:cNvCxnSpPr/>
                <p:nvPr/>
              </p:nvCxnSpPr>
              <p:spPr>
                <a:xfrm>
                  <a:off x="11005844" y="4855328"/>
                  <a:ext cx="228600" cy="0"/>
                </a:xfrm>
                <a:prstGeom prst="line">
                  <a:avLst/>
                </a:prstGeom>
                <a:ln>
                  <a:solidFill>
                    <a:schemeClr val="accent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9">
            <a:extLst>
              <a:ext uri="{FF2B5EF4-FFF2-40B4-BE49-F238E27FC236}">
                <a16:creationId xmlns:a16="http://schemas.microsoft.com/office/drawing/2014/main" id="{A99F884D-9351-4939-B3F4-5FF9E8134AB3}"/>
              </a:ext>
            </a:extLst>
          </p:cNvPr>
          <p:cNvGrpSpPr/>
          <p:nvPr/>
        </p:nvGrpSpPr>
        <p:grpSpPr>
          <a:xfrm>
            <a:off x="525780" y="2185444"/>
            <a:ext cx="1371600" cy="1371600"/>
            <a:chOff x="701040" y="2913925"/>
            <a:chExt cx="1828800" cy="1828800"/>
          </a:xfrm>
        </p:grpSpPr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AB88D782-2FF8-424D-B72C-8FD904FFE3D5}"/>
                </a:ext>
              </a:extLst>
            </p:cNvPr>
            <p:cNvSpPr/>
            <p:nvPr/>
          </p:nvSpPr>
          <p:spPr bwMode="auto">
            <a:xfrm>
              <a:off x="701040" y="2913925"/>
              <a:ext cx="1828800" cy="1828800"/>
            </a:xfrm>
            <a:prstGeom prst="ellipse">
              <a:avLst/>
            </a:prstGeom>
            <a:solidFill>
              <a:srgbClr val="F8F8F8">
                <a:alpha val="30000"/>
              </a:srgbClr>
            </a:solidFill>
            <a:ln w="127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44">
              <a:extLst>
                <a:ext uri="{FF2B5EF4-FFF2-40B4-BE49-F238E27FC236}">
                  <a16:creationId xmlns:a16="http://schemas.microsoft.com/office/drawing/2014/main" id="{06379C7A-A3A9-4C52-A49A-F30D434AC07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86498" y="3460380"/>
              <a:ext cx="857884" cy="735891"/>
              <a:chOff x="14" y="9"/>
              <a:chExt cx="218" cy="187"/>
            </a:xfrm>
          </p:grpSpPr>
          <p:sp>
            <p:nvSpPr>
              <p:cNvPr id="28" name="Oval 45">
                <a:extLst>
                  <a:ext uri="{FF2B5EF4-FFF2-40B4-BE49-F238E27FC236}">
                    <a16:creationId xmlns:a16="http://schemas.microsoft.com/office/drawing/2014/main" id="{FBF5271C-3669-41CC-9790-B572A89D4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" y="111"/>
                <a:ext cx="84" cy="85"/>
              </a:xfrm>
              <a:prstGeom prst="ellips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Oval 46">
                <a:extLst>
                  <a:ext uri="{FF2B5EF4-FFF2-40B4-BE49-F238E27FC236}">
                    <a16:creationId xmlns:a16="http://schemas.microsoft.com/office/drawing/2014/main" id="{67FADBA7-DA6E-4232-B064-D6EB1F942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" y="111"/>
                <a:ext cx="84" cy="85"/>
              </a:xfrm>
              <a:prstGeom prst="ellips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47">
                <a:extLst>
                  <a:ext uri="{FF2B5EF4-FFF2-40B4-BE49-F238E27FC236}">
                    <a16:creationId xmlns:a16="http://schemas.microsoft.com/office/drawing/2014/main" id="{CD239185-2F14-49A0-BDDE-AB3904D1E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" y="9"/>
                <a:ext cx="84" cy="144"/>
              </a:xfrm>
              <a:custGeom>
                <a:avLst/>
                <a:gdLst>
                  <a:gd name="T0" fmla="*/ 0 w 40"/>
                  <a:gd name="T1" fmla="*/ 68 h 68"/>
                  <a:gd name="T2" fmla="*/ 12 w 40"/>
                  <a:gd name="T3" fmla="*/ 8 h 68"/>
                  <a:gd name="T4" fmla="*/ 20 w 40"/>
                  <a:gd name="T5" fmla="*/ 0 h 68"/>
                  <a:gd name="T6" fmla="*/ 28 w 40"/>
                  <a:gd name="T7" fmla="*/ 8 h 68"/>
                  <a:gd name="T8" fmla="*/ 40 w 40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8">
                    <a:moveTo>
                      <a:pt x="0" y="6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2" y="4"/>
                      <a:pt x="16" y="0"/>
                      <a:pt x="20" y="0"/>
                    </a:cubicBezTo>
                    <a:cubicBezTo>
                      <a:pt x="24" y="0"/>
                      <a:pt x="28" y="4"/>
                      <a:pt x="28" y="8"/>
                    </a:cubicBezTo>
                    <a:cubicBezTo>
                      <a:pt x="40" y="68"/>
                      <a:pt x="40" y="68"/>
                      <a:pt x="40" y="68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48">
                <a:extLst>
                  <a:ext uri="{FF2B5EF4-FFF2-40B4-BE49-F238E27FC236}">
                    <a16:creationId xmlns:a16="http://schemas.microsoft.com/office/drawing/2014/main" id="{7C77A746-7374-4D9A-BA4A-0512B7145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" y="9"/>
                <a:ext cx="84" cy="144"/>
              </a:xfrm>
              <a:custGeom>
                <a:avLst/>
                <a:gdLst>
                  <a:gd name="T0" fmla="*/ 40 w 40"/>
                  <a:gd name="T1" fmla="*/ 68 h 68"/>
                  <a:gd name="T2" fmla="*/ 28 w 40"/>
                  <a:gd name="T3" fmla="*/ 8 h 68"/>
                  <a:gd name="T4" fmla="*/ 20 w 40"/>
                  <a:gd name="T5" fmla="*/ 0 h 68"/>
                  <a:gd name="T6" fmla="*/ 12 w 40"/>
                  <a:gd name="T7" fmla="*/ 8 h 68"/>
                  <a:gd name="T8" fmla="*/ 0 w 40"/>
                  <a:gd name="T9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68">
                    <a:moveTo>
                      <a:pt x="40" y="6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4"/>
                      <a:pt x="24" y="0"/>
                      <a:pt x="20" y="0"/>
                    </a:cubicBezTo>
                    <a:cubicBezTo>
                      <a:pt x="16" y="0"/>
                      <a:pt x="12" y="4"/>
                      <a:pt x="12" y="8"/>
                    </a:cubicBezTo>
                    <a:cubicBezTo>
                      <a:pt x="0" y="68"/>
                      <a:pt x="0" y="68"/>
                      <a:pt x="0" y="68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Line 49">
                <a:extLst>
                  <a:ext uri="{FF2B5EF4-FFF2-40B4-BE49-F238E27FC236}">
                    <a16:creationId xmlns:a16="http://schemas.microsoft.com/office/drawing/2014/main" id="{742EAD8F-D9F9-4F31-A227-9F91258687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" y="60"/>
                <a:ext cx="84" cy="0"/>
              </a:xfrm>
              <a:prstGeom prst="line">
                <a:avLst/>
              </a:pr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 50">
                <a:extLst>
                  <a:ext uri="{FF2B5EF4-FFF2-40B4-BE49-F238E27FC236}">
                    <a16:creationId xmlns:a16="http://schemas.microsoft.com/office/drawing/2014/main" id="{ED3792E7-D0F8-4780-94FF-820E406EF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" y="94"/>
                <a:ext cx="68" cy="9"/>
              </a:xfrm>
              <a:custGeom>
                <a:avLst/>
                <a:gdLst>
                  <a:gd name="T0" fmla="*/ 32 w 32"/>
                  <a:gd name="T1" fmla="*/ 4 h 4"/>
                  <a:gd name="T2" fmla="*/ 24 w 32"/>
                  <a:gd name="T3" fmla="*/ 0 h 4"/>
                  <a:gd name="T4" fmla="*/ 8 w 32"/>
                  <a:gd name="T5" fmla="*/ 0 h 4"/>
                  <a:gd name="T6" fmla="*/ 0 w 32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">
                    <a:moveTo>
                      <a:pt x="32" y="4"/>
                    </a:moveTo>
                    <a:cubicBezTo>
                      <a:pt x="32" y="4"/>
                      <a:pt x="29" y="0"/>
                      <a:pt x="24" y="0"/>
                    </a:cubicBezTo>
                    <a:cubicBezTo>
                      <a:pt x="19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8">
            <a:extLst>
              <a:ext uri="{FF2B5EF4-FFF2-40B4-BE49-F238E27FC236}">
                <a16:creationId xmlns:a16="http://schemas.microsoft.com/office/drawing/2014/main" id="{31C43C55-539F-4B64-9C09-FA891584A5FF}"/>
              </a:ext>
            </a:extLst>
          </p:cNvPr>
          <p:cNvGrpSpPr/>
          <p:nvPr/>
        </p:nvGrpSpPr>
        <p:grpSpPr>
          <a:xfrm>
            <a:off x="5097755" y="2160357"/>
            <a:ext cx="1371600" cy="1371600"/>
            <a:chOff x="3745767" y="2832963"/>
            <a:chExt cx="1828800" cy="1828800"/>
          </a:xfrm>
        </p:grpSpPr>
        <p:grpSp>
          <p:nvGrpSpPr>
            <p:cNvPr id="35" name="Group 39">
              <a:extLst>
                <a:ext uri="{FF2B5EF4-FFF2-40B4-BE49-F238E27FC236}">
                  <a16:creationId xmlns:a16="http://schemas.microsoft.com/office/drawing/2014/main" id="{6FB768BE-0878-4A21-BEDB-9280631BD8B7}"/>
                </a:ext>
              </a:extLst>
            </p:cNvPr>
            <p:cNvGrpSpPr/>
            <p:nvPr/>
          </p:nvGrpSpPr>
          <p:grpSpPr>
            <a:xfrm>
              <a:off x="3745767" y="2832963"/>
              <a:ext cx="1828800" cy="1828800"/>
              <a:chOff x="6675120" y="2832963"/>
              <a:chExt cx="1828800" cy="1828800"/>
            </a:xfrm>
          </p:grpSpPr>
          <p:sp>
            <p:nvSpPr>
              <p:cNvPr id="37" name="Oval 41">
                <a:extLst>
                  <a:ext uri="{FF2B5EF4-FFF2-40B4-BE49-F238E27FC236}">
                    <a16:creationId xmlns:a16="http://schemas.microsoft.com/office/drawing/2014/main" id="{18BDA3E1-E94F-4652-8A45-DE9EDA9FA7A7}"/>
                  </a:ext>
                </a:extLst>
              </p:cNvPr>
              <p:cNvSpPr/>
              <p:nvPr/>
            </p:nvSpPr>
            <p:spPr bwMode="auto">
              <a:xfrm>
                <a:off x="6675120" y="2832963"/>
                <a:ext cx="1828800" cy="1828800"/>
              </a:xfrm>
              <a:prstGeom prst="ellipse">
                <a:avLst/>
              </a:prstGeom>
              <a:solidFill>
                <a:srgbClr val="F8F8F8">
                  <a:alpha val="30000"/>
                </a:srgbClr>
              </a:solidFill>
              <a:ln w="12700">
                <a:solidFill>
                  <a:schemeClr val="tx1">
                    <a:lumMod val="60000"/>
                    <a:lumOff val="4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57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A23A6B7A-21CA-41BB-B5C3-6F9890E87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2880" y="3329522"/>
                <a:ext cx="853281" cy="997606"/>
              </a:xfrm>
              <a:custGeom>
                <a:avLst/>
                <a:gdLst>
                  <a:gd name="T0" fmla="*/ 88 w 88"/>
                  <a:gd name="T1" fmla="*/ 37 h 94"/>
                  <a:gd name="T2" fmla="*/ 44 w 88"/>
                  <a:gd name="T3" fmla="*/ 94 h 94"/>
                  <a:gd name="T4" fmla="*/ 0 w 88"/>
                  <a:gd name="T5" fmla="*/ 37 h 94"/>
                  <a:gd name="T6" fmla="*/ 0 w 88"/>
                  <a:gd name="T7" fmla="*/ 0 h 94"/>
                  <a:gd name="T8" fmla="*/ 21 w 88"/>
                  <a:gd name="T9" fmla="*/ 7 h 94"/>
                  <a:gd name="T10" fmla="*/ 44 w 88"/>
                  <a:gd name="T11" fmla="*/ 0 h 94"/>
                  <a:gd name="T12" fmla="*/ 67 w 88"/>
                  <a:gd name="T13" fmla="*/ 7 h 94"/>
                  <a:gd name="T14" fmla="*/ 88 w 88"/>
                  <a:gd name="T15" fmla="*/ 0 h 94"/>
                  <a:gd name="T16" fmla="*/ 88 w 88"/>
                  <a:gd name="T17" fmla="*/ 3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" h="94">
                    <a:moveTo>
                      <a:pt x="88" y="37"/>
                    </a:moveTo>
                    <a:cubicBezTo>
                      <a:pt x="88" y="76"/>
                      <a:pt x="44" y="94"/>
                      <a:pt x="44" y="94"/>
                    </a:cubicBezTo>
                    <a:cubicBezTo>
                      <a:pt x="44" y="94"/>
                      <a:pt x="0" y="76"/>
                      <a:pt x="0" y="37"/>
                    </a:cubicBezTo>
                    <a:cubicBezTo>
                      <a:pt x="0" y="28"/>
                      <a:pt x="0" y="0"/>
                      <a:pt x="0" y="0"/>
                    </a:cubicBezTo>
                    <a:cubicBezTo>
                      <a:pt x="0" y="0"/>
                      <a:pt x="10" y="7"/>
                      <a:pt x="21" y="7"/>
                    </a:cubicBezTo>
                    <a:cubicBezTo>
                      <a:pt x="32" y="7"/>
                      <a:pt x="44" y="0"/>
                      <a:pt x="44" y="0"/>
                    </a:cubicBezTo>
                    <a:cubicBezTo>
                      <a:pt x="44" y="0"/>
                      <a:pt x="55" y="7"/>
                      <a:pt x="67" y="7"/>
                    </a:cubicBezTo>
                    <a:cubicBezTo>
                      <a:pt x="79" y="7"/>
                      <a:pt x="88" y="0"/>
                      <a:pt x="88" y="0"/>
                    </a:cubicBezTo>
                    <a:cubicBezTo>
                      <a:pt x="88" y="0"/>
                      <a:pt x="88" y="28"/>
                      <a:pt x="88" y="37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36" name="TextBox 40">
              <a:extLst>
                <a:ext uri="{FF2B5EF4-FFF2-40B4-BE49-F238E27FC236}">
                  <a16:creationId xmlns:a16="http://schemas.microsoft.com/office/drawing/2014/main" id="{98C2BB01-AFAE-4385-9AEE-BDFD253EDFD0}"/>
                </a:ext>
              </a:extLst>
            </p:cNvPr>
            <p:cNvSpPr txBox="1"/>
            <p:nvPr/>
          </p:nvSpPr>
          <p:spPr>
            <a:xfrm>
              <a:off x="4294407" y="3439120"/>
              <a:ext cx="731520" cy="7617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10101010101010101010101010101011010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10101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65866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D0C696-1970-4029-8358-B267731C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sz="60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Thank You!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EAD3DDD-00E1-4AE1-BD4F-E6CF068D1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240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Do you have any Questions ?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Peter Schmidt</a:t>
            </a:r>
          </a:p>
          <a:p>
            <a:pPr marL="0" indent="0">
              <a:buNone/>
            </a:pPr>
            <a:r>
              <a:rPr lang="da-DK" dirty="0"/>
              <a:t>Mail: peter@neoconsulting.dk</a:t>
            </a:r>
          </a:p>
          <a:p>
            <a:pPr marL="0" indent="0">
              <a:buNone/>
            </a:pPr>
            <a:r>
              <a:rPr lang="da-DK" dirty="0"/>
              <a:t>Twitter: @petsch</a:t>
            </a:r>
          </a:p>
          <a:p>
            <a:pPr marL="0" indent="0">
              <a:buNone/>
            </a:pPr>
            <a:r>
              <a:rPr lang="da-DK" dirty="0"/>
              <a:t>Blog: www.msdigest.net</a:t>
            </a:r>
          </a:p>
        </p:txBody>
      </p:sp>
      <p:pic>
        <p:nvPicPr>
          <p:cNvPr id="7" name="Billede 6" descr="Et billede, der indeholder LEGO, legetøj&#10;&#10;Automatisk oprettet beskrivelse">
            <a:extLst>
              <a:ext uri="{FF2B5EF4-FFF2-40B4-BE49-F238E27FC236}">
                <a16:creationId xmlns:a16="http://schemas.microsoft.com/office/drawing/2014/main" id="{85D361B8-751A-4BD6-8E2B-A31C686F1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863843">
            <a:off x="6008956" y="696338"/>
            <a:ext cx="3285171" cy="3285171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1E5CF48C-A1D5-4CAF-BD8D-92315BE733B3}"/>
              </a:ext>
            </a:extLst>
          </p:cNvPr>
          <p:cNvSpPr txBox="1"/>
          <p:nvPr/>
        </p:nvSpPr>
        <p:spPr>
          <a:xfrm rot="863843">
            <a:off x="5788927" y="5698540"/>
            <a:ext cx="328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>
                <a:hlinkClick r:id="rId3" tooltip="http://duskyillusions.com/niche-niche-question/man-with-question-04/"/>
              </a:rPr>
              <a:t>Dette billede</a:t>
            </a:r>
            <a:r>
              <a:rPr lang="da-DK" sz="900"/>
              <a:t> efter Ukendt forfatter er licenseret under </a:t>
            </a:r>
            <a:r>
              <a:rPr lang="da-DK" sz="900">
                <a:hlinkClick r:id="rId4" tooltip="https://creativecommons.org/licenses/by-nc-nd/3.0/"/>
              </a:rPr>
              <a:t>CC BY-NC-ND</a:t>
            </a:r>
            <a:endParaRPr lang="da-DK" sz="90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A2EE82-3D23-400D-B35E-226582DD0C14}"/>
              </a:ext>
            </a:extLst>
          </p:cNvPr>
          <p:cNvSpPr/>
          <p:nvPr/>
        </p:nvSpPr>
        <p:spPr>
          <a:xfrm>
            <a:off x="457200" y="4539165"/>
            <a:ext cx="7056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https://github.com/nordicinfrastructureconference/2019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b="1" dirty="0">
                <a:solidFill>
                  <a:schemeClr val="bg1"/>
                </a:solidFill>
              </a:rPr>
              <a:t>Remember session evaluation – Thanks !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18796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53D70-87BD-4DA7-86B0-3833FCC5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41350F-28EA-4100-9F73-58CEC3B40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a-DK" sz="2400" dirty="0"/>
              <a:t>Intro</a:t>
            </a:r>
          </a:p>
          <a:p>
            <a:r>
              <a:rPr lang="da-DK" sz="2400" dirty="0"/>
              <a:t>Microsoft Cloud App Security</a:t>
            </a:r>
          </a:p>
          <a:p>
            <a:r>
              <a:rPr lang="da-DK" sz="2400" dirty="0"/>
              <a:t>Demo</a:t>
            </a:r>
          </a:p>
          <a:p>
            <a:r>
              <a:rPr lang="da-DK" sz="2400" dirty="0"/>
              <a:t>Hybrid Security</a:t>
            </a:r>
          </a:p>
          <a:p>
            <a:r>
              <a:rPr lang="da-DK" sz="2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265940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32074" y="365797"/>
            <a:ext cx="8263890" cy="415499"/>
          </a:xfrm>
        </p:spPr>
        <p:txBody>
          <a:bodyPr/>
          <a:lstStyle/>
          <a:p>
            <a:r>
              <a:rPr lang="en-US">
                <a:solidFill>
                  <a:srgbClr val="282828"/>
                </a:solidFill>
              </a:rPr>
              <a:t>CLOUD SERVICES ARE KEY TO TODAY’S IT STRATEGIES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57C9E1-D428-4E0A-BB6C-3F113896C7AF}"/>
              </a:ext>
            </a:extLst>
          </p:cNvPr>
          <p:cNvSpPr/>
          <p:nvPr/>
        </p:nvSpPr>
        <p:spPr>
          <a:xfrm>
            <a:off x="2772765" y="2092033"/>
            <a:ext cx="222025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 companies consider SaaS tools essentials to their business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A1FA8B-FB7E-4A4B-96A9-3011C1921BA9}"/>
              </a:ext>
            </a:extLst>
          </p:cNvPr>
          <p:cNvSpPr/>
          <p:nvPr/>
        </p:nvSpPr>
        <p:spPr>
          <a:xfrm>
            <a:off x="326232" y="3829411"/>
            <a:ext cx="1871239" cy="4847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 cloud applications IT isn’t aware of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3F70FB-2B0A-4082-AE93-C17B38F9C5D2}"/>
              </a:ext>
            </a:extLst>
          </p:cNvPr>
          <p:cNvSpPr/>
          <p:nvPr/>
        </p:nvSpPr>
        <p:spPr>
          <a:xfrm>
            <a:off x="2772765" y="3822080"/>
            <a:ext cx="24028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 workers use non-sanctioned cloud apps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98B049-F6C9-42F8-AE33-B28871E8AFD2}"/>
              </a:ext>
            </a:extLst>
          </p:cNvPr>
          <p:cNvSpPr/>
          <p:nvPr/>
        </p:nvSpPr>
        <p:spPr>
          <a:xfrm>
            <a:off x="2772764" y="1374384"/>
            <a:ext cx="1800417" cy="7155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3" indent="0" algn="l" defTabSz="712805" rtl="0" eaLnBrk="1" fontAlgn="base" latinLnBrk="0" hangingPunct="1">
              <a:lnSpc>
                <a:spcPct val="90000"/>
              </a:lnSpc>
              <a:spcBef>
                <a:spcPts val="137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153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 panose="020B0702040204020203" pitchFamily="34" charset="0"/>
                <a:ea typeface="ＭＳ Ｐゴシック" charset="0"/>
                <a:cs typeface="Segoe UI Semibold" panose="020B0702040204020203" pitchFamily="34" charset="0"/>
              </a:rPr>
              <a:t>75</a:t>
            </a:r>
            <a:r>
              <a:rPr kumimoji="0" lang="en-US" sz="4500" b="0" i="0" u="none" strike="noStrike" kern="1200" cap="none" spc="-383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/>
                <a:ea typeface="ＭＳ Ｐゴシック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A7C636-D09B-463C-8241-68B1A2DDCCB6}"/>
              </a:ext>
            </a:extLst>
          </p:cNvPr>
          <p:cNvSpPr/>
          <p:nvPr/>
        </p:nvSpPr>
        <p:spPr>
          <a:xfrm>
            <a:off x="326231" y="3131278"/>
            <a:ext cx="1800417" cy="692497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/>
          <a:p>
            <a:pPr marL="0" marR="0" lvl="3" indent="0" algn="l" defTabSz="712805" rtl="0" eaLnBrk="1" fontAlgn="base" latinLnBrk="0" hangingPunct="1">
              <a:lnSpc>
                <a:spcPct val="90000"/>
              </a:lnSpc>
              <a:spcBef>
                <a:spcPts val="137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153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 panose="020B0702040204020203" pitchFamily="34" charset="0"/>
                <a:ea typeface="ＭＳ Ｐゴシック" charset="0"/>
                <a:cs typeface="Segoe UI Semibold" panose="020B0702040204020203" pitchFamily="34" charset="0"/>
              </a:rPr>
              <a:t>61%</a:t>
            </a:r>
            <a:endParaRPr kumimoji="0" lang="en-US" sz="4500" b="0" i="0" u="none" strike="noStrike" kern="1200" cap="none" spc="-383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 Light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633C13C-CAF6-4352-9BCC-C41DE84BE339}"/>
              </a:ext>
            </a:extLst>
          </p:cNvPr>
          <p:cNvSpPr/>
          <p:nvPr/>
        </p:nvSpPr>
        <p:spPr>
          <a:xfrm>
            <a:off x="2772764" y="3119733"/>
            <a:ext cx="1800417" cy="7155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3" indent="0" algn="l" defTabSz="712805" rtl="0" eaLnBrk="1" fontAlgn="base" latinLnBrk="0" hangingPunct="1">
              <a:lnSpc>
                <a:spcPct val="90000"/>
              </a:lnSpc>
              <a:spcBef>
                <a:spcPts val="137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153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 panose="020B0702040204020203" pitchFamily="34" charset="0"/>
                <a:ea typeface="ＭＳ Ｐゴシック" charset="0"/>
                <a:cs typeface="Segoe UI Semibold" panose="020B0702040204020203" pitchFamily="34" charset="0"/>
              </a:rPr>
              <a:t>80</a:t>
            </a:r>
            <a:r>
              <a:rPr kumimoji="0" lang="en-US" sz="4500" b="0" i="0" u="none" strike="noStrike" kern="1200" cap="none" spc="-383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Light"/>
                <a:ea typeface="ＭＳ Ｐゴシック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164064-DF54-4196-8A06-05CB49E61FD4}"/>
              </a:ext>
            </a:extLst>
          </p:cNvPr>
          <p:cNvSpPr/>
          <p:nvPr/>
        </p:nvSpPr>
        <p:spPr>
          <a:xfrm>
            <a:off x="326232" y="1385929"/>
            <a:ext cx="2287445" cy="692497"/>
          </a:xfrm>
          <a:prstGeom prst="rect">
            <a:avLst/>
          </a:prstGeom>
        </p:spPr>
        <p:txBody>
          <a:bodyPr wrap="square" lIns="68580" tIns="34290" rIns="68580" bIns="34290" anchor="ctr">
            <a:spAutoFit/>
          </a:bodyPr>
          <a:lstStyle/>
          <a:p>
            <a:pPr marL="0" marR="0" lvl="3" indent="0" algn="l" defTabSz="712805" rtl="0" eaLnBrk="1" fontAlgn="base" latinLnBrk="0" hangingPunct="1">
              <a:lnSpc>
                <a:spcPct val="90000"/>
              </a:lnSpc>
              <a:spcBef>
                <a:spcPts val="137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-153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 Semibold" panose="020B0702040204020203" pitchFamily="34" charset="0"/>
                <a:ea typeface="ＭＳ Ｐゴシック" charset="0"/>
                <a:cs typeface="Segoe UI Semibold" panose="020B0702040204020203" pitchFamily="34" charset="0"/>
              </a:rPr>
              <a:t>1,181</a:t>
            </a:r>
            <a:endParaRPr kumimoji="0" lang="en-US" sz="4500" b="0" i="0" u="none" strike="noStrike" kern="1200" cap="none" spc="-383" normalizeH="0" baseline="0" noProof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Segoe UI Light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26AE64-CEB8-40DD-B816-FA1F015720F8}"/>
              </a:ext>
            </a:extLst>
          </p:cNvPr>
          <p:cNvSpPr/>
          <p:nvPr/>
        </p:nvSpPr>
        <p:spPr>
          <a:xfrm>
            <a:off x="415430" y="2078423"/>
            <a:ext cx="1939788" cy="6924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different cloud services are used by enterprises on average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8277CC-1A26-45EC-894C-34934BA4D380}"/>
              </a:ext>
            </a:extLst>
          </p:cNvPr>
          <p:cNvGrpSpPr/>
          <p:nvPr/>
        </p:nvGrpSpPr>
        <p:grpSpPr>
          <a:xfrm>
            <a:off x="8273566" y="1599935"/>
            <a:ext cx="535457" cy="535455"/>
            <a:chOff x="9005489" y="3273564"/>
            <a:chExt cx="451044" cy="451044"/>
          </a:xfrm>
        </p:grpSpPr>
        <p:sp useBgFill="1">
          <p:nvSpPr>
            <p:cNvPr id="43" name="Oval 42">
              <a:extLst>
                <a:ext uri="{FF2B5EF4-FFF2-40B4-BE49-F238E27FC236}">
                  <a16:creationId xmlns:a16="http://schemas.microsoft.com/office/drawing/2014/main" id="{C82C441A-E652-4CD6-94D0-40EDE5BE365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005489" y="3273564"/>
              <a:ext cx="451044" cy="451044"/>
            </a:xfrm>
            <a:prstGeom prst="ellipse">
              <a:avLst/>
            </a:prstGeom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71327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41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C28876A-21B1-4F5C-AC31-832EDCFCA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6856" y="3334931"/>
              <a:ext cx="328309" cy="328309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31341107-376B-453E-BF13-1ED13203CF6B}"/>
              </a:ext>
            </a:extLst>
          </p:cNvPr>
          <p:cNvSpPr/>
          <p:nvPr/>
        </p:nvSpPr>
        <p:spPr bwMode="auto">
          <a:xfrm>
            <a:off x="8247642" y="1572493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46" name="Picture 45" descr="A picture containing building, floor&#10;&#10;Description generated with very high confidence">
            <a:extLst>
              <a:ext uri="{FF2B5EF4-FFF2-40B4-BE49-F238E27FC236}">
                <a16:creationId xmlns:a16="http://schemas.microsoft.com/office/drawing/2014/main" id="{60646721-E3B4-4547-9AA6-816D6CE04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8" y="2266200"/>
            <a:ext cx="410714" cy="381965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A4F128DF-CD27-4920-A2E4-D7433FF2C565}"/>
              </a:ext>
            </a:extLst>
          </p:cNvPr>
          <p:cNvSpPr/>
          <p:nvPr/>
        </p:nvSpPr>
        <p:spPr bwMode="auto">
          <a:xfrm>
            <a:off x="7676154" y="2149602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49" name="Picture 48" descr="A picture containing first-aid kit, clipart&#10;&#10;Description generated with high confidence">
            <a:extLst>
              <a:ext uri="{FF2B5EF4-FFF2-40B4-BE49-F238E27FC236}">
                <a16:creationId xmlns:a16="http://schemas.microsoft.com/office/drawing/2014/main" id="{9BB07DC6-CD8B-4D27-AB59-6ABE5C7BA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930" y="2879480"/>
            <a:ext cx="338559" cy="338559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52C2A3E2-F9FE-435C-AA9E-3E5D5868E679}"/>
              </a:ext>
            </a:extLst>
          </p:cNvPr>
          <p:cNvSpPr/>
          <p:nvPr/>
        </p:nvSpPr>
        <p:spPr bwMode="auto">
          <a:xfrm>
            <a:off x="8250466" y="2763016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52" name="Picture 10" descr="https://az495088.vo.msecnd.net/app-logo/twitter_215.png">
            <a:extLst>
              <a:ext uri="{FF2B5EF4-FFF2-40B4-BE49-F238E27FC236}">
                <a16:creationId xmlns:a16="http://schemas.microsoft.com/office/drawing/2014/main" id="{84D79FC1-F2B3-4862-BE8D-670ED61E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288" y="3450416"/>
            <a:ext cx="391221" cy="39122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CC83A15B-6DAD-4415-875D-174E09BCDDCF}"/>
              </a:ext>
            </a:extLst>
          </p:cNvPr>
          <p:cNvSpPr/>
          <p:nvPr/>
        </p:nvSpPr>
        <p:spPr bwMode="auto">
          <a:xfrm>
            <a:off x="7676154" y="3360283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4FDEF83-7C77-42D0-852E-387642D25786}"/>
              </a:ext>
            </a:extLst>
          </p:cNvPr>
          <p:cNvSpPr/>
          <p:nvPr/>
        </p:nvSpPr>
        <p:spPr bwMode="auto">
          <a:xfrm>
            <a:off x="6529372" y="2148339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31FEFBA-DB73-4C9C-A851-18E11ADE322C}"/>
              </a:ext>
            </a:extLst>
          </p:cNvPr>
          <p:cNvSpPr/>
          <p:nvPr/>
        </p:nvSpPr>
        <p:spPr bwMode="auto">
          <a:xfrm>
            <a:off x="7104250" y="2760425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1" name="Picture 6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46A68F5-8D51-45E4-99EE-5255891CC2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7" t="21092" r="73599" b="20295"/>
          <a:stretch/>
        </p:blipFill>
        <p:spPr>
          <a:xfrm>
            <a:off x="6057474" y="4170526"/>
            <a:ext cx="371475" cy="345209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E1C3EDC8-7088-4DC7-A938-9E7704E40F53}"/>
              </a:ext>
            </a:extLst>
          </p:cNvPr>
          <p:cNvSpPr/>
          <p:nvPr/>
        </p:nvSpPr>
        <p:spPr bwMode="auto">
          <a:xfrm>
            <a:off x="5957468" y="4057387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4" name="Picture 6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746040C-CDDB-47A3-93C3-AB51FF9515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971" t="14020" r="70280" b="17190"/>
          <a:stretch/>
        </p:blipFill>
        <p:spPr>
          <a:xfrm>
            <a:off x="6709454" y="1075306"/>
            <a:ext cx="253365" cy="393952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998B13D0-FE4E-4A83-8893-F8CB3D2AD270}"/>
              </a:ext>
            </a:extLst>
          </p:cNvPr>
          <p:cNvSpPr/>
          <p:nvPr/>
        </p:nvSpPr>
        <p:spPr bwMode="auto">
          <a:xfrm>
            <a:off x="6528956" y="995188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7" name="Picture 66" descr="A stop sign&#10;&#10;Description generated with high confidence">
            <a:extLst>
              <a:ext uri="{FF2B5EF4-FFF2-40B4-BE49-F238E27FC236}">
                <a16:creationId xmlns:a16="http://schemas.microsoft.com/office/drawing/2014/main" id="{E653246D-961F-4F7C-8F68-9671B122E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1391" y="3508030"/>
            <a:ext cx="374229" cy="275994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3B87219C-00A8-4497-BBE3-A6508C9264CD}"/>
              </a:ext>
            </a:extLst>
          </p:cNvPr>
          <p:cNvSpPr/>
          <p:nvPr/>
        </p:nvSpPr>
        <p:spPr bwMode="auto">
          <a:xfrm>
            <a:off x="6532762" y="3360283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70" name="Picture 4" descr="https://az495088.vo.msecnd.net/app-logo/github_215.png">
            <a:extLst>
              <a:ext uri="{FF2B5EF4-FFF2-40B4-BE49-F238E27FC236}">
                <a16:creationId xmlns:a16="http://schemas.microsoft.com/office/drawing/2014/main" id="{43C75651-BF10-4BAD-A729-3FA1713C1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13" y="4161050"/>
            <a:ext cx="364161" cy="36416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214CAFF8-889F-45CC-B1D3-10EE83D5EDEB}"/>
              </a:ext>
            </a:extLst>
          </p:cNvPr>
          <p:cNvSpPr/>
          <p:nvPr/>
        </p:nvSpPr>
        <p:spPr bwMode="auto">
          <a:xfrm>
            <a:off x="7104250" y="4057387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73" name="Picture 7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8CACD6CB-18A4-4CDC-A205-24A715D01F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4902" y="4227823"/>
            <a:ext cx="376970" cy="186710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15A35C04-1ECF-485B-88AE-C4955FDC60F8}"/>
              </a:ext>
            </a:extLst>
          </p:cNvPr>
          <p:cNvSpPr/>
          <p:nvPr/>
        </p:nvSpPr>
        <p:spPr bwMode="auto">
          <a:xfrm>
            <a:off x="8237535" y="4028414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0A3CAA0-2D84-4455-A27E-4FB6D889E740}"/>
              </a:ext>
            </a:extLst>
          </p:cNvPr>
          <p:cNvSpPr/>
          <p:nvPr/>
        </p:nvSpPr>
        <p:spPr bwMode="auto">
          <a:xfrm>
            <a:off x="5957468" y="2758694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79" name="Picture 7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1147405-7557-411A-8B72-36D6CA7865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6997" y="1125057"/>
            <a:ext cx="444622" cy="245324"/>
          </a:xfrm>
          <a:prstGeom prst="rect">
            <a:avLst/>
          </a:prstGeom>
        </p:spPr>
      </p:pic>
      <p:sp>
        <p:nvSpPr>
          <p:cNvPr id="80" name="Oval 79">
            <a:extLst>
              <a:ext uri="{FF2B5EF4-FFF2-40B4-BE49-F238E27FC236}">
                <a16:creationId xmlns:a16="http://schemas.microsoft.com/office/drawing/2014/main" id="{F422684C-0D17-4873-A0E7-58FAAF54A42E}"/>
              </a:ext>
            </a:extLst>
          </p:cNvPr>
          <p:cNvSpPr/>
          <p:nvPr/>
        </p:nvSpPr>
        <p:spPr bwMode="auto">
          <a:xfrm>
            <a:off x="7676154" y="969239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82" name="Picture 8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4782544-EEDF-4AFF-91C1-C9612C7317E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5208"/>
          <a:stretch/>
        </p:blipFill>
        <p:spPr>
          <a:xfrm>
            <a:off x="7128053" y="1692832"/>
            <a:ext cx="526969" cy="363246"/>
          </a:xfrm>
          <a:prstGeom prst="rect">
            <a:avLst/>
          </a:prstGeom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A88B783E-7E57-45A5-BB71-61494E30F78E}"/>
              </a:ext>
            </a:extLst>
          </p:cNvPr>
          <p:cNvSpPr/>
          <p:nvPr/>
        </p:nvSpPr>
        <p:spPr bwMode="auto">
          <a:xfrm>
            <a:off x="7100860" y="1570067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1519A07-FD8A-4BE4-9143-40C6A3106A7D}"/>
              </a:ext>
            </a:extLst>
          </p:cNvPr>
          <p:cNvSpPr/>
          <p:nvPr/>
        </p:nvSpPr>
        <p:spPr bwMode="auto">
          <a:xfrm>
            <a:off x="5920773" y="1570067"/>
            <a:ext cx="571488" cy="571488"/>
          </a:xfrm>
          <a:prstGeom prst="ellipse">
            <a:avLst/>
          </a:prstGeom>
          <a:noFill/>
          <a:ln w="15875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5674" rIns="0" bIns="3567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1327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30" b="0" i="0" u="none" strike="noStrike" kern="0" cap="none" spc="0" normalizeH="0" baseline="0" noProof="0">
              <a:ln>
                <a:solidFill>
                  <a:sysClr val="windowText" lastClr="000000"/>
                </a:solidFill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026" name="Picture 2" descr="Image result for exchange logo">
            <a:hlinkClick r:id="rId14"/>
            <a:extLst>
              <a:ext uri="{FF2B5EF4-FFF2-40B4-BE49-F238E27FC236}">
                <a16:creationId xmlns:a16="http://schemas.microsoft.com/office/drawing/2014/main" id="{2E7C47B0-B3A2-453E-81F4-00D2680C8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95452" y="2856433"/>
            <a:ext cx="429435" cy="39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ws logo">
            <a:hlinkClick r:id="rId16"/>
            <a:extLst>
              <a:ext uri="{FF2B5EF4-FFF2-40B4-BE49-F238E27FC236}">
                <a16:creationId xmlns:a16="http://schemas.microsoft.com/office/drawing/2014/main" id="{72C499D7-1F81-47C5-A27A-907A7F67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575" y="2935774"/>
            <a:ext cx="441185" cy="26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lack logo">
            <a:hlinkClick r:id="rId18"/>
            <a:extLst>
              <a:ext uri="{FF2B5EF4-FFF2-40B4-BE49-F238E27FC236}">
                <a16:creationId xmlns:a16="http://schemas.microsoft.com/office/drawing/2014/main" id="{DB6E7F32-6A42-4F36-8E94-11D4B123B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91209" y="2229576"/>
            <a:ext cx="414411" cy="4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Image result for servicenow logo">
            <a:hlinkClick r:id="rId20"/>
            <a:extLst>
              <a:ext uri="{FF2B5EF4-FFF2-40B4-BE49-F238E27FC236}">
                <a16:creationId xmlns:a16="http://schemas.microsoft.com/office/drawing/2014/main" id="{1F1C9EE2-6EF4-4D58-8001-587A42BD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522" y="1692832"/>
            <a:ext cx="571487" cy="2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3350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82828"/>
                </a:solidFill>
              </a:rPr>
              <a:t>CLOUD ACCESS SECURITY BROKERS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554A54F-D786-4D51-9B7B-287A04082B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760" y="1418035"/>
            <a:ext cx="4242240" cy="2077492"/>
          </a:xfrm>
        </p:spPr>
        <p:txBody>
          <a:bodyPr/>
          <a:lstStyle/>
          <a:p>
            <a:pPr marL="0" indent="0">
              <a:buNone/>
            </a:pPr>
            <a:r>
              <a:rPr lang="en-US" sz="1500" dirty="0">
                <a:solidFill>
                  <a:schemeClr val="accent1"/>
                </a:solidFill>
                <a:latin typeface="+mj-lt"/>
              </a:rPr>
              <a:t>Cloud Access Security Brokers (CASBs) </a:t>
            </a:r>
            <a:br>
              <a:rPr lang="en-US" sz="1500" dirty="0">
                <a:solidFill>
                  <a:schemeClr val="accent1"/>
                </a:solidFill>
                <a:latin typeface="+mj-lt"/>
              </a:rPr>
            </a:br>
            <a:r>
              <a:rPr lang="en-US" sz="1500" dirty="0">
                <a:solidFill>
                  <a:schemeClr val="accent1"/>
                </a:solidFill>
                <a:latin typeface="+mj-lt"/>
              </a:rPr>
              <a:t>are defined by Gartner as: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1500" i="1" dirty="0">
                <a:solidFill>
                  <a:srgbClr val="505050"/>
                </a:solidFill>
              </a:rPr>
              <a:t>On-premises, or cloud-based security policy enforcement points, placed between cloud service consumers and cloud service providers to combine and interject enterprise security polices as the cloud-based resources are accessed. CASBs consolidate multiple types of security policy enforcement.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BE8483-1C2B-43B9-83F4-B5B9C17D9E9E}"/>
              </a:ext>
            </a:extLst>
          </p:cNvPr>
          <p:cNvSpPr/>
          <p:nvPr/>
        </p:nvSpPr>
        <p:spPr>
          <a:xfrm>
            <a:off x="5435191" y="3242482"/>
            <a:ext cx="32842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5"/>
            <a:r>
              <a:rPr lang="en-US" sz="30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large enterprises </a:t>
            </a:r>
            <a:br>
              <a:rPr lang="en-US" sz="30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30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will use CASBs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CF6896-DB38-4F80-9D72-3CDE6D772A43}"/>
              </a:ext>
            </a:extLst>
          </p:cNvPr>
          <p:cNvSpPr/>
          <p:nvPr/>
        </p:nvSpPr>
        <p:spPr>
          <a:xfrm>
            <a:off x="5419941" y="1062550"/>
            <a:ext cx="56938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5"/>
            <a:r>
              <a:rPr lang="en-US" sz="30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B0E75-1F9C-49A5-A525-9C18BAB16909}"/>
              </a:ext>
            </a:extLst>
          </p:cNvPr>
          <p:cNvSpPr/>
          <p:nvPr/>
        </p:nvSpPr>
        <p:spPr>
          <a:xfrm>
            <a:off x="5421087" y="1415830"/>
            <a:ext cx="1768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5"/>
            <a:r>
              <a:rPr lang="en-US" sz="6000" dirty="0">
                <a:solidFill>
                  <a:srgbClr val="505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9971C-DFCB-41AA-A0CF-008BFE411CA7}"/>
              </a:ext>
            </a:extLst>
          </p:cNvPr>
          <p:cNvSpPr/>
          <p:nvPr/>
        </p:nvSpPr>
        <p:spPr>
          <a:xfrm>
            <a:off x="5358741" y="2091536"/>
            <a:ext cx="2319866" cy="1361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5"/>
            <a:r>
              <a:rPr lang="en-US" sz="8250" b="1" dirty="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85%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50A1A8-7FBD-4548-A78C-899071D3BAEE}"/>
              </a:ext>
            </a:extLst>
          </p:cNvPr>
          <p:cNvCxnSpPr>
            <a:cxnSpLocks/>
          </p:cNvCxnSpPr>
          <p:nvPr/>
        </p:nvCxnSpPr>
        <p:spPr>
          <a:xfrm>
            <a:off x="4953000" y="1147763"/>
            <a:ext cx="0" cy="297299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62367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3520-8989-4B17-A794-D162D184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00" y="343745"/>
            <a:ext cx="8263890" cy="415499"/>
          </a:xfrm>
        </p:spPr>
        <p:txBody>
          <a:bodyPr/>
          <a:lstStyle/>
          <a:p>
            <a:r>
              <a:rPr lang="en-US" dirty="0"/>
              <a:t>TOP</a:t>
            </a:r>
            <a:r>
              <a:rPr lang="en-US" dirty="0">
                <a:cs typeface="Segoe UI Semibold"/>
              </a:rPr>
              <a:t> MCAS USE CASES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9ED18F-C018-4BF2-8061-D361A681BACA}"/>
              </a:ext>
            </a:extLst>
          </p:cNvPr>
          <p:cNvGrpSpPr/>
          <p:nvPr/>
        </p:nvGrpSpPr>
        <p:grpSpPr>
          <a:xfrm>
            <a:off x="438150" y="3220879"/>
            <a:ext cx="8268893" cy="1276631"/>
            <a:chOff x="584200" y="4224840"/>
            <a:chExt cx="11025190" cy="17021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12C339-8F77-4092-B1D3-15679E0C118A}"/>
                </a:ext>
              </a:extLst>
            </p:cNvPr>
            <p:cNvGrpSpPr/>
            <p:nvPr/>
          </p:nvGrpSpPr>
          <p:grpSpPr>
            <a:xfrm>
              <a:off x="2032643" y="5090347"/>
              <a:ext cx="8775515" cy="836668"/>
              <a:chOff x="1936286" y="4572824"/>
              <a:chExt cx="9065090" cy="118744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E0F1FD5-A002-40BC-BB38-9F674C98E917}"/>
                  </a:ext>
                </a:extLst>
              </p:cNvPr>
              <p:cNvSpPr/>
              <p:nvPr/>
            </p:nvSpPr>
            <p:spPr>
              <a:xfrm rot="5400000" flipH="1">
                <a:off x="3441387" y="3067723"/>
                <a:ext cx="1187443" cy="4197646"/>
              </a:xfrm>
              <a:custGeom>
                <a:avLst/>
                <a:gdLst>
                  <a:gd name="connsiteX0" fmla="*/ 0 w 5766619"/>
                  <a:gd name="connsiteY0" fmla="*/ 1211437 h 1492404"/>
                  <a:gd name="connsiteX1" fmla="*/ 1268361 w 5766619"/>
                  <a:gd name="connsiteY1" fmla="*/ 1484282 h 1492404"/>
                  <a:gd name="connsiteX2" fmla="*/ 2050025 w 5766619"/>
                  <a:gd name="connsiteY2" fmla="*/ 1358921 h 1492404"/>
                  <a:gd name="connsiteX3" fmla="*/ 2551471 w 5766619"/>
                  <a:gd name="connsiteY3" fmla="*/ 754237 h 1492404"/>
                  <a:gd name="connsiteX4" fmla="*/ 3222522 w 5766619"/>
                  <a:gd name="connsiteY4" fmla="*/ 186424 h 1492404"/>
                  <a:gd name="connsiteX5" fmla="*/ 4166419 w 5766619"/>
                  <a:gd name="connsiteY5" fmla="*/ 16818 h 1492404"/>
                  <a:gd name="connsiteX6" fmla="*/ 5316793 w 5766619"/>
                  <a:gd name="connsiteY6" fmla="*/ 540386 h 1492404"/>
                  <a:gd name="connsiteX7" fmla="*/ 5766619 w 5766619"/>
                  <a:gd name="connsiteY7" fmla="*/ 14547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2146 h 1492366"/>
                  <a:gd name="connsiteX1" fmla="*/ 1268361 w 5316793"/>
                  <a:gd name="connsiteY1" fmla="*/ 1484991 h 1492366"/>
                  <a:gd name="connsiteX2" fmla="*/ 2050025 w 5316793"/>
                  <a:gd name="connsiteY2" fmla="*/ 1359630 h 1492366"/>
                  <a:gd name="connsiteX3" fmla="*/ 2544097 w 5316793"/>
                  <a:gd name="connsiteY3" fmla="*/ 799191 h 1492366"/>
                  <a:gd name="connsiteX4" fmla="*/ 3222522 w 5316793"/>
                  <a:gd name="connsiteY4" fmla="*/ 187133 h 1492366"/>
                  <a:gd name="connsiteX5" fmla="*/ 4166419 w 5316793"/>
                  <a:gd name="connsiteY5" fmla="*/ 17527 h 1492366"/>
                  <a:gd name="connsiteX6" fmla="*/ 5316793 w 5316793"/>
                  <a:gd name="connsiteY6" fmla="*/ 541095 h 1492366"/>
                  <a:gd name="connsiteX0" fmla="*/ 0 w 5316793"/>
                  <a:gd name="connsiteY0" fmla="*/ 1212146 h 1492366"/>
                  <a:gd name="connsiteX1" fmla="*/ 1268361 w 5316793"/>
                  <a:gd name="connsiteY1" fmla="*/ 1484991 h 1492366"/>
                  <a:gd name="connsiteX2" fmla="*/ 2050025 w 5316793"/>
                  <a:gd name="connsiteY2" fmla="*/ 1359630 h 1492366"/>
                  <a:gd name="connsiteX3" fmla="*/ 2544097 w 5316793"/>
                  <a:gd name="connsiteY3" fmla="*/ 799191 h 1492366"/>
                  <a:gd name="connsiteX4" fmla="*/ 3222522 w 5316793"/>
                  <a:gd name="connsiteY4" fmla="*/ 187133 h 1492366"/>
                  <a:gd name="connsiteX5" fmla="*/ 4240161 w 5316793"/>
                  <a:gd name="connsiteY5" fmla="*/ 17527 h 1492366"/>
                  <a:gd name="connsiteX6" fmla="*/ 5316793 w 5316793"/>
                  <a:gd name="connsiteY6" fmla="*/ 541095 h 1492366"/>
                  <a:gd name="connsiteX0" fmla="*/ 0 w 5316793"/>
                  <a:gd name="connsiteY0" fmla="*/ 1206566 h 1486786"/>
                  <a:gd name="connsiteX1" fmla="*/ 1268361 w 5316793"/>
                  <a:gd name="connsiteY1" fmla="*/ 1479411 h 1486786"/>
                  <a:gd name="connsiteX2" fmla="*/ 2050025 w 5316793"/>
                  <a:gd name="connsiteY2" fmla="*/ 1354050 h 1486786"/>
                  <a:gd name="connsiteX3" fmla="*/ 2544097 w 5316793"/>
                  <a:gd name="connsiteY3" fmla="*/ 793611 h 1486786"/>
                  <a:gd name="connsiteX4" fmla="*/ 3222522 w 5316793"/>
                  <a:gd name="connsiteY4" fmla="*/ 181553 h 1486786"/>
                  <a:gd name="connsiteX5" fmla="*/ 4240161 w 5316793"/>
                  <a:gd name="connsiteY5" fmla="*/ 11947 h 1486786"/>
                  <a:gd name="connsiteX6" fmla="*/ 5316793 w 5316793"/>
                  <a:gd name="connsiteY6" fmla="*/ 535515 h 1486786"/>
                  <a:gd name="connsiteX0" fmla="*/ 0 w 5316793"/>
                  <a:gd name="connsiteY0" fmla="*/ 1206566 h 1473525"/>
                  <a:gd name="connsiteX1" fmla="*/ 1039761 w 5316793"/>
                  <a:gd name="connsiteY1" fmla="*/ 1464663 h 1473525"/>
                  <a:gd name="connsiteX2" fmla="*/ 2050025 w 5316793"/>
                  <a:gd name="connsiteY2" fmla="*/ 1354050 h 1473525"/>
                  <a:gd name="connsiteX3" fmla="*/ 2544097 w 5316793"/>
                  <a:gd name="connsiteY3" fmla="*/ 793611 h 1473525"/>
                  <a:gd name="connsiteX4" fmla="*/ 3222522 w 5316793"/>
                  <a:gd name="connsiteY4" fmla="*/ 181553 h 1473525"/>
                  <a:gd name="connsiteX5" fmla="*/ 4240161 w 5316793"/>
                  <a:gd name="connsiteY5" fmla="*/ 11947 h 1473525"/>
                  <a:gd name="connsiteX6" fmla="*/ 5316793 w 5316793"/>
                  <a:gd name="connsiteY6" fmla="*/ 535515 h 1473525"/>
                  <a:gd name="connsiteX0" fmla="*/ 0 w 5316793"/>
                  <a:gd name="connsiteY0" fmla="*/ 1206566 h 1473525"/>
                  <a:gd name="connsiteX1" fmla="*/ 973394 w 5316793"/>
                  <a:gd name="connsiteY1" fmla="*/ 1464663 h 1473525"/>
                  <a:gd name="connsiteX2" fmla="*/ 2050025 w 5316793"/>
                  <a:gd name="connsiteY2" fmla="*/ 1354050 h 1473525"/>
                  <a:gd name="connsiteX3" fmla="*/ 2544097 w 5316793"/>
                  <a:gd name="connsiteY3" fmla="*/ 793611 h 1473525"/>
                  <a:gd name="connsiteX4" fmla="*/ 3222522 w 5316793"/>
                  <a:gd name="connsiteY4" fmla="*/ 181553 h 1473525"/>
                  <a:gd name="connsiteX5" fmla="*/ 4240161 w 5316793"/>
                  <a:gd name="connsiteY5" fmla="*/ 11947 h 1473525"/>
                  <a:gd name="connsiteX6" fmla="*/ 5316793 w 5316793"/>
                  <a:gd name="connsiteY6" fmla="*/ 535515 h 147352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50025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50025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27902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6091"/>
                  <a:gd name="connsiteX1" fmla="*/ 862781 w 5316793"/>
                  <a:gd name="connsiteY1" fmla="*/ 1457289 h 1466091"/>
                  <a:gd name="connsiteX2" fmla="*/ 2027902 w 5316793"/>
                  <a:gd name="connsiteY2" fmla="*/ 1354050 h 1466091"/>
                  <a:gd name="connsiteX3" fmla="*/ 2544097 w 5316793"/>
                  <a:gd name="connsiteY3" fmla="*/ 793611 h 1466091"/>
                  <a:gd name="connsiteX4" fmla="*/ 3222522 w 5316793"/>
                  <a:gd name="connsiteY4" fmla="*/ 181553 h 1466091"/>
                  <a:gd name="connsiteX5" fmla="*/ 4240161 w 5316793"/>
                  <a:gd name="connsiteY5" fmla="*/ 11947 h 1466091"/>
                  <a:gd name="connsiteX6" fmla="*/ 5316793 w 5316793"/>
                  <a:gd name="connsiteY6" fmla="*/ 535515 h 1466091"/>
                  <a:gd name="connsiteX0" fmla="*/ 0 w 5316793"/>
                  <a:gd name="connsiteY0" fmla="*/ 1206566 h 1474259"/>
                  <a:gd name="connsiteX1" fmla="*/ 862781 w 5316793"/>
                  <a:gd name="connsiteY1" fmla="*/ 1457289 h 1474259"/>
                  <a:gd name="connsiteX2" fmla="*/ 2027902 w 5316793"/>
                  <a:gd name="connsiteY2" fmla="*/ 1383547 h 1474259"/>
                  <a:gd name="connsiteX3" fmla="*/ 2544097 w 5316793"/>
                  <a:gd name="connsiteY3" fmla="*/ 793611 h 1474259"/>
                  <a:gd name="connsiteX4" fmla="*/ 3222522 w 5316793"/>
                  <a:gd name="connsiteY4" fmla="*/ 181553 h 1474259"/>
                  <a:gd name="connsiteX5" fmla="*/ 4240161 w 5316793"/>
                  <a:gd name="connsiteY5" fmla="*/ 11947 h 1474259"/>
                  <a:gd name="connsiteX6" fmla="*/ 5316793 w 5316793"/>
                  <a:gd name="connsiteY6" fmla="*/ 535515 h 1474259"/>
                  <a:gd name="connsiteX0" fmla="*/ 0 w 5316793"/>
                  <a:gd name="connsiteY0" fmla="*/ 1206566 h 1474259"/>
                  <a:gd name="connsiteX1" fmla="*/ 862781 w 5316793"/>
                  <a:gd name="connsiteY1" fmla="*/ 1457289 h 1474259"/>
                  <a:gd name="connsiteX2" fmla="*/ 2027902 w 5316793"/>
                  <a:gd name="connsiteY2" fmla="*/ 1383547 h 1474259"/>
                  <a:gd name="connsiteX3" fmla="*/ 2544097 w 5316793"/>
                  <a:gd name="connsiteY3" fmla="*/ 793611 h 1474259"/>
                  <a:gd name="connsiteX4" fmla="*/ 3222522 w 5316793"/>
                  <a:gd name="connsiteY4" fmla="*/ 181553 h 1474259"/>
                  <a:gd name="connsiteX5" fmla="*/ 4240161 w 5316793"/>
                  <a:gd name="connsiteY5" fmla="*/ 11947 h 1474259"/>
                  <a:gd name="connsiteX6" fmla="*/ 5316793 w 5316793"/>
                  <a:gd name="connsiteY6" fmla="*/ 535515 h 1474259"/>
                  <a:gd name="connsiteX0" fmla="*/ 0 w 5316793"/>
                  <a:gd name="connsiteY0" fmla="*/ 1206566 h 1469631"/>
                  <a:gd name="connsiteX1" fmla="*/ 862781 w 5316793"/>
                  <a:gd name="connsiteY1" fmla="*/ 1457289 h 1469631"/>
                  <a:gd name="connsiteX2" fmla="*/ 1968909 w 5316793"/>
                  <a:gd name="connsiteY2" fmla="*/ 1368798 h 1469631"/>
                  <a:gd name="connsiteX3" fmla="*/ 2544097 w 5316793"/>
                  <a:gd name="connsiteY3" fmla="*/ 793611 h 1469631"/>
                  <a:gd name="connsiteX4" fmla="*/ 3222522 w 5316793"/>
                  <a:gd name="connsiteY4" fmla="*/ 181553 h 1469631"/>
                  <a:gd name="connsiteX5" fmla="*/ 4240161 w 5316793"/>
                  <a:gd name="connsiteY5" fmla="*/ 11947 h 1469631"/>
                  <a:gd name="connsiteX6" fmla="*/ 5316793 w 5316793"/>
                  <a:gd name="connsiteY6" fmla="*/ 535515 h 1469631"/>
                  <a:gd name="connsiteX0" fmla="*/ 0 w 5316793"/>
                  <a:gd name="connsiteY0" fmla="*/ 1206566 h 1469631"/>
                  <a:gd name="connsiteX1" fmla="*/ 862781 w 5316793"/>
                  <a:gd name="connsiteY1" fmla="*/ 1457289 h 1469631"/>
                  <a:gd name="connsiteX2" fmla="*/ 1968909 w 5316793"/>
                  <a:gd name="connsiteY2" fmla="*/ 1368798 h 1469631"/>
                  <a:gd name="connsiteX3" fmla="*/ 2544097 w 5316793"/>
                  <a:gd name="connsiteY3" fmla="*/ 793611 h 1469631"/>
                  <a:gd name="connsiteX4" fmla="*/ 3222522 w 5316793"/>
                  <a:gd name="connsiteY4" fmla="*/ 181553 h 1469631"/>
                  <a:gd name="connsiteX5" fmla="*/ 4240161 w 5316793"/>
                  <a:gd name="connsiteY5" fmla="*/ 11947 h 1469631"/>
                  <a:gd name="connsiteX6" fmla="*/ 5316793 w 5316793"/>
                  <a:gd name="connsiteY6" fmla="*/ 535515 h 1469631"/>
                  <a:gd name="connsiteX0" fmla="*/ 0 w 5316793"/>
                  <a:gd name="connsiteY0" fmla="*/ 1206566 h 1703440"/>
                  <a:gd name="connsiteX1" fmla="*/ 862781 w 5316793"/>
                  <a:gd name="connsiteY1" fmla="*/ 1457289 h 1703440"/>
                  <a:gd name="connsiteX2" fmla="*/ 1821425 w 5316793"/>
                  <a:gd name="connsiteY2" fmla="*/ 1678514 h 1703440"/>
                  <a:gd name="connsiteX3" fmla="*/ 2544097 w 5316793"/>
                  <a:gd name="connsiteY3" fmla="*/ 793611 h 1703440"/>
                  <a:gd name="connsiteX4" fmla="*/ 3222522 w 5316793"/>
                  <a:gd name="connsiteY4" fmla="*/ 181553 h 1703440"/>
                  <a:gd name="connsiteX5" fmla="*/ 4240161 w 5316793"/>
                  <a:gd name="connsiteY5" fmla="*/ 11947 h 1703440"/>
                  <a:gd name="connsiteX6" fmla="*/ 5316793 w 5316793"/>
                  <a:gd name="connsiteY6" fmla="*/ 535515 h 1703440"/>
                  <a:gd name="connsiteX0" fmla="*/ 0 w 5316793"/>
                  <a:gd name="connsiteY0" fmla="*/ 1206566 h 2020408"/>
                  <a:gd name="connsiteX1" fmla="*/ 811162 w 5316793"/>
                  <a:gd name="connsiteY1" fmla="*/ 2002979 h 2020408"/>
                  <a:gd name="connsiteX2" fmla="*/ 1821425 w 5316793"/>
                  <a:gd name="connsiteY2" fmla="*/ 1678514 h 2020408"/>
                  <a:gd name="connsiteX3" fmla="*/ 2544097 w 5316793"/>
                  <a:gd name="connsiteY3" fmla="*/ 793611 h 2020408"/>
                  <a:gd name="connsiteX4" fmla="*/ 3222522 w 5316793"/>
                  <a:gd name="connsiteY4" fmla="*/ 181553 h 2020408"/>
                  <a:gd name="connsiteX5" fmla="*/ 4240161 w 5316793"/>
                  <a:gd name="connsiteY5" fmla="*/ 11947 h 2020408"/>
                  <a:gd name="connsiteX6" fmla="*/ 5316793 w 5316793"/>
                  <a:gd name="connsiteY6" fmla="*/ 535515 h 2020408"/>
                  <a:gd name="connsiteX0" fmla="*/ 0 w 5316793"/>
                  <a:gd name="connsiteY0" fmla="*/ 1206566 h 2003316"/>
                  <a:gd name="connsiteX1" fmla="*/ 811162 w 5316793"/>
                  <a:gd name="connsiteY1" fmla="*/ 2002979 h 2003316"/>
                  <a:gd name="connsiteX2" fmla="*/ 1821425 w 5316793"/>
                  <a:gd name="connsiteY2" fmla="*/ 1678514 h 2003316"/>
                  <a:gd name="connsiteX3" fmla="*/ 2544097 w 5316793"/>
                  <a:gd name="connsiteY3" fmla="*/ 793611 h 2003316"/>
                  <a:gd name="connsiteX4" fmla="*/ 3222522 w 5316793"/>
                  <a:gd name="connsiteY4" fmla="*/ 181553 h 2003316"/>
                  <a:gd name="connsiteX5" fmla="*/ 4240161 w 5316793"/>
                  <a:gd name="connsiteY5" fmla="*/ 11947 h 2003316"/>
                  <a:gd name="connsiteX6" fmla="*/ 5316793 w 5316793"/>
                  <a:gd name="connsiteY6" fmla="*/ 535515 h 2003316"/>
                  <a:gd name="connsiteX0" fmla="*/ 0 w 5294671"/>
                  <a:gd name="connsiteY0" fmla="*/ 1899741 h 2031060"/>
                  <a:gd name="connsiteX1" fmla="*/ 789040 w 5294671"/>
                  <a:gd name="connsiteY1" fmla="*/ 2002979 h 2031060"/>
                  <a:gd name="connsiteX2" fmla="*/ 1799303 w 5294671"/>
                  <a:gd name="connsiteY2" fmla="*/ 1678514 h 2031060"/>
                  <a:gd name="connsiteX3" fmla="*/ 2521975 w 5294671"/>
                  <a:gd name="connsiteY3" fmla="*/ 793611 h 2031060"/>
                  <a:gd name="connsiteX4" fmla="*/ 3200400 w 5294671"/>
                  <a:gd name="connsiteY4" fmla="*/ 181553 h 2031060"/>
                  <a:gd name="connsiteX5" fmla="*/ 4218039 w 5294671"/>
                  <a:gd name="connsiteY5" fmla="*/ 11947 h 2031060"/>
                  <a:gd name="connsiteX6" fmla="*/ 5294671 w 5294671"/>
                  <a:gd name="connsiteY6" fmla="*/ 535515 h 2031060"/>
                  <a:gd name="connsiteX0" fmla="*/ 0 w 5294671"/>
                  <a:gd name="connsiteY0" fmla="*/ 1899741 h 2015761"/>
                  <a:gd name="connsiteX1" fmla="*/ 789040 w 5294671"/>
                  <a:gd name="connsiteY1" fmla="*/ 2002979 h 2015761"/>
                  <a:gd name="connsiteX2" fmla="*/ 1799303 w 5294671"/>
                  <a:gd name="connsiteY2" fmla="*/ 1678514 h 2015761"/>
                  <a:gd name="connsiteX3" fmla="*/ 2521975 w 5294671"/>
                  <a:gd name="connsiteY3" fmla="*/ 793611 h 2015761"/>
                  <a:gd name="connsiteX4" fmla="*/ 3200400 w 5294671"/>
                  <a:gd name="connsiteY4" fmla="*/ 181553 h 2015761"/>
                  <a:gd name="connsiteX5" fmla="*/ 4218039 w 5294671"/>
                  <a:gd name="connsiteY5" fmla="*/ 11947 h 2015761"/>
                  <a:gd name="connsiteX6" fmla="*/ 5294671 w 5294671"/>
                  <a:gd name="connsiteY6" fmla="*/ 535515 h 2015761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2070477"/>
                  <a:gd name="connsiteX1" fmla="*/ 943898 w 5294671"/>
                  <a:gd name="connsiteY1" fmla="*/ 1980856 h 2070477"/>
                  <a:gd name="connsiteX2" fmla="*/ 1791929 w 5294671"/>
                  <a:gd name="connsiteY2" fmla="*/ 1943985 h 2070477"/>
                  <a:gd name="connsiteX3" fmla="*/ 2521975 w 5294671"/>
                  <a:gd name="connsiteY3" fmla="*/ 793611 h 2070477"/>
                  <a:gd name="connsiteX4" fmla="*/ 3200400 w 5294671"/>
                  <a:gd name="connsiteY4" fmla="*/ 181553 h 2070477"/>
                  <a:gd name="connsiteX5" fmla="*/ 4218039 w 5294671"/>
                  <a:gd name="connsiteY5" fmla="*/ 11947 h 2070477"/>
                  <a:gd name="connsiteX6" fmla="*/ 5294671 w 5294671"/>
                  <a:gd name="connsiteY6" fmla="*/ 535515 h 2070477"/>
                  <a:gd name="connsiteX0" fmla="*/ 0 w 5294671"/>
                  <a:gd name="connsiteY0" fmla="*/ 1899741 h 2445601"/>
                  <a:gd name="connsiteX1" fmla="*/ 884904 w 5294671"/>
                  <a:gd name="connsiteY1" fmla="*/ 2445431 h 2445601"/>
                  <a:gd name="connsiteX2" fmla="*/ 1791929 w 5294671"/>
                  <a:gd name="connsiteY2" fmla="*/ 1943985 h 2445601"/>
                  <a:gd name="connsiteX3" fmla="*/ 2521975 w 5294671"/>
                  <a:gd name="connsiteY3" fmla="*/ 793611 h 2445601"/>
                  <a:gd name="connsiteX4" fmla="*/ 3200400 w 5294671"/>
                  <a:gd name="connsiteY4" fmla="*/ 181553 h 2445601"/>
                  <a:gd name="connsiteX5" fmla="*/ 4218039 w 5294671"/>
                  <a:gd name="connsiteY5" fmla="*/ 11947 h 2445601"/>
                  <a:gd name="connsiteX6" fmla="*/ 5294671 w 5294671"/>
                  <a:gd name="connsiteY6" fmla="*/ 535515 h 2445601"/>
                  <a:gd name="connsiteX0" fmla="*/ 0 w 5294671"/>
                  <a:gd name="connsiteY0" fmla="*/ 1899741 h 2458191"/>
                  <a:gd name="connsiteX1" fmla="*/ 884904 w 5294671"/>
                  <a:gd name="connsiteY1" fmla="*/ 2445431 h 2458191"/>
                  <a:gd name="connsiteX2" fmla="*/ 1791929 w 5294671"/>
                  <a:gd name="connsiteY2" fmla="*/ 1943985 h 2458191"/>
                  <a:gd name="connsiteX3" fmla="*/ 2521975 w 5294671"/>
                  <a:gd name="connsiteY3" fmla="*/ 793611 h 2458191"/>
                  <a:gd name="connsiteX4" fmla="*/ 3200400 w 5294671"/>
                  <a:gd name="connsiteY4" fmla="*/ 181553 h 2458191"/>
                  <a:gd name="connsiteX5" fmla="*/ 4218039 w 5294671"/>
                  <a:gd name="connsiteY5" fmla="*/ 11947 h 2458191"/>
                  <a:gd name="connsiteX6" fmla="*/ 5294671 w 5294671"/>
                  <a:gd name="connsiteY6" fmla="*/ 535515 h 2458191"/>
                  <a:gd name="connsiteX0" fmla="*/ 0 w 5383162"/>
                  <a:gd name="connsiteY0" fmla="*/ 2637160 h 2664656"/>
                  <a:gd name="connsiteX1" fmla="*/ 973395 w 5383162"/>
                  <a:gd name="connsiteY1" fmla="*/ 2445431 h 2664656"/>
                  <a:gd name="connsiteX2" fmla="*/ 1880420 w 5383162"/>
                  <a:gd name="connsiteY2" fmla="*/ 1943985 h 2664656"/>
                  <a:gd name="connsiteX3" fmla="*/ 2610466 w 5383162"/>
                  <a:gd name="connsiteY3" fmla="*/ 793611 h 2664656"/>
                  <a:gd name="connsiteX4" fmla="*/ 3288891 w 5383162"/>
                  <a:gd name="connsiteY4" fmla="*/ 181553 h 2664656"/>
                  <a:gd name="connsiteX5" fmla="*/ 4306530 w 5383162"/>
                  <a:gd name="connsiteY5" fmla="*/ 11947 h 2664656"/>
                  <a:gd name="connsiteX6" fmla="*/ 5383162 w 5383162"/>
                  <a:gd name="connsiteY6" fmla="*/ 535515 h 2664656"/>
                  <a:gd name="connsiteX0" fmla="*/ 0 w 5383162"/>
                  <a:gd name="connsiteY0" fmla="*/ 2637160 h 2637160"/>
                  <a:gd name="connsiteX1" fmla="*/ 973395 w 5383162"/>
                  <a:gd name="connsiteY1" fmla="*/ 2445431 h 2637160"/>
                  <a:gd name="connsiteX2" fmla="*/ 1880420 w 5383162"/>
                  <a:gd name="connsiteY2" fmla="*/ 1943985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880420 w 5383162"/>
                  <a:gd name="connsiteY2" fmla="*/ 1943985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0267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0267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2007664 w 5383162"/>
                  <a:gd name="connsiteY2" fmla="*/ 2191412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2007664 w 5383162"/>
                  <a:gd name="connsiteY2" fmla="*/ 2191412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3043444"/>
                  <a:gd name="connsiteX1" fmla="*/ 1088088 w 5383162"/>
                  <a:gd name="connsiteY1" fmla="*/ 3036151 h 3043444"/>
                  <a:gd name="connsiteX2" fmla="*/ 2007664 w 5383162"/>
                  <a:gd name="connsiteY2" fmla="*/ 2191412 h 3043444"/>
                  <a:gd name="connsiteX3" fmla="*/ 2610466 w 5383162"/>
                  <a:gd name="connsiteY3" fmla="*/ 793611 h 3043444"/>
                  <a:gd name="connsiteX4" fmla="*/ 3288891 w 5383162"/>
                  <a:gd name="connsiteY4" fmla="*/ 181553 h 3043444"/>
                  <a:gd name="connsiteX5" fmla="*/ 4306530 w 5383162"/>
                  <a:gd name="connsiteY5" fmla="*/ 11947 h 3043444"/>
                  <a:gd name="connsiteX6" fmla="*/ 5383162 w 5383162"/>
                  <a:gd name="connsiteY6" fmla="*/ 535515 h 3043444"/>
                  <a:gd name="connsiteX0" fmla="*/ 0 w 5383162"/>
                  <a:gd name="connsiteY0" fmla="*/ 2637160 h 3056008"/>
                  <a:gd name="connsiteX1" fmla="*/ 1088088 w 5383162"/>
                  <a:gd name="connsiteY1" fmla="*/ 3036151 h 3056008"/>
                  <a:gd name="connsiteX2" fmla="*/ 2007664 w 5383162"/>
                  <a:gd name="connsiteY2" fmla="*/ 2191412 h 3056008"/>
                  <a:gd name="connsiteX3" fmla="*/ 2610466 w 5383162"/>
                  <a:gd name="connsiteY3" fmla="*/ 793611 h 3056008"/>
                  <a:gd name="connsiteX4" fmla="*/ 3288891 w 5383162"/>
                  <a:gd name="connsiteY4" fmla="*/ 181553 h 3056008"/>
                  <a:gd name="connsiteX5" fmla="*/ 4306530 w 5383162"/>
                  <a:gd name="connsiteY5" fmla="*/ 11947 h 3056008"/>
                  <a:gd name="connsiteX6" fmla="*/ 5383162 w 5383162"/>
                  <a:gd name="connsiteY6" fmla="*/ 535515 h 3056008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88208 w 5363706"/>
                  <a:gd name="connsiteY2" fmla="*/ 2191412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31937 w 5363706"/>
                  <a:gd name="connsiteY2" fmla="*/ 2676747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31937 w 5363706"/>
                  <a:gd name="connsiteY2" fmla="*/ 2676747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2036 h 3382036"/>
                  <a:gd name="connsiteX1" fmla="*/ 1068632 w 5363706"/>
                  <a:gd name="connsiteY1" fmla="*/ 3036861 h 3382036"/>
                  <a:gd name="connsiteX2" fmla="*/ 1931937 w 5363706"/>
                  <a:gd name="connsiteY2" fmla="*/ 2677457 h 3382036"/>
                  <a:gd name="connsiteX3" fmla="*/ 2583977 w 5363706"/>
                  <a:gd name="connsiteY3" fmla="*/ 843558 h 3382036"/>
                  <a:gd name="connsiteX4" fmla="*/ 3269435 w 5363706"/>
                  <a:gd name="connsiteY4" fmla="*/ 182263 h 3382036"/>
                  <a:gd name="connsiteX5" fmla="*/ 4287074 w 5363706"/>
                  <a:gd name="connsiteY5" fmla="*/ 12657 h 3382036"/>
                  <a:gd name="connsiteX6" fmla="*/ 5363706 w 5363706"/>
                  <a:gd name="connsiteY6" fmla="*/ 536225 h 3382036"/>
                  <a:gd name="connsiteX0" fmla="*/ 0 w 5363706"/>
                  <a:gd name="connsiteY0" fmla="*/ 3382036 h 3382036"/>
                  <a:gd name="connsiteX1" fmla="*/ 1103801 w 5363706"/>
                  <a:gd name="connsiteY1" fmla="*/ 3198640 h 3382036"/>
                  <a:gd name="connsiteX2" fmla="*/ 1931937 w 5363706"/>
                  <a:gd name="connsiteY2" fmla="*/ 2677457 h 3382036"/>
                  <a:gd name="connsiteX3" fmla="*/ 2583977 w 5363706"/>
                  <a:gd name="connsiteY3" fmla="*/ 843558 h 3382036"/>
                  <a:gd name="connsiteX4" fmla="*/ 3269435 w 5363706"/>
                  <a:gd name="connsiteY4" fmla="*/ 182263 h 3382036"/>
                  <a:gd name="connsiteX5" fmla="*/ 4287074 w 5363706"/>
                  <a:gd name="connsiteY5" fmla="*/ 12657 h 3382036"/>
                  <a:gd name="connsiteX6" fmla="*/ 5363706 w 5363706"/>
                  <a:gd name="connsiteY6" fmla="*/ 536225 h 3382036"/>
                  <a:gd name="connsiteX0" fmla="*/ 0 w 4259905"/>
                  <a:gd name="connsiteY0" fmla="*/ 3198640 h 3198640"/>
                  <a:gd name="connsiteX1" fmla="*/ 828136 w 4259905"/>
                  <a:gd name="connsiteY1" fmla="*/ 2677457 h 3198640"/>
                  <a:gd name="connsiteX2" fmla="*/ 1480176 w 4259905"/>
                  <a:gd name="connsiteY2" fmla="*/ 843558 h 3198640"/>
                  <a:gd name="connsiteX3" fmla="*/ 2165634 w 4259905"/>
                  <a:gd name="connsiteY3" fmla="*/ 182263 h 3198640"/>
                  <a:gd name="connsiteX4" fmla="*/ 3183273 w 4259905"/>
                  <a:gd name="connsiteY4" fmla="*/ 12657 h 3198640"/>
                  <a:gd name="connsiteX5" fmla="*/ 4259905 w 4259905"/>
                  <a:gd name="connsiteY5" fmla="*/ 536225 h 3198640"/>
                  <a:gd name="connsiteX0" fmla="*/ 0 w 4330243"/>
                  <a:gd name="connsiteY0" fmla="*/ 3212708 h 3212708"/>
                  <a:gd name="connsiteX1" fmla="*/ 898474 w 4330243"/>
                  <a:gd name="connsiteY1" fmla="*/ 2677457 h 3212708"/>
                  <a:gd name="connsiteX2" fmla="*/ 1550514 w 4330243"/>
                  <a:gd name="connsiteY2" fmla="*/ 843558 h 3212708"/>
                  <a:gd name="connsiteX3" fmla="*/ 2235972 w 4330243"/>
                  <a:gd name="connsiteY3" fmla="*/ 182263 h 3212708"/>
                  <a:gd name="connsiteX4" fmla="*/ 3253611 w 4330243"/>
                  <a:gd name="connsiteY4" fmla="*/ 12657 h 3212708"/>
                  <a:gd name="connsiteX5" fmla="*/ 4330243 w 4330243"/>
                  <a:gd name="connsiteY5" fmla="*/ 536225 h 3212708"/>
                  <a:gd name="connsiteX0" fmla="*/ 0 w 4330243"/>
                  <a:gd name="connsiteY0" fmla="*/ 3212708 h 3212708"/>
                  <a:gd name="connsiteX1" fmla="*/ 898474 w 4330243"/>
                  <a:gd name="connsiteY1" fmla="*/ 2677457 h 3212708"/>
                  <a:gd name="connsiteX2" fmla="*/ 1550514 w 4330243"/>
                  <a:gd name="connsiteY2" fmla="*/ 843558 h 3212708"/>
                  <a:gd name="connsiteX3" fmla="*/ 2235972 w 4330243"/>
                  <a:gd name="connsiteY3" fmla="*/ 182263 h 3212708"/>
                  <a:gd name="connsiteX4" fmla="*/ 3253611 w 4330243"/>
                  <a:gd name="connsiteY4" fmla="*/ 12657 h 3212708"/>
                  <a:gd name="connsiteX5" fmla="*/ 4330243 w 4330243"/>
                  <a:gd name="connsiteY5" fmla="*/ 536225 h 3212708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3490 h 3213490"/>
                  <a:gd name="connsiteX1" fmla="*/ 898474 w 4330243"/>
                  <a:gd name="connsiteY1" fmla="*/ 2678239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898474 w 4330243"/>
                  <a:gd name="connsiteY1" fmla="*/ 2678239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33643 w 4330243"/>
                  <a:gd name="connsiteY1" fmla="*/ 2572731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33643 w 4330243"/>
                  <a:gd name="connsiteY1" fmla="*/ 2593832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87209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2925 h 3212925"/>
                  <a:gd name="connsiteX1" fmla="*/ 926609 w 4330243"/>
                  <a:gd name="connsiteY1" fmla="*/ 2635470 h 3212925"/>
                  <a:gd name="connsiteX2" fmla="*/ 1487209 w 4330243"/>
                  <a:gd name="connsiteY2" fmla="*/ 857844 h 3212925"/>
                  <a:gd name="connsiteX3" fmla="*/ 2235972 w 4330243"/>
                  <a:gd name="connsiteY3" fmla="*/ 182480 h 3212925"/>
                  <a:gd name="connsiteX4" fmla="*/ 3253611 w 4330243"/>
                  <a:gd name="connsiteY4" fmla="*/ 12874 h 3212925"/>
                  <a:gd name="connsiteX5" fmla="*/ 4330243 w 4330243"/>
                  <a:gd name="connsiteY5" fmla="*/ 536442 h 3212925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33476"/>
                  <a:gd name="connsiteX1" fmla="*/ 1604831 w 5008465"/>
                  <a:gd name="connsiteY1" fmla="*/ 2636035 h 3333476"/>
                  <a:gd name="connsiteX2" fmla="*/ 2151363 w 5008465"/>
                  <a:gd name="connsiteY2" fmla="*/ 893578 h 3333476"/>
                  <a:gd name="connsiteX3" fmla="*/ 2914194 w 5008465"/>
                  <a:gd name="connsiteY3" fmla="*/ 183045 h 3333476"/>
                  <a:gd name="connsiteX4" fmla="*/ 3931833 w 5008465"/>
                  <a:gd name="connsiteY4" fmla="*/ 13439 h 3333476"/>
                  <a:gd name="connsiteX5" fmla="*/ 5008465 w 5008465"/>
                  <a:gd name="connsiteY5" fmla="*/ 537007 h 3333476"/>
                  <a:gd name="connsiteX0" fmla="*/ 0 w 5008465"/>
                  <a:gd name="connsiteY0" fmla="*/ 3329952 h 3334238"/>
                  <a:gd name="connsiteX1" fmla="*/ 1604831 w 5008465"/>
                  <a:gd name="connsiteY1" fmla="*/ 2636035 h 3334238"/>
                  <a:gd name="connsiteX2" fmla="*/ 2151363 w 5008465"/>
                  <a:gd name="connsiteY2" fmla="*/ 893578 h 3334238"/>
                  <a:gd name="connsiteX3" fmla="*/ 2914194 w 5008465"/>
                  <a:gd name="connsiteY3" fmla="*/ 183045 h 3334238"/>
                  <a:gd name="connsiteX4" fmla="*/ 3931833 w 5008465"/>
                  <a:gd name="connsiteY4" fmla="*/ 13439 h 3334238"/>
                  <a:gd name="connsiteX5" fmla="*/ 5008465 w 5008465"/>
                  <a:gd name="connsiteY5" fmla="*/ 537007 h 3334238"/>
                  <a:gd name="connsiteX0" fmla="*/ 0 w 5008465"/>
                  <a:gd name="connsiteY0" fmla="*/ 3329952 h 3336759"/>
                  <a:gd name="connsiteX1" fmla="*/ 1604831 w 5008465"/>
                  <a:gd name="connsiteY1" fmla="*/ 2636035 h 3336759"/>
                  <a:gd name="connsiteX2" fmla="*/ 2151363 w 5008465"/>
                  <a:gd name="connsiteY2" fmla="*/ 893578 h 3336759"/>
                  <a:gd name="connsiteX3" fmla="*/ 2914194 w 5008465"/>
                  <a:gd name="connsiteY3" fmla="*/ 183045 h 3336759"/>
                  <a:gd name="connsiteX4" fmla="*/ 3931833 w 5008465"/>
                  <a:gd name="connsiteY4" fmla="*/ 13439 h 3336759"/>
                  <a:gd name="connsiteX5" fmla="*/ 5008465 w 5008465"/>
                  <a:gd name="connsiteY5" fmla="*/ 537007 h 3336759"/>
                  <a:gd name="connsiteX0" fmla="*/ 0 w 5019615"/>
                  <a:gd name="connsiteY0" fmla="*/ 3614295 h 3616442"/>
                  <a:gd name="connsiteX1" fmla="*/ 1615981 w 5019615"/>
                  <a:gd name="connsiteY1" fmla="*/ 2636035 h 3616442"/>
                  <a:gd name="connsiteX2" fmla="*/ 2162513 w 5019615"/>
                  <a:gd name="connsiteY2" fmla="*/ 893578 h 3616442"/>
                  <a:gd name="connsiteX3" fmla="*/ 2925344 w 5019615"/>
                  <a:gd name="connsiteY3" fmla="*/ 183045 h 3616442"/>
                  <a:gd name="connsiteX4" fmla="*/ 3942983 w 5019615"/>
                  <a:gd name="connsiteY4" fmla="*/ 13439 h 3616442"/>
                  <a:gd name="connsiteX5" fmla="*/ 5019615 w 5019615"/>
                  <a:gd name="connsiteY5" fmla="*/ 537007 h 3616442"/>
                  <a:gd name="connsiteX0" fmla="*/ 0 w 5019615"/>
                  <a:gd name="connsiteY0" fmla="*/ 3614295 h 3616704"/>
                  <a:gd name="connsiteX1" fmla="*/ 1615981 w 5019615"/>
                  <a:gd name="connsiteY1" fmla="*/ 2636035 h 3616704"/>
                  <a:gd name="connsiteX2" fmla="*/ 2162513 w 5019615"/>
                  <a:gd name="connsiteY2" fmla="*/ 893578 h 3616704"/>
                  <a:gd name="connsiteX3" fmla="*/ 2925344 w 5019615"/>
                  <a:gd name="connsiteY3" fmla="*/ 183045 h 3616704"/>
                  <a:gd name="connsiteX4" fmla="*/ 3942983 w 5019615"/>
                  <a:gd name="connsiteY4" fmla="*/ 13439 h 3616704"/>
                  <a:gd name="connsiteX5" fmla="*/ 5019615 w 5019615"/>
                  <a:gd name="connsiteY5" fmla="*/ 537007 h 3616704"/>
                  <a:gd name="connsiteX0" fmla="*/ 0 w 5019615"/>
                  <a:gd name="connsiteY0" fmla="*/ 3614295 h 3616976"/>
                  <a:gd name="connsiteX1" fmla="*/ 1615981 w 5019615"/>
                  <a:gd name="connsiteY1" fmla="*/ 2636035 h 3616976"/>
                  <a:gd name="connsiteX2" fmla="*/ 2162513 w 5019615"/>
                  <a:gd name="connsiteY2" fmla="*/ 893578 h 3616976"/>
                  <a:gd name="connsiteX3" fmla="*/ 2925344 w 5019615"/>
                  <a:gd name="connsiteY3" fmla="*/ 183045 h 3616976"/>
                  <a:gd name="connsiteX4" fmla="*/ 3942983 w 5019615"/>
                  <a:gd name="connsiteY4" fmla="*/ 13439 h 3616976"/>
                  <a:gd name="connsiteX5" fmla="*/ 5019615 w 5019615"/>
                  <a:gd name="connsiteY5" fmla="*/ 537007 h 3616976"/>
                  <a:gd name="connsiteX0" fmla="*/ 0 w 4916428"/>
                  <a:gd name="connsiteY0" fmla="*/ 3614295 h 3616441"/>
                  <a:gd name="connsiteX1" fmla="*/ 1512794 w 4916428"/>
                  <a:gd name="connsiteY1" fmla="*/ 2636035 h 3616441"/>
                  <a:gd name="connsiteX2" fmla="*/ 2059326 w 4916428"/>
                  <a:gd name="connsiteY2" fmla="*/ 893578 h 3616441"/>
                  <a:gd name="connsiteX3" fmla="*/ 2822157 w 4916428"/>
                  <a:gd name="connsiteY3" fmla="*/ 183045 h 3616441"/>
                  <a:gd name="connsiteX4" fmla="*/ 3839796 w 4916428"/>
                  <a:gd name="connsiteY4" fmla="*/ 13439 h 3616441"/>
                  <a:gd name="connsiteX5" fmla="*/ 4916428 w 4916428"/>
                  <a:gd name="connsiteY5" fmla="*/ 537007 h 3616441"/>
                  <a:gd name="connsiteX0" fmla="*/ 0 w 4916428"/>
                  <a:gd name="connsiteY0" fmla="*/ 3614295 h 3616720"/>
                  <a:gd name="connsiteX1" fmla="*/ 1512794 w 4916428"/>
                  <a:gd name="connsiteY1" fmla="*/ 2636035 h 3616720"/>
                  <a:gd name="connsiteX2" fmla="*/ 2059326 w 4916428"/>
                  <a:gd name="connsiteY2" fmla="*/ 893578 h 3616720"/>
                  <a:gd name="connsiteX3" fmla="*/ 2822157 w 4916428"/>
                  <a:gd name="connsiteY3" fmla="*/ 183045 h 3616720"/>
                  <a:gd name="connsiteX4" fmla="*/ 3839796 w 4916428"/>
                  <a:gd name="connsiteY4" fmla="*/ 13439 h 3616720"/>
                  <a:gd name="connsiteX5" fmla="*/ 4916428 w 4916428"/>
                  <a:gd name="connsiteY5" fmla="*/ 537007 h 3616720"/>
                  <a:gd name="connsiteX0" fmla="*/ 0 w 5221661"/>
                  <a:gd name="connsiteY0" fmla="*/ 3625813 h 3627926"/>
                  <a:gd name="connsiteX1" fmla="*/ 1818027 w 5221661"/>
                  <a:gd name="connsiteY1" fmla="*/ 2636035 h 3627926"/>
                  <a:gd name="connsiteX2" fmla="*/ 2364559 w 5221661"/>
                  <a:gd name="connsiteY2" fmla="*/ 893578 h 3627926"/>
                  <a:gd name="connsiteX3" fmla="*/ 3127390 w 5221661"/>
                  <a:gd name="connsiteY3" fmla="*/ 183045 h 3627926"/>
                  <a:gd name="connsiteX4" fmla="*/ 4145029 w 5221661"/>
                  <a:gd name="connsiteY4" fmla="*/ 13439 h 3627926"/>
                  <a:gd name="connsiteX5" fmla="*/ 5221661 w 5221661"/>
                  <a:gd name="connsiteY5" fmla="*/ 537007 h 3627926"/>
                  <a:gd name="connsiteX0" fmla="*/ 0 w 5221661"/>
                  <a:gd name="connsiteY0" fmla="*/ 3625813 h 3629955"/>
                  <a:gd name="connsiteX1" fmla="*/ 1818027 w 5221661"/>
                  <a:gd name="connsiteY1" fmla="*/ 2636035 h 3629955"/>
                  <a:gd name="connsiteX2" fmla="*/ 2364559 w 5221661"/>
                  <a:gd name="connsiteY2" fmla="*/ 893578 h 3629955"/>
                  <a:gd name="connsiteX3" fmla="*/ 3127390 w 5221661"/>
                  <a:gd name="connsiteY3" fmla="*/ 183045 h 3629955"/>
                  <a:gd name="connsiteX4" fmla="*/ 4145029 w 5221661"/>
                  <a:gd name="connsiteY4" fmla="*/ 13439 h 3629955"/>
                  <a:gd name="connsiteX5" fmla="*/ 5221661 w 5221661"/>
                  <a:gd name="connsiteY5" fmla="*/ 537007 h 3629955"/>
                  <a:gd name="connsiteX0" fmla="*/ 0 w 5221661"/>
                  <a:gd name="connsiteY0" fmla="*/ 3625813 h 3630820"/>
                  <a:gd name="connsiteX1" fmla="*/ 1771955 w 5221661"/>
                  <a:gd name="connsiteY1" fmla="*/ 2693627 h 3630820"/>
                  <a:gd name="connsiteX2" fmla="*/ 2364559 w 5221661"/>
                  <a:gd name="connsiteY2" fmla="*/ 893578 h 3630820"/>
                  <a:gd name="connsiteX3" fmla="*/ 3127390 w 5221661"/>
                  <a:gd name="connsiteY3" fmla="*/ 183045 h 3630820"/>
                  <a:gd name="connsiteX4" fmla="*/ 4145029 w 5221661"/>
                  <a:gd name="connsiteY4" fmla="*/ 13439 h 3630820"/>
                  <a:gd name="connsiteX5" fmla="*/ 5221661 w 5221661"/>
                  <a:gd name="connsiteY5" fmla="*/ 537007 h 3630820"/>
                  <a:gd name="connsiteX0" fmla="*/ 0 w 5221661"/>
                  <a:gd name="connsiteY0" fmla="*/ 3625813 h 3630361"/>
                  <a:gd name="connsiteX1" fmla="*/ 1771955 w 5221661"/>
                  <a:gd name="connsiteY1" fmla="*/ 2693627 h 3630361"/>
                  <a:gd name="connsiteX2" fmla="*/ 2364559 w 5221661"/>
                  <a:gd name="connsiteY2" fmla="*/ 893578 h 3630361"/>
                  <a:gd name="connsiteX3" fmla="*/ 3127390 w 5221661"/>
                  <a:gd name="connsiteY3" fmla="*/ 183045 h 3630361"/>
                  <a:gd name="connsiteX4" fmla="*/ 4145029 w 5221661"/>
                  <a:gd name="connsiteY4" fmla="*/ 13439 h 3630361"/>
                  <a:gd name="connsiteX5" fmla="*/ 5221661 w 5221661"/>
                  <a:gd name="connsiteY5" fmla="*/ 537007 h 3630361"/>
                  <a:gd name="connsiteX0" fmla="*/ 0 w 5221661"/>
                  <a:gd name="connsiteY0" fmla="*/ 3625813 h 3630361"/>
                  <a:gd name="connsiteX1" fmla="*/ 1771955 w 5221661"/>
                  <a:gd name="connsiteY1" fmla="*/ 2693627 h 3630361"/>
                  <a:gd name="connsiteX2" fmla="*/ 2364559 w 5221661"/>
                  <a:gd name="connsiteY2" fmla="*/ 893578 h 3630361"/>
                  <a:gd name="connsiteX3" fmla="*/ 3127390 w 5221661"/>
                  <a:gd name="connsiteY3" fmla="*/ 183045 h 3630361"/>
                  <a:gd name="connsiteX4" fmla="*/ 4145029 w 5221661"/>
                  <a:gd name="connsiteY4" fmla="*/ 13439 h 3630361"/>
                  <a:gd name="connsiteX5" fmla="*/ 5221661 w 5221661"/>
                  <a:gd name="connsiteY5" fmla="*/ 537007 h 363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21661" h="3630361">
                    <a:moveTo>
                      <a:pt x="0" y="3625813"/>
                    </a:moveTo>
                    <a:cubicBezTo>
                      <a:pt x="767284" y="3667233"/>
                      <a:pt x="1539118" y="3431199"/>
                      <a:pt x="1771955" y="2693627"/>
                    </a:cubicBezTo>
                    <a:cubicBezTo>
                      <a:pt x="2004792" y="1956055"/>
                      <a:pt x="2115616" y="1306249"/>
                      <a:pt x="2364559" y="893578"/>
                    </a:cubicBezTo>
                    <a:cubicBezTo>
                      <a:pt x="2613502" y="480907"/>
                      <a:pt x="2830645" y="329735"/>
                      <a:pt x="3127390" y="183045"/>
                    </a:cubicBezTo>
                    <a:cubicBezTo>
                      <a:pt x="3424135" y="36355"/>
                      <a:pt x="3729616" y="-30806"/>
                      <a:pt x="4145029" y="13439"/>
                    </a:cubicBezTo>
                    <a:cubicBezTo>
                      <a:pt x="4560442" y="57684"/>
                      <a:pt x="4851722" y="186733"/>
                      <a:pt x="5221661" y="537007"/>
                    </a:cubicBezTo>
                  </a:path>
                </a:pathLst>
              </a:custGeom>
              <a:grpFill/>
              <a:ln w="12700" cap="rnd">
                <a:solidFill>
                  <a:schemeClr val="tx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A35454E-90A8-4CD1-B332-2A92DB108D60}"/>
                  </a:ext>
                </a:extLst>
              </p:cNvPr>
              <p:cNvSpPr/>
              <p:nvPr/>
            </p:nvSpPr>
            <p:spPr>
              <a:xfrm rot="16200000">
                <a:off x="7973934" y="2732827"/>
                <a:ext cx="1187442" cy="4867442"/>
              </a:xfrm>
              <a:custGeom>
                <a:avLst/>
                <a:gdLst>
                  <a:gd name="connsiteX0" fmla="*/ 0 w 5766619"/>
                  <a:gd name="connsiteY0" fmla="*/ 1211437 h 1492404"/>
                  <a:gd name="connsiteX1" fmla="*/ 1268361 w 5766619"/>
                  <a:gd name="connsiteY1" fmla="*/ 1484282 h 1492404"/>
                  <a:gd name="connsiteX2" fmla="*/ 2050025 w 5766619"/>
                  <a:gd name="connsiteY2" fmla="*/ 1358921 h 1492404"/>
                  <a:gd name="connsiteX3" fmla="*/ 2551471 w 5766619"/>
                  <a:gd name="connsiteY3" fmla="*/ 754237 h 1492404"/>
                  <a:gd name="connsiteX4" fmla="*/ 3222522 w 5766619"/>
                  <a:gd name="connsiteY4" fmla="*/ 186424 h 1492404"/>
                  <a:gd name="connsiteX5" fmla="*/ 4166419 w 5766619"/>
                  <a:gd name="connsiteY5" fmla="*/ 16818 h 1492404"/>
                  <a:gd name="connsiteX6" fmla="*/ 5316793 w 5766619"/>
                  <a:gd name="connsiteY6" fmla="*/ 540386 h 1492404"/>
                  <a:gd name="connsiteX7" fmla="*/ 5766619 w 5766619"/>
                  <a:gd name="connsiteY7" fmla="*/ 14547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2146 h 1492366"/>
                  <a:gd name="connsiteX1" fmla="*/ 1268361 w 5316793"/>
                  <a:gd name="connsiteY1" fmla="*/ 1484991 h 1492366"/>
                  <a:gd name="connsiteX2" fmla="*/ 2050025 w 5316793"/>
                  <a:gd name="connsiteY2" fmla="*/ 1359630 h 1492366"/>
                  <a:gd name="connsiteX3" fmla="*/ 2544097 w 5316793"/>
                  <a:gd name="connsiteY3" fmla="*/ 799191 h 1492366"/>
                  <a:gd name="connsiteX4" fmla="*/ 3222522 w 5316793"/>
                  <a:gd name="connsiteY4" fmla="*/ 187133 h 1492366"/>
                  <a:gd name="connsiteX5" fmla="*/ 4166419 w 5316793"/>
                  <a:gd name="connsiteY5" fmla="*/ 17527 h 1492366"/>
                  <a:gd name="connsiteX6" fmla="*/ 5316793 w 5316793"/>
                  <a:gd name="connsiteY6" fmla="*/ 541095 h 1492366"/>
                  <a:gd name="connsiteX0" fmla="*/ 0 w 5316793"/>
                  <a:gd name="connsiteY0" fmla="*/ 1212146 h 1492366"/>
                  <a:gd name="connsiteX1" fmla="*/ 1268361 w 5316793"/>
                  <a:gd name="connsiteY1" fmla="*/ 1484991 h 1492366"/>
                  <a:gd name="connsiteX2" fmla="*/ 2050025 w 5316793"/>
                  <a:gd name="connsiteY2" fmla="*/ 1359630 h 1492366"/>
                  <a:gd name="connsiteX3" fmla="*/ 2544097 w 5316793"/>
                  <a:gd name="connsiteY3" fmla="*/ 799191 h 1492366"/>
                  <a:gd name="connsiteX4" fmla="*/ 3222522 w 5316793"/>
                  <a:gd name="connsiteY4" fmla="*/ 187133 h 1492366"/>
                  <a:gd name="connsiteX5" fmla="*/ 4240161 w 5316793"/>
                  <a:gd name="connsiteY5" fmla="*/ 17527 h 1492366"/>
                  <a:gd name="connsiteX6" fmla="*/ 5316793 w 5316793"/>
                  <a:gd name="connsiteY6" fmla="*/ 541095 h 1492366"/>
                  <a:gd name="connsiteX0" fmla="*/ 0 w 5316793"/>
                  <a:gd name="connsiteY0" fmla="*/ 1206566 h 1486786"/>
                  <a:gd name="connsiteX1" fmla="*/ 1268361 w 5316793"/>
                  <a:gd name="connsiteY1" fmla="*/ 1479411 h 1486786"/>
                  <a:gd name="connsiteX2" fmla="*/ 2050025 w 5316793"/>
                  <a:gd name="connsiteY2" fmla="*/ 1354050 h 1486786"/>
                  <a:gd name="connsiteX3" fmla="*/ 2544097 w 5316793"/>
                  <a:gd name="connsiteY3" fmla="*/ 793611 h 1486786"/>
                  <a:gd name="connsiteX4" fmla="*/ 3222522 w 5316793"/>
                  <a:gd name="connsiteY4" fmla="*/ 181553 h 1486786"/>
                  <a:gd name="connsiteX5" fmla="*/ 4240161 w 5316793"/>
                  <a:gd name="connsiteY5" fmla="*/ 11947 h 1486786"/>
                  <a:gd name="connsiteX6" fmla="*/ 5316793 w 5316793"/>
                  <a:gd name="connsiteY6" fmla="*/ 535515 h 1486786"/>
                  <a:gd name="connsiteX0" fmla="*/ 0 w 5316793"/>
                  <a:gd name="connsiteY0" fmla="*/ 1206566 h 1473525"/>
                  <a:gd name="connsiteX1" fmla="*/ 1039761 w 5316793"/>
                  <a:gd name="connsiteY1" fmla="*/ 1464663 h 1473525"/>
                  <a:gd name="connsiteX2" fmla="*/ 2050025 w 5316793"/>
                  <a:gd name="connsiteY2" fmla="*/ 1354050 h 1473525"/>
                  <a:gd name="connsiteX3" fmla="*/ 2544097 w 5316793"/>
                  <a:gd name="connsiteY3" fmla="*/ 793611 h 1473525"/>
                  <a:gd name="connsiteX4" fmla="*/ 3222522 w 5316793"/>
                  <a:gd name="connsiteY4" fmla="*/ 181553 h 1473525"/>
                  <a:gd name="connsiteX5" fmla="*/ 4240161 w 5316793"/>
                  <a:gd name="connsiteY5" fmla="*/ 11947 h 1473525"/>
                  <a:gd name="connsiteX6" fmla="*/ 5316793 w 5316793"/>
                  <a:gd name="connsiteY6" fmla="*/ 535515 h 1473525"/>
                  <a:gd name="connsiteX0" fmla="*/ 0 w 5316793"/>
                  <a:gd name="connsiteY0" fmla="*/ 1206566 h 1473525"/>
                  <a:gd name="connsiteX1" fmla="*/ 973394 w 5316793"/>
                  <a:gd name="connsiteY1" fmla="*/ 1464663 h 1473525"/>
                  <a:gd name="connsiteX2" fmla="*/ 2050025 w 5316793"/>
                  <a:gd name="connsiteY2" fmla="*/ 1354050 h 1473525"/>
                  <a:gd name="connsiteX3" fmla="*/ 2544097 w 5316793"/>
                  <a:gd name="connsiteY3" fmla="*/ 793611 h 1473525"/>
                  <a:gd name="connsiteX4" fmla="*/ 3222522 w 5316793"/>
                  <a:gd name="connsiteY4" fmla="*/ 181553 h 1473525"/>
                  <a:gd name="connsiteX5" fmla="*/ 4240161 w 5316793"/>
                  <a:gd name="connsiteY5" fmla="*/ 11947 h 1473525"/>
                  <a:gd name="connsiteX6" fmla="*/ 5316793 w 5316793"/>
                  <a:gd name="connsiteY6" fmla="*/ 535515 h 147352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50025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50025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27902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6091"/>
                  <a:gd name="connsiteX1" fmla="*/ 862781 w 5316793"/>
                  <a:gd name="connsiteY1" fmla="*/ 1457289 h 1466091"/>
                  <a:gd name="connsiteX2" fmla="*/ 2027902 w 5316793"/>
                  <a:gd name="connsiteY2" fmla="*/ 1354050 h 1466091"/>
                  <a:gd name="connsiteX3" fmla="*/ 2544097 w 5316793"/>
                  <a:gd name="connsiteY3" fmla="*/ 793611 h 1466091"/>
                  <a:gd name="connsiteX4" fmla="*/ 3222522 w 5316793"/>
                  <a:gd name="connsiteY4" fmla="*/ 181553 h 1466091"/>
                  <a:gd name="connsiteX5" fmla="*/ 4240161 w 5316793"/>
                  <a:gd name="connsiteY5" fmla="*/ 11947 h 1466091"/>
                  <a:gd name="connsiteX6" fmla="*/ 5316793 w 5316793"/>
                  <a:gd name="connsiteY6" fmla="*/ 535515 h 1466091"/>
                  <a:gd name="connsiteX0" fmla="*/ 0 w 5316793"/>
                  <a:gd name="connsiteY0" fmla="*/ 1206566 h 1474259"/>
                  <a:gd name="connsiteX1" fmla="*/ 862781 w 5316793"/>
                  <a:gd name="connsiteY1" fmla="*/ 1457289 h 1474259"/>
                  <a:gd name="connsiteX2" fmla="*/ 2027902 w 5316793"/>
                  <a:gd name="connsiteY2" fmla="*/ 1383547 h 1474259"/>
                  <a:gd name="connsiteX3" fmla="*/ 2544097 w 5316793"/>
                  <a:gd name="connsiteY3" fmla="*/ 793611 h 1474259"/>
                  <a:gd name="connsiteX4" fmla="*/ 3222522 w 5316793"/>
                  <a:gd name="connsiteY4" fmla="*/ 181553 h 1474259"/>
                  <a:gd name="connsiteX5" fmla="*/ 4240161 w 5316793"/>
                  <a:gd name="connsiteY5" fmla="*/ 11947 h 1474259"/>
                  <a:gd name="connsiteX6" fmla="*/ 5316793 w 5316793"/>
                  <a:gd name="connsiteY6" fmla="*/ 535515 h 1474259"/>
                  <a:gd name="connsiteX0" fmla="*/ 0 w 5316793"/>
                  <a:gd name="connsiteY0" fmla="*/ 1206566 h 1474259"/>
                  <a:gd name="connsiteX1" fmla="*/ 862781 w 5316793"/>
                  <a:gd name="connsiteY1" fmla="*/ 1457289 h 1474259"/>
                  <a:gd name="connsiteX2" fmla="*/ 2027902 w 5316793"/>
                  <a:gd name="connsiteY2" fmla="*/ 1383547 h 1474259"/>
                  <a:gd name="connsiteX3" fmla="*/ 2544097 w 5316793"/>
                  <a:gd name="connsiteY3" fmla="*/ 793611 h 1474259"/>
                  <a:gd name="connsiteX4" fmla="*/ 3222522 w 5316793"/>
                  <a:gd name="connsiteY4" fmla="*/ 181553 h 1474259"/>
                  <a:gd name="connsiteX5" fmla="*/ 4240161 w 5316793"/>
                  <a:gd name="connsiteY5" fmla="*/ 11947 h 1474259"/>
                  <a:gd name="connsiteX6" fmla="*/ 5316793 w 5316793"/>
                  <a:gd name="connsiteY6" fmla="*/ 535515 h 1474259"/>
                  <a:gd name="connsiteX0" fmla="*/ 0 w 5316793"/>
                  <a:gd name="connsiteY0" fmla="*/ 1206566 h 1469631"/>
                  <a:gd name="connsiteX1" fmla="*/ 862781 w 5316793"/>
                  <a:gd name="connsiteY1" fmla="*/ 1457289 h 1469631"/>
                  <a:gd name="connsiteX2" fmla="*/ 1968909 w 5316793"/>
                  <a:gd name="connsiteY2" fmla="*/ 1368798 h 1469631"/>
                  <a:gd name="connsiteX3" fmla="*/ 2544097 w 5316793"/>
                  <a:gd name="connsiteY3" fmla="*/ 793611 h 1469631"/>
                  <a:gd name="connsiteX4" fmla="*/ 3222522 w 5316793"/>
                  <a:gd name="connsiteY4" fmla="*/ 181553 h 1469631"/>
                  <a:gd name="connsiteX5" fmla="*/ 4240161 w 5316793"/>
                  <a:gd name="connsiteY5" fmla="*/ 11947 h 1469631"/>
                  <a:gd name="connsiteX6" fmla="*/ 5316793 w 5316793"/>
                  <a:gd name="connsiteY6" fmla="*/ 535515 h 1469631"/>
                  <a:gd name="connsiteX0" fmla="*/ 0 w 5316793"/>
                  <a:gd name="connsiteY0" fmla="*/ 1206566 h 1469631"/>
                  <a:gd name="connsiteX1" fmla="*/ 862781 w 5316793"/>
                  <a:gd name="connsiteY1" fmla="*/ 1457289 h 1469631"/>
                  <a:gd name="connsiteX2" fmla="*/ 1968909 w 5316793"/>
                  <a:gd name="connsiteY2" fmla="*/ 1368798 h 1469631"/>
                  <a:gd name="connsiteX3" fmla="*/ 2544097 w 5316793"/>
                  <a:gd name="connsiteY3" fmla="*/ 793611 h 1469631"/>
                  <a:gd name="connsiteX4" fmla="*/ 3222522 w 5316793"/>
                  <a:gd name="connsiteY4" fmla="*/ 181553 h 1469631"/>
                  <a:gd name="connsiteX5" fmla="*/ 4240161 w 5316793"/>
                  <a:gd name="connsiteY5" fmla="*/ 11947 h 1469631"/>
                  <a:gd name="connsiteX6" fmla="*/ 5316793 w 5316793"/>
                  <a:gd name="connsiteY6" fmla="*/ 535515 h 1469631"/>
                  <a:gd name="connsiteX0" fmla="*/ 0 w 5316793"/>
                  <a:gd name="connsiteY0" fmla="*/ 1206566 h 1703440"/>
                  <a:gd name="connsiteX1" fmla="*/ 862781 w 5316793"/>
                  <a:gd name="connsiteY1" fmla="*/ 1457289 h 1703440"/>
                  <a:gd name="connsiteX2" fmla="*/ 1821425 w 5316793"/>
                  <a:gd name="connsiteY2" fmla="*/ 1678514 h 1703440"/>
                  <a:gd name="connsiteX3" fmla="*/ 2544097 w 5316793"/>
                  <a:gd name="connsiteY3" fmla="*/ 793611 h 1703440"/>
                  <a:gd name="connsiteX4" fmla="*/ 3222522 w 5316793"/>
                  <a:gd name="connsiteY4" fmla="*/ 181553 h 1703440"/>
                  <a:gd name="connsiteX5" fmla="*/ 4240161 w 5316793"/>
                  <a:gd name="connsiteY5" fmla="*/ 11947 h 1703440"/>
                  <a:gd name="connsiteX6" fmla="*/ 5316793 w 5316793"/>
                  <a:gd name="connsiteY6" fmla="*/ 535515 h 1703440"/>
                  <a:gd name="connsiteX0" fmla="*/ 0 w 5316793"/>
                  <a:gd name="connsiteY0" fmla="*/ 1206566 h 2020408"/>
                  <a:gd name="connsiteX1" fmla="*/ 811162 w 5316793"/>
                  <a:gd name="connsiteY1" fmla="*/ 2002979 h 2020408"/>
                  <a:gd name="connsiteX2" fmla="*/ 1821425 w 5316793"/>
                  <a:gd name="connsiteY2" fmla="*/ 1678514 h 2020408"/>
                  <a:gd name="connsiteX3" fmla="*/ 2544097 w 5316793"/>
                  <a:gd name="connsiteY3" fmla="*/ 793611 h 2020408"/>
                  <a:gd name="connsiteX4" fmla="*/ 3222522 w 5316793"/>
                  <a:gd name="connsiteY4" fmla="*/ 181553 h 2020408"/>
                  <a:gd name="connsiteX5" fmla="*/ 4240161 w 5316793"/>
                  <a:gd name="connsiteY5" fmla="*/ 11947 h 2020408"/>
                  <a:gd name="connsiteX6" fmla="*/ 5316793 w 5316793"/>
                  <a:gd name="connsiteY6" fmla="*/ 535515 h 2020408"/>
                  <a:gd name="connsiteX0" fmla="*/ 0 w 5316793"/>
                  <a:gd name="connsiteY0" fmla="*/ 1206566 h 2003316"/>
                  <a:gd name="connsiteX1" fmla="*/ 811162 w 5316793"/>
                  <a:gd name="connsiteY1" fmla="*/ 2002979 h 2003316"/>
                  <a:gd name="connsiteX2" fmla="*/ 1821425 w 5316793"/>
                  <a:gd name="connsiteY2" fmla="*/ 1678514 h 2003316"/>
                  <a:gd name="connsiteX3" fmla="*/ 2544097 w 5316793"/>
                  <a:gd name="connsiteY3" fmla="*/ 793611 h 2003316"/>
                  <a:gd name="connsiteX4" fmla="*/ 3222522 w 5316793"/>
                  <a:gd name="connsiteY4" fmla="*/ 181553 h 2003316"/>
                  <a:gd name="connsiteX5" fmla="*/ 4240161 w 5316793"/>
                  <a:gd name="connsiteY5" fmla="*/ 11947 h 2003316"/>
                  <a:gd name="connsiteX6" fmla="*/ 5316793 w 5316793"/>
                  <a:gd name="connsiteY6" fmla="*/ 535515 h 2003316"/>
                  <a:gd name="connsiteX0" fmla="*/ 0 w 5294671"/>
                  <a:gd name="connsiteY0" fmla="*/ 1899741 h 2031060"/>
                  <a:gd name="connsiteX1" fmla="*/ 789040 w 5294671"/>
                  <a:gd name="connsiteY1" fmla="*/ 2002979 h 2031060"/>
                  <a:gd name="connsiteX2" fmla="*/ 1799303 w 5294671"/>
                  <a:gd name="connsiteY2" fmla="*/ 1678514 h 2031060"/>
                  <a:gd name="connsiteX3" fmla="*/ 2521975 w 5294671"/>
                  <a:gd name="connsiteY3" fmla="*/ 793611 h 2031060"/>
                  <a:gd name="connsiteX4" fmla="*/ 3200400 w 5294671"/>
                  <a:gd name="connsiteY4" fmla="*/ 181553 h 2031060"/>
                  <a:gd name="connsiteX5" fmla="*/ 4218039 w 5294671"/>
                  <a:gd name="connsiteY5" fmla="*/ 11947 h 2031060"/>
                  <a:gd name="connsiteX6" fmla="*/ 5294671 w 5294671"/>
                  <a:gd name="connsiteY6" fmla="*/ 535515 h 2031060"/>
                  <a:gd name="connsiteX0" fmla="*/ 0 w 5294671"/>
                  <a:gd name="connsiteY0" fmla="*/ 1899741 h 2015761"/>
                  <a:gd name="connsiteX1" fmla="*/ 789040 w 5294671"/>
                  <a:gd name="connsiteY1" fmla="*/ 2002979 h 2015761"/>
                  <a:gd name="connsiteX2" fmla="*/ 1799303 w 5294671"/>
                  <a:gd name="connsiteY2" fmla="*/ 1678514 h 2015761"/>
                  <a:gd name="connsiteX3" fmla="*/ 2521975 w 5294671"/>
                  <a:gd name="connsiteY3" fmla="*/ 793611 h 2015761"/>
                  <a:gd name="connsiteX4" fmla="*/ 3200400 w 5294671"/>
                  <a:gd name="connsiteY4" fmla="*/ 181553 h 2015761"/>
                  <a:gd name="connsiteX5" fmla="*/ 4218039 w 5294671"/>
                  <a:gd name="connsiteY5" fmla="*/ 11947 h 2015761"/>
                  <a:gd name="connsiteX6" fmla="*/ 5294671 w 5294671"/>
                  <a:gd name="connsiteY6" fmla="*/ 535515 h 2015761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2070477"/>
                  <a:gd name="connsiteX1" fmla="*/ 943898 w 5294671"/>
                  <a:gd name="connsiteY1" fmla="*/ 1980856 h 2070477"/>
                  <a:gd name="connsiteX2" fmla="*/ 1791929 w 5294671"/>
                  <a:gd name="connsiteY2" fmla="*/ 1943985 h 2070477"/>
                  <a:gd name="connsiteX3" fmla="*/ 2521975 w 5294671"/>
                  <a:gd name="connsiteY3" fmla="*/ 793611 h 2070477"/>
                  <a:gd name="connsiteX4" fmla="*/ 3200400 w 5294671"/>
                  <a:gd name="connsiteY4" fmla="*/ 181553 h 2070477"/>
                  <a:gd name="connsiteX5" fmla="*/ 4218039 w 5294671"/>
                  <a:gd name="connsiteY5" fmla="*/ 11947 h 2070477"/>
                  <a:gd name="connsiteX6" fmla="*/ 5294671 w 5294671"/>
                  <a:gd name="connsiteY6" fmla="*/ 535515 h 2070477"/>
                  <a:gd name="connsiteX0" fmla="*/ 0 w 5294671"/>
                  <a:gd name="connsiteY0" fmla="*/ 1899741 h 2445601"/>
                  <a:gd name="connsiteX1" fmla="*/ 884904 w 5294671"/>
                  <a:gd name="connsiteY1" fmla="*/ 2445431 h 2445601"/>
                  <a:gd name="connsiteX2" fmla="*/ 1791929 w 5294671"/>
                  <a:gd name="connsiteY2" fmla="*/ 1943985 h 2445601"/>
                  <a:gd name="connsiteX3" fmla="*/ 2521975 w 5294671"/>
                  <a:gd name="connsiteY3" fmla="*/ 793611 h 2445601"/>
                  <a:gd name="connsiteX4" fmla="*/ 3200400 w 5294671"/>
                  <a:gd name="connsiteY4" fmla="*/ 181553 h 2445601"/>
                  <a:gd name="connsiteX5" fmla="*/ 4218039 w 5294671"/>
                  <a:gd name="connsiteY5" fmla="*/ 11947 h 2445601"/>
                  <a:gd name="connsiteX6" fmla="*/ 5294671 w 5294671"/>
                  <a:gd name="connsiteY6" fmla="*/ 535515 h 2445601"/>
                  <a:gd name="connsiteX0" fmla="*/ 0 w 5294671"/>
                  <a:gd name="connsiteY0" fmla="*/ 1899741 h 2458191"/>
                  <a:gd name="connsiteX1" fmla="*/ 884904 w 5294671"/>
                  <a:gd name="connsiteY1" fmla="*/ 2445431 h 2458191"/>
                  <a:gd name="connsiteX2" fmla="*/ 1791929 w 5294671"/>
                  <a:gd name="connsiteY2" fmla="*/ 1943985 h 2458191"/>
                  <a:gd name="connsiteX3" fmla="*/ 2521975 w 5294671"/>
                  <a:gd name="connsiteY3" fmla="*/ 793611 h 2458191"/>
                  <a:gd name="connsiteX4" fmla="*/ 3200400 w 5294671"/>
                  <a:gd name="connsiteY4" fmla="*/ 181553 h 2458191"/>
                  <a:gd name="connsiteX5" fmla="*/ 4218039 w 5294671"/>
                  <a:gd name="connsiteY5" fmla="*/ 11947 h 2458191"/>
                  <a:gd name="connsiteX6" fmla="*/ 5294671 w 5294671"/>
                  <a:gd name="connsiteY6" fmla="*/ 535515 h 2458191"/>
                  <a:gd name="connsiteX0" fmla="*/ 0 w 5383162"/>
                  <a:gd name="connsiteY0" fmla="*/ 2637160 h 2664656"/>
                  <a:gd name="connsiteX1" fmla="*/ 973395 w 5383162"/>
                  <a:gd name="connsiteY1" fmla="*/ 2445431 h 2664656"/>
                  <a:gd name="connsiteX2" fmla="*/ 1880420 w 5383162"/>
                  <a:gd name="connsiteY2" fmla="*/ 1943985 h 2664656"/>
                  <a:gd name="connsiteX3" fmla="*/ 2610466 w 5383162"/>
                  <a:gd name="connsiteY3" fmla="*/ 793611 h 2664656"/>
                  <a:gd name="connsiteX4" fmla="*/ 3288891 w 5383162"/>
                  <a:gd name="connsiteY4" fmla="*/ 181553 h 2664656"/>
                  <a:gd name="connsiteX5" fmla="*/ 4306530 w 5383162"/>
                  <a:gd name="connsiteY5" fmla="*/ 11947 h 2664656"/>
                  <a:gd name="connsiteX6" fmla="*/ 5383162 w 5383162"/>
                  <a:gd name="connsiteY6" fmla="*/ 535515 h 2664656"/>
                  <a:gd name="connsiteX0" fmla="*/ 0 w 5383162"/>
                  <a:gd name="connsiteY0" fmla="*/ 2637160 h 2637160"/>
                  <a:gd name="connsiteX1" fmla="*/ 973395 w 5383162"/>
                  <a:gd name="connsiteY1" fmla="*/ 2445431 h 2637160"/>
                  <a:gd name="connsiteX2" fmla="*/ 1880420 w 5383162"/>
                  <a:gd name="connsiteY2" fmla="*/ 1943985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880420 w 5383162"/>
                  <a:gd name="connsiteY2" fmla="*/ 1943985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0267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0267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2007664 w 5383162"/>
                  <a:gd name="connsiteY2" fmla="*/ 2191412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2007664 w 5383162"/>
                  <a:gd name="connsiteY2" fmla="*/ 2191412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3043444"/>
                  <a:gd name="connsiteX1" fmla="*/ 1088088 w 5383162"/>
                  <a:gd name="connsiteY1" fmla="*/ 3036151 h 3043444"/>
                  <a:gd name="connsiteX2" fmla="*/ 2007664 w 5383162"/>
                  <a:gd name="connsiteY2" fmla="*/ 2191412 h 3043444"/>
                  <a:gd name="connsiteX3" fmla="*/ 2610466 w 5383162"/>
                  <a:gd name="connsiteY3" fmla="*/ 793611 h 3043444"/>
                  <a:gd name="connsiteX4" fmla="*/ 3288891 w 5383162"/>
                  <a:gd name="connsiteY4" fmla="*/ 181553 h 3043444"/>
                  <a:gd name="connsiteX5" fmla="*/ 4306530 w 5383162"/>
                  <a:gd name="connsiteY5" fmla="*/ 11947 h 3043444"/>
                  <a:gd name="connsiteX6" fmla="*/ 5383162 w 5383162"/>
                  <a:gd name="connsiteY6" fmla="*/ 535515 h 3043444"/>
                  <a:gd name="connsiteX0" fmla="*/ 0 w 5383162"/>
                  <a:gd name="connsiteY0" fmla="*/ 2637160 h 3056008"/>
                  <a:gd name="connsiteX1" fmla="*/ 1088088 w 5383162"/>
                  <a:gd name="connsiteY1" fmla="*/ 3036151 h 3056008"/>
                  <a:gd name="connsiteX2" fmla="*/ 2007664 w 5383162"/>
                  <a:gd name="connsiteY2" fmla="*/ 2191412 h 3056008"/>
                  <a:gd name="connsiteX3" fmla="*/ 2610466 w 5383162"/>
                  <a:gd name="connsiteY3" fmla="*/ 793611 h 3056008"/>
                  <a:gd name="connsiteX4" fmla="*/ 3288891 w 5383162"/>
                  <a:gd name="connsiteY4" fmla="*/ 181553 h 3056008"/>
                  <a:gd name="connsiteX5" fmla="*/ 4306530 w 5383162"/>
                  <a:gd name="connsiteY5" fmla="*/ 11947 h 3056008"/>
                  <a:gd name="connsiteX6" fmla="*/ 5383162 w 5383162"/>
                  <a:gd name="connsiteY6" fmla="*/ 535515 h 3056008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88208 w 5363706"/>
                  <a:gd name="connsiteY2" fmla="*/ 2191412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31937 w 5363706"/>
                  <a:gd name="connsiteY2" fmla="*/ 2676747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31937 w 5363706"/>
                  <a:gd name="connsiteY2" fmla="*/ 2676747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2036 h 3382036"/>
                  <a:gd name="connsiteX1" fmla="*/ 1068632 w 5363706"/>
                  <a:gd name="connsiteY1" fmla="*/ 3036861 h 3382036"/>
                  <a:gd name="connsiteX2" fmla="*/ 1931937 w 5363706"/>
                  <a:gd name="connsiteY2" fmla="*/ 2677457 h 3382036"/>
                  <a:gd name="connsiteX3" fmla="*/ 2583977 w 5363706"/>
                  <a:gd name="connsiteY3" fmla="*/ 843558 h 3382036"/>
                  <a:gd name="connsiteX4" fmla="*/ 3269435 w 5363706"/>
                  <a:gd name="connsiteY4" fmla="*/ 182263 h 3382036"/>
                  <a:gd name="connsiteX5" fmla="*/ 4287074 w 5363706"/>
                  <a:gd name="connsiteY5" fmla="*/ 12657 h 3382036"/>
                  <a:gd name="connsiteX6" fmla="*/ 5363706 w 5363706"/>
                  <a:gd name="connsiteY6" fmla="*/ 536225 h 3382036"/>
                  <a:gd name="connsiteX0" fmla="*/ 0 w 5363706"/>
                  <a:gd name="connsiteY0" fmla="*/ 3382036 h 3382036"/>
                  <a:gd name="connsiteX1" fmla="*/ 1103801 w 5363706"/>
                  <a:gd name="connsiteY1" fmla="*/ 3198640 h 3382036"/>
                  <a:gd name="connsiteX2" fmla="*/ 1931937 w 5363706"/>
                  <a:gd name="connsiteY2" fmla="*/ 2677457 h 3382036"/>
                  <a:gd name="connsiteX3" fmla="*/ 2583977 w 5363706"/>
                  <a:gd name="connsiteY3" fmla="*/ 843558 h 3382036"/>
                  <a:gd name="connsiteX4" fmla="*/ 3269435 w 5363706"/>
                  <a:gd name="connsiteY4" fmla="*/ 182263 h 3382036"/>
                  <a:gd name="connsiteX5" fmla="*/ 4287074 w 5363706"/>
                  <a:gd name="connsiteY5" fmla="*/ 12657 h 3382036"/>
                  <a:gd name="connsiteX6" fmla="*/ 5363706 w 5363706"/>
                  <a:gd name="connsiteY6" fmla="*/ 536225 h 3382036"/>
                  <a:gd name="connsiteX0" fmla="*/ 0 w 4259905"/>
                  <a:gd name="connsiteY0" fmla="*/ 3198640 h 3198640"/>
                  <a:gd name="connsiteX1" fmla="*/ 828136 w 4259905"/>
                  <a:gd name="connsiteY1" fmla="*/ 2677457 h 3198640"/>
                  <a:gd name="connsiteX2" fmla="*/ 1480176 w 4259905"/>
                  <a:gd name="connsiteY2" fmla="*/ 843558 h 3198640"/>
                  <a:gd name="connsiteX3" fmla="*/ 2165634 w 4259905"/>
                  <a:gd name="connsiteY3" fmla="*/ 182263 h 3198640"/>
                  <a:gd name="connsiteX4" fmla="*/ 3183273 w 4259905"/>
                  <a:gd name="connsiteY4" fmla="*/ 12657 h 3198640"/>
                  <a:gd name="connsiteX5" fmla="*/ 4259905 w 4259905"/>
                  <a:gd name="connsiteY5" fmla="*/ 536225 h 3198640"/>
                  <a:gd name="connsiteX0" fmla="*/ 0 w 4330243"/>
                  <a:gd name="connsiteY0" fmla="*/ 3212708 h 3212708"/>
                  <a:gd name="connsiteX1" fmla="*/ 898474 w 4330243"/>
                  <a:gd name="connsiteY1" fmla="*/ 2677457 h 3212708"/>
                  <a:gd name="connsiteX2" fmla="*/ 1550514 w 4330243"/>
                  <a:gd name="connsiteY2" fmla="*/ 843558 h 3212708"/>
                  <a:gd name="connsiteX3" fmla="*/ 2235972 w 4330243"/>
                  <a:gd name="connsiteY3" fmla="*/ 182263 h 3212708"/>
                  <a:gd name="connsiteX4" fmla="*/ 3253611 w 4330243"/>
                  <a:gd name="connsiteY4" fmla="*/ 12657 h 3212708"/>
                  <a:gd name="connsiteX5" fmla="*/ 4330243 w 4330243"/>
                  <a:gd name="connsiteY5" fmla="*/ 536225 h 3212708"/>
                  <a:gd name="connsiteX0" fmla="*/ 0 w 4330243"/>
                  <a:gd name="connsiteY0" fmla="*/ 3212708 h 3212708"/>
                  <a:gd name="connsiteX1" fmla="*/ 898474 w 4330243"/>
                  <a:gd name="connsiteY1" fmla="*/ 2677457 h 3212708"/>
                  <a:gd name="connsiteX2" fmla="*/ 1550514 w 4330243"/>
                  <a:gd name="connsiteY2" fmla="*/ 843558 h 3212708"/>
                  <a:gd name="connsiteX3" fmla="*/ 2235972 w 4330243"/>
                  <a:gd name="connsiteY3" fmla="*/ 182263 h 3212708"/>
                  <a:gd name="connsiteX4" fmla="*/ 3253611 w 4330243"/>
                  <a:gd name="connsiteY4" fmla="*/ 12657 h 3212708"/>
                  <a:gd name="connsiteX5" fmla="*/ 4330243 w 4330243"/>
                  <a:gd name="connsiteY5" fmla="*/ 536225 h 3212708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3490 h 3213490"/>
                  <a:gd name="connsiteX1" fmla="*/ 898474 w 4330243"/>
                  <a:gd name="connsiteY1" fmla="*/ 2678239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898474 w 4330243"/>
                  <a:gd name="connsiteY1" fmla="*/ 2678239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33643 w 4330243"/>
                  <a:gd name="connsiteY1" fmla="*/ 2572731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33643 w 4330243"/>
                  <a:gd name="connsiteY1" fmla="*/ 2593832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87209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2925 h 3212925"/>
                  <a:gd name="connsiteX1" fmla="*/ 926609 w 4330243"/>
                  <a:gd name="connsiteY1" fmla="*/ 2635470 h 3212925"/>
                  <a:gd name="connsiteX2" fmla="*/ 1487209 w 4330243"/>
                  <a:gd name="connsiteY2" fmla="*/ 857844 h 3212925"/>
                  <a:gd name="connsiteX3" fmla="*/ 2235972 w 4330243"/>
                  <a:gd name="connsiteY3" fmla="*/ 182480 h 3212925"/>
                  <a:gd name="connsiteX4" fmla="*/ 3253611 w 4330243"/>
                  <a:gd name="connsiteY4" fmla="*/ 12874 h 3212925"/>
                  <a:gd name="connsiteX5" fmla="*/ 4330243 w 4330243"/>
                  <a:gd name="connsiteY5" fmla="*/ 536442 h 3212925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33476"/>
                  <a:gd name="connsiteX1" fmla="*/ 1604831 w 5008465"/>
                  <a:gd name="connsiteY1" fmla="*/ 2636035 h 3333476"/>
                  <a:gd name="connsiteX2" fmla="*/ 2151363 w 5008465"/>
                  <a:gd name="connsiteY2" fmla="*/ 893578 h 3333476"/>
                  <a:gd name="connsiteX3" fmla="*/ 2914194 w 5008465"/>
                  <a:gd name="connsiteY3" fmla="*/ 183045 h 3333476"/>
                  <a:gd name="connsiteX4" fmla="*/ 3931833 w 5008465"/>
                  <a:gd name="connsiteY4" fmla="*/ 13439 h 3333476"/>
                  <a:gd name="connsiteX5" fmla="*/ 5008465 w 5008465"/>
                  <a:gd name="connsiteY5" fmla="*/ 537007 h 3333476"/>
                  <a:gd name="connsiteX0" fmla="*/ 0 w 5008465"/>
                  <a:gd name="connsiteY0" fmla="*/ 3329952 h 3334238"/>
                  <a:gd name="connsiteX1" fmla="*/ 1604831 w 5008465"/>
                  <a:gd name="connsiteY1" fmla="*/ 2636035 h 3334238"/>
                  <a:gd name="connsiteX2" fmla="*/ 2151363 w 5008465"/>
                  <a:gd name="connsiteY2" fmla="*/ 893578 h 3334238"/>
                  <a:gd name="connsiteX3" fmla="*/ 2914194 w 5008465"/>
                  <a:gd name="connsiteY3" fmla="*/ 183045 h 3334238"/>
                  <a:gd name="connsiteX4" fmla="*/ 3931833 w 5008465"/>
                  <a:gd name="connsiteY4" fmla="*/ 13439 h 3334238"/>
                  <a:gd name="connsiteX5" fmla="*/ 5008465 w 5008465"/>
                  <a:gd name="connsiteY5" fmla="*/ 537007 h 3334238"/>
                  <a:gd name="connsiteX0" fmla="*/ 0 w 5008465"/>
                  <a:gd name="connsiteY0" fmla="*/ 3329952 h 3336759"/>
                  <a:gd name="connsiteX1" fmla="*/ 1604831 w 5008465"/>
                  <a:gd name="connsiteY1" fmla="*/ 2636035 h 3336759"/>
                  <a:gd name="connsiteX2" fmla="*/ 2151363 w 5008465"/>
                  <a:gd name="connsiteY2" fmla="*/ 893578 h 3336759"/>
                  <a:gd name="connsiteX3" fmla="*/ 2914194 w 5008465"/>
                  <a:gd name="connsiteY3" fmla="*/ 183045 h 3336759"/>
                  <a:gd name="connsiteX4" fmla="*/ 3931833 w 5008465"/>
                  <a:gd name="connsiteY4" fmla="*/ 13439 h 3336759"/>
                  <a:gd name="connsiteX5" fmla="*/ 5008465 w 5008465"/>
                  <a:gd name="connsiteY5" fmla="*/ 537007 h 3336759"/>
                  <a:gd name="connsiteX0" fmla="*/ 0 w 5019615"/>
                  <a:gd name="connsiteY0" fmla="*/ 3614295 h 3616442"/>
                  <a:gd name="connsiteX1" fmla="*/ 1615981 w 5019615"/>
                  <a:gd name="connsiteY1" fmla="*/ 2636035 h 3616442"/>
                  <a:gd name="connsiteX2" fmla="*/ 2162513 w 5019615"/>
                  <a:gd name="connsiteY2" fmla="*/ 893578 h 3616442"/>
                  <a:gd name="connsiteX3" fmla="*/ 2925344 w 5019615"/>
                  <a:gd name="connsiteY3" fmla="*/ 183045 h 3616442"/>
                  <a:gd name="connsiteX4" fmla="*/ 3942983 w 5019615"/>
                  <a:gd name="connsiteY4" fmla="*/ 13439 h 3616442"/>
                  <a:gd name="connsiteX5" fmla="*/ 5019615 w 5019615"/>
                  <a:gd name="connsiteY5" fmla="*/ 537007 h 3616442"/>
                  <a:gd name="connsiteX0" fmla="*/ 0 w 5019615"/>
                  <a:gd name="connsiteY0" fmla="*/ 3614295 h 3616704"/>
                  <a:gd name="connsiteX1" fmla="*/ 1615981 w 5019615"/>
                  <a:gd name="connsiteY1" fmla="*/ 2636035 h 3616704"/>
                  <a:gd name="connsiteX2" fmla="*/ 2162513 w 5019615"/>
                  <a:gd name="connsiteY2" fmla="*/ 893578 h 3616704"/>
                  <a:gd name="connsiteX3" fmla="*/ 2925344 w 5019615"/>
                  <a:gd name="connsiteY3" fmla="*/ 183045 h 3616704"/>
                  <a:gd name="connsiteX4" fmla="*/ 3942983 w 5019615"/>
                  <a:gd name="connsiteY4" fmla="*/ 13439 h 3616704"/>
                  <a:gd name="connsiteX5" fmla="*/ 5019615 w 5019615"/>
                  <a:gd name="connsiteY5" fmla="*/ 537007 h 3616704"/>
                  <a:gd name="connsiteX0" fmla="*/ 0 w 5019615"/>
                  <a:gd name="connsiteY0" fmla="*/ 3614295 h 3616976"/>
                  <a:gd name="connsiteX1" fmla="*/ 1615981 w 5019615"/>
                  <a:gd name="connsiteY1" fmla="*/ 2636035 h 3616976"/>
                  <a:gd name="connsiteX2" fmla="*/ 2162513 w 5019615"/>
                  <a:gd name="connsiteY2" fmla="*/ 893578 h 3616976"/>
                  <a:gd name="connsiteX3" fmla="*/ 2925344 w 5019615"/>
                  <a:gd name="connsiteY3" fmla="*/ 183045 h 3616976"/>
                  <a:gd name="connsiteX4" fmla="*/ 3942983 w 5019615"/>
                  <a:gd name="connsiteY4" fmla="*/ 13439 h 3616976"/>
                  <a:gd name="connsiteX5" fmla="*/ 5019615 w 5019615"/>
                  <a:gd name="connsiteY5" fmla="*/ 537007 h 3616976"/>
                  <a:gd name="connsiteX0" fmla="*/ 0 w 4916428"/>
                  <a:gd name="connsiteY0" fmla="*/ 3614295 h 3616441"/>
                  <a:gd name="connsiteX1" fmla="*/ 1512794 w 4916428"/>
                  <a:gd name="connsiteY1" fmla="*/ 2636035 h 3616441"/>
                  <a:gd name="connsiteX2" fmla="*/ 2059326 w 4916428"/>
                  <a:gd name="connsiteY2" fmla="*/ 893578 h 3616441"/>
                  <a:gd name="connsiteX3" fmla="*/ 2822157 w 4916428"/>
                  <a:gd name="connsiteY3" fmla="*/ 183045 h 3616441"/>
                  <a:gd name="connsiteX4" fmla="*/ 3839796 w 4916428"/>
                  <a:gd name="connsiteY4" fmla="*/ 13439 h 3616441"/>
                  <a:gd name="connsiteX5" fmla="*/ 4916428 w 4916428"/>
                  <a:gd name="connsiteY5" fmla="*/ 537007 h 3616441"/>
                  <a:gd name="connsiteX0" fmla="*/ 0 w 4916428"/>
                  <a:gd name="connsiteY0" fmla="*/ 3614295 h 3616720"/>
                  <a:gd name="connsiteX1" fmla="*/ 1512794 w 4916428"/>
                  <a:gd name="connsiteY1" fmla="*/ 2636035 h 3616720"/>
                  <a:gd name="connsiteX2" fmla="*/ 2059326 w 4916428"/>
                  <a:gd name="connsiteY2" fmla="*/ 893578 h 3616720"/>
                  <a:gd name="connsiteX3" fmla="*/ 2822157 w 4916428"/>
                  <a:gd name="connsiteY3" fmla="*/ 183045 h 3616720"/>
                  <a:gd name="connsiteX4" fmla="*/ 3839796 w 4916428"/>
                  <a:gd name="connsiteY4" fmla="*/ 13439 h 3616720"/>
                  <a:gd name="connsiteX5" fmla="*/ 4916428 w 4916428"/>
                  <a:gd name="connsiteY5" fmla="*/ 537007 h 3616720"/>
                  <a:gd name="connsiteX0" fmla="*/ 0 w 5221661"/>
                  <a:gd name="connsiteY0" fmla="*/ 3625813 h 3627926"/>
                  <a:gd name="connsiteX1" fmla="*/ 1818027 w 5221661"/>
                  <a:gd name="connsiteY1" fmla="*/ 2636035 h 3627926"/>
                  <a:gd name="connsiteX2" fmla="*/ 2364559 w 5221661"/>
                  <a:gd name="connsiteY2" fmla="*/ 893578 h 3627926"/>
                  <a:gd name="connsiteX3" fmla="*/ 3127390 w 5221661"/>
                  <a:gd name="connsiteY3" fmla="*/ 183045 h 3627926"/>
                  <a:gd name="connsiteX4" fmla="*/ 4145029 w 5221661"/>
                  <a:gd name="connsiteY4" fmla="*/ 13439 h 3627926"/>
                  <a:gd name="connsiteX5" fmla="*/ 5221661 w 5221661"/>
                  <a:gd name="connsiteY5" fmla="*/ 537007 h 3627926"/>
                  <a:gd name="connsiteX0" fmla="*/ 0 w 5221661"/>
                  <a:gd name="connsiteY0" fmla="*/ 3625813 h 3629955"/>
                  <a:gd name="connsiteX1" fmla="*/ 1818027 w 5221661"/>
                  <a:gd name="connsiteY1" fmla="*/ 2636035 h 3629955"/>
                  <a:gd name="connsiteX2" fmla="*/ 2364559 w 5221661"/>
                  <a:gd name="connsiteY2" fmla="*/ 893578 h 3629955"/>
                  <a:gd name="connsiteX3" fmla="*/ 3127390 w 5221661"/>
                  <a:gd name="connsiteY3" fmla="*/ 183045 h 3629955"/>
                  <a:gd name="connsiteX4" fmla="*/ 4145029 w 5221661"/>
                  <a:gd name="connsiteY4" fmla="*/ 13439 h 3629955"/>
                  <a:gd name="connsiteX5" fmla="*/ 5221661 w 5221661"/>
                  <a:gd name="connsiteY5" fmla="*/ 537007 h 3629955"/>
                  <a:gd name="connsiteX0" fmla="*/ 0 w 5221661"/>
                  <a:gd name="connsiteY0" fmla="*/ 3625813 h 3630820"/>
                  <a:gd name="connsiteX1" fmla="*/ 1771955 w 5221661"/>
                  <a:gd name="connsiteY1" fmla="*/ 2693627 h 3630820"/>
                  <a:gd name="connsiteX2" fmla="*/ 2364559 w 5221661"/>
                  <a:gd name="connsiteY2" fmla="*/ 893578 h 3630820"/>
                  <a:gd name="connsiteX3" fmla="*/ 3127390 w 5221661"/>
                  <a:gd name="connsiteY3" fmla="*/ 183045 h 3630820"/>
                  <a:gd name="connsiteX4" fmla="*/ 4145029 w 5221661"/>
                  <a:gd name="connsiteY4" fmla="*/ 13439 h 3630820"/>
                  <a:gd name="connsiteX5" fmla="*/ 5221661 w 5221661"/>
                  <a:gd name="connsiteY5" fmla="*/ 537007 h 3630820"/>
                  <a:gd name="connsiteX0" fmla="*/ 0 w 5221661"/>
                  <a:gd name="connsiteY0" fmla="*/ 3625813 h 3630361"/>
                  <a:gd name="connsiteX1" fmla="*/ 1771955 w 5221661"/>
                  <a:gd name="connsiteY1" fmla="*/ 2693627 h 3630361"/>
                  <a:gd name="connsiteX2" fmla="*/ 2364559 w 5221661"/>
                  <a:gd name="connsiteY2" fmla="*/ 893578 h 3630361"/>
                  <a:gd name="connsiteX3" fmla="*/ 3127390 w 5221661"/>
                  <a:gd name="connsiteY3" fmla="*/ 183045 h 3630361"/>
                  <a:gd name="connsiteX4" fmla="*/ 4145029 w 5221661"/>
                  <a:gd name="connsiteY4" fmla="*/ 13439 h 3630361"/>
                  <a:gd name="connsiteX5" fmla="*/ 5221661 w 5221661"/>
                  <a:gd name="connsiteY5" fmla="*/ 537007 h 3630361"/>
                  <a:gd name="connsiteX0" fmla="*/ 0 w 5221661"/>
                  <a:gd name="connsiteY0" fmla="*/ 3625813 h 3630361"/>
                  <a:gd name="connsiteX1" fmla="*/ 1771955 w 5221661"/>
                  <a:gd name="connsiteY1" fmla="*/ 2693627 h 3630361"/>
                  <a:gd name="connsiteX2" fmla="*/ 2364559 w 5221661"/>
                  <a:gd name="connsiteY2" fmla="*/ 893578 h 3630361"/>
                  <a:gd name="connsiteX3" fmla="*/ 3127390 w 5221661"/>
                  <a:gd name="connsiteY3" fmla="*/ 183045 h 3630361"/>
                  <a:gd name="connsiteX4" fmla="*/ 4145029 w 5221661"/>
                  <a:gd name="connsiteY4" fmla="*/ 13439 h 3630361"/>
                  <a:gd name="connsiteX5" fmla="*/ 5221661 w 5221661"/>
                  <a:gd name="connsiteY5" fmla="*/ 537007 h 363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21661" h="3630361">
                    <a:moveTo>
                      <a:pt x="0" y="3625813"/>
                    </a:moveTo>
                    <a:cubicBezTo>
                      <a:pt x="767284" y="3667233"/>
                      <a:pt x="1539118" y="3431199"/>
                      <a:pt x="1771955" y="2693627"/>
                    </a:cubicBezTo>
                    <a:cubicBezTo>
                      <a:pt x="2004792" y="1956055"/>
                      <a:pt x="2115616" y="1306249"/>
                      <a:pt x="2364559" y="893578"/>
                    </a:cubicBezTo>
                    <a:cubicBezTo>
                      <a:pt x="2613502" y="480907"/>
                      <a:pt x="2830645" y="329735"/>
                      <a:pt x="3127390" y="183045"/>
                    </a:cubicBezTo>
                    <a:cubicBezTo>
                      <a:pt x="3424135" y="36355"/>
                      <a:pt x="3729616" y="-30806"/>
                      <a:pt x="4145029" y="13439"/>
                    </a:cubicBezTo>
                    <a:cubicBezTo>
                      <a:pt x="4560442" y="57684"/>
                      <a:pt x="4851722" y="186733"/>
                      <a:pt x="5221661" y="537007"/>
                    </a:cubicBezTo>
                  </a:path>
                </a:pathLst>
              </a:custGeom>
              <a:grpFill/>
              <a:ln w="12700" cap="rnd">
                <a:solidFill>
                  <a:schemeClr val="tx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DB69C92-7BAC-425C-8466-DE147BB96FC5}"/>
                  </a:ext>
                </a:extLst>
              </p:cNvPr>
              <p:cNvSpPr/>
              <p:nvPr/>
            </p:nvSpPr>
            <p:spPr>
              <a:xfrm rot="5400000" flipH="1">
                <a:off x="4792228" y="4418567"/>
                <a:ext cx="1187444" cy="1495960"/>
              </a:xfrm>
              <a:custGeom>
                <a:avLst/>
                <a:gdLst>
                  <a:gd name="connsiteX0" fmla="*/ 0 w 5766619"/>
                  <a:gd name="connsiteY0" fmla="*/ 1211437 h 1492404"/>
                  <a:gd name="connsiteX1" fmla="*/ 1268361 w 5766619"/>
                  <a:gd name="connsiteY1" fmla="*/ 1484282 h 1492404"/>
                  <a:gd name="connsiteX2" fmla="*/ 2050025 w 5766619"/>
                  <a:gd name="connsiteY2" fmla="*/ 1358921 h 1492404"/>
                  <a:gd name="connsiteX3" fmla="*/ 2551471 w 5766619"/>
                  <a:gd name="connsiteY3" fmla="*/ 754237 h 1492404"/>
                  <a:gd name="connsiteX4" fmla="*/ 3222522 w 5766619"/>
                  <a:gd name="connsiteY4" fmla="*/ 186424 h 1492404"/>
                  <a:gd name="connsiteX5" fmla="*/ 4166419 w 5766619"/>
                  <a:gd name="connsiteY5" fmla="*/ 16818 h 1492404"/>
                  <a:gd name="connsiteX6" fmla="*/ 5316793 w 5766619"/>
                  <a:gd name="connsiteY6" fmla="*/ 540386 h 1492404"/>
                  <a:gd name="connsiteX7" fmla="*/ 5766619 w 5766619"/>
                  <a:gd name="connsiteY7" fmla="*/ 14547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2146 h 1492366"/>
                  <a:gd name="connsiteX1" fmla="*/ 1268361 w 5316793"/>
                  <a:gd name="connsiteY1" fmla="*/ 1484991 h 1492366"/>
                  <a:gd name="connsiteX2" fmla="*/ 2050025 w 5316793"/>
                  <a:gd name="connsiteY2" fmla="*/ 1359630 h 1492366"/>
                  <a:gd name="connsiteX3" fmla="*/ 2544097 w 5316793"/>
                  <a:gd name="connsiteY3" fmla="*/ 799191 h 1492366"/>
                  <a:gd name="connsiteX4" fmla="*/ 3222522 w 5316793"/>
                  <a:gd name="connsiteY4" fmla="*/ 187133 h 1492366"/>
                  <a:gd name="connsiteX5" fmla="*/ 4166419 w 5316793"/>
                  <a:gd name="connsiteY5" fmla="*/ 17527 h 1492366"/>
                  <a:gd name="connsiteX6" fmla="*/ 5316793 w 5316793"/>
                  <a:gd name="connsiteY6" fmla="*/ 541095 h 1492366"/>
                  <a:gd name="connsiteX0" fmla="*/ 0 w 5316793"/>
                  <a:gd name="connsiteY0" fmla="*/ 1212146 h 1492366"/>
                  <a:gd name="connsiteX1" fmla="*/ 1268361 w 5316793"/>
                  <a:gd name="connsiteY1" fmla="*/ 1484991 h 1492366"/>
                  <a:gd name="connsiteX2" fmla="*/ 2050025 w 5316793"/>
                  <a:gd name="connsiteY2" fmla="*/ 1359630 h 1492366"/>
                  <a:gd name="connsiteX3" fmla="*/ 2544097 w 5316793"/>
                  <a:gd name="connsiteY3" fmla="*/ 799191 h 1492366"/>
                  <a:gd name="connsiteX4" fmla="*/ 3222522 w 5316793"/>
                  <a:gd name="connsiteY4" fmla="*/ 187133 h 1492366"/>
                  <a:gd name="connsiteX5" fmla="*/ 4240161 w 5316793"/>
                  <a:gd name="connsiteY5" fmla="*/ 17527 h 1492366"/>
                  <a:gd name="connsiteX6" fmla="*/ 5316793 w 5316793"/>
                  <a:gd name="connsiteY6" fmla="*/ 541095 h 1492366"/>
                  <a:gd name="connsiteX0" fmla="*/ 0 w 5316793"/>
                  <a:gd name="connsiteY0" fmla="*/ 1206566 h 1486786"/>
                  <a:gd name="connsiteX1" fmla="*/ 1268361 w 5316793"/>
                  <a:gd name="connsiteY1" fmla="*/ 1479411 h 1486786"/>
                  <a:gd name="connsiteX2" fmla="*/ 2050025 w 5316793"/>
                  <a:gd name="connsiteY2" fmla="*/ 1354050 h 1486786"/>
                  <a:gd name="connsiteX3" fmla="*/ 2544097 w 5316793"/>
                  <a:gd name="connsiteY3" fmla="*/ 793611 h 1486786"/>
                  <a:gd name="connsiteX4" fmla="*/ 3222522 w 5316793"/>
                  <a:gd name="connsiteY4" fmla="*/ 181553 h 1486786"/>
                  <a:gd name="connsiteX5" fmla="*/ 4240161 w 5316793"/>
                  <a:gd name="connsiteY5" fmla="*/ 11947 h 1486786"/>
                  <a:gd name="connsiteX6" fmla="*/ 5316793 w 5316793"/>
                  <a:gd name="connsiteY6" fmla="*/ 535515 h 1486786"/>
                  <a:gd name="connsiteX0" fmla="*/ 0 w 5316793"/>
                  <a:gd name="connsiteY0" fmla="*/ 1206566 h 1473525"/>
                  <a:gd name="connsiteX1" fmla="*/ 1039761 w 5316793"/>
                  <a:gd name="connsiteY1" fmla="*/ 1464663 h 1473525"/>
                  <a:gd name="connsiteX2" fmla="*/ 2050025 w 5316793"/>
                  <a:gd name="connsiteY2" fmla="*/ 1354050 h 1473525"/>
                  <a:gd name="connsiteX3" fmla="*/ 2544097 w 5316793"/>
                  <a:gd name="connsiteY3" fmla="*/ 793611 h 1473525"/>
                  <a:gd name="connsiteX4" fmla="*/ 3222522 w 5316793"/>
                  <a:gd name="connsiteY4" fmla="*/ 181553 h 1473525"/>
                  <a:gd name="connsiteX5" fmla="*/ 4240161 w 5316793"/>
                  <a:gd name="connsiteY5" fmla="*/ 11947 h 1473525"/>
                  <a:gd name="connsiteX6" fmla="*/ 5316793 w 5316793"/>
                  <a:gd name="connsiteY6" fmla="*/ 535515 h 1473525"/>
                  <a:gd name="connsiteX0" fmla="*/ 0 w 5316793"/>
                  <a:gd name="connsiteY0" fmla="*/ 1206566 h 1473525"/>
                  <a:gd name="connsiteX1" fmla="*/ 973394 w 5316793"/>
                  <a:gd name="connsiteY1" fmla="*/ 1464663 h 1473525"/>
                  <a:gd name="connsiteX2" fmla="*/ 2050025 w 5316793"/>
                  <a:gd name="connsiteY2" fmla="*/ 1354050 h 1473525"/>
                  <a:gd name="connsiteX3" fmla="*/ 2544097 w 5316793"/>
                  <a:gd name="connsiteY3" fmla="*/ 793611 h 1473525"/>
                  <a:gd name="connsiteX4" fmla="*/ 3222522 w 5316793"/>
                  <a:gd name="connsiteY4" fmla="*/ 181553 h 1473525"/>
                  <a:gd name="connsiteX5" fmla="*/ 4240161 w 5316793"/>
                  <a:gd name="connsiteY5" fmla="*/ 11947 h 1473525"/>
                  <a:gd name="connsiteX6" fmla="*/ 5316793 w 5316793"/>
                  <a:gd name="connsiteY6" fmla="*/ 535515 h 147352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50025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50025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27902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6091"/>
                  <a:gd name="connsiteX1" fmla="*/ 862781 w 5316793"/>
                  <a:gd name="connsiteY1" fmla="*/ 1457289 h 1466091"/>
                  <a:gd name="connsiteX2" fmla="*/ 2027902 w 5316793"/>
                  <a:gd name="connsiteY2" fmla="*/ 1354050 h 1466091"/>
                  <a:gd name="connsiteX3" fmla="*/ 2544097 w 5316793"/>
                  <a:gd name="connsiteY3" fmla="*/ 793611 h 1466091"/>
                  <a:gd name="connsiteX4" fmla="*/ 3222522 w 5316793"/>
                  <a:gd name="connsiteY4" fmla="*/ 181553 h 1466091"/>
                  <a:gd name="connsiteX5" fmla="*/ 4240161 w 5316793"/>
                  <a:gd name="connsiteY5" fmla="*/ 11947 h 1466091"/>
                  <a:gd name="connsiteX6" fmla="*/ 5316793 w 5316793"/>
                  <a:gd name="connsiteY6" fmla="*/ 535515 h 1466091"/>
                  <a:gd name="connsiteX0" fmla="*/ 0 w 5316793"/>
                  <a:gd name="connsiteY0" fmla="*/ 1206566 h 1474259"/>
                  <a:gd name="connsiteX1" fmla="*/ 862781 w 5316793"/>
                  <a:gd name="connsiteY1" fmla="*/ 1457289 h 1474259"/>
                  <a:gd name="connsiteX2" fmla="*/ 2027902 w 5316793"/>
                  <a:gd name="connsiteY2" fmla="*/ 1383547 h 1474259"/>
                  <a:gd name="connsiteX3" fmla="*/ 2544097 w 5316793"/>
                  <a:gd name="connsiteY3" fmla="*/ 793611 h 1474259"/>
                  <a:gd name="connsiteX4" fmla="*/ 3222522 w 5316793"/>
                  <a:gd name="connsiteY4" fmla="*/ 181553 h 1474259"/>
                  <a:gd name="connsiteX5" fmla="*/ 4240161 w 5316793"/>
                  <a:gd name="connsiteY5" fmla="*/ 11947 h 1474259"/>
                  <a:gd name="connsiteX6" fmla="*/ 5316793 w 5316793"/>
                  <a:gd name="connsiteY6" fmla="*/ 535515 h 1474259"/>
                  <a:gd name="connsiteX0" fmla="*/ 0 w 5316793"/>
                  <a:gd name="connsiteY0" fmla="*/ 1206566 h 1474259"/>
                  <a:gd name="connsiteX1" fmla="*/ 862781 w 5316793"/>
                  <a:gd name="connsiteY1" fmla="*/ 1457289 h 1474259"/>
                  <a:gd name="connsiteX2" fmla="*/ 2027902 w 5316793"/>
                  <a:gd name="connsiteY2" fmla="*/ 1383547 h 1474259"/>
                  <a:gd name="connsiteX3" fmla="*/ 2544097 w 5316793"/>
                  <a:gd name="connsiteY3" fmla="*/ 793611 h 1474259"/>
                  <a:gd name="connsiteX4" fmla="*/ 3222522 w 5316793"/>
                  <a:gd name="connsiteY4" fmla="*/ 181553 h 1474259"/>
                  <a:gd name="connsiteX5" fmla="*/ 4240161 w 5316793"/>
                  <a:gd name="connsiteY5" fmla="*/ 11947 h 1474259"/>
                  <a:gd name="connsiteX6" fmla="*/ 5316793 w 5316793"/>
                  <a:gd name="connsiteY6" fmla="*/ 535515 h 1474259"/>
                  <a:gd name="connsiteX0" fmla="*/ 0 w 5316793"/>
                  <a:gd name="connsiteY0" fmla="*/ 1206566 h 1469631"/>
                  <a:gd name="connsiteX1" fmla="*/ 862781 w 5316793"/>
                  <a:gd name="connsiteY1" fmla="*/ 1457289 h 1469631"/>
                  <a:gd name="connsiteX2" fmla="*/ 1968909 w 5316793"/>
                  <a:gd name="connsiteY2" fmla="*/ 1368798 h 1469631"/>
                  <a:gd name="connsiteX3" fmla="*/ 2544097 w 5316793"/>
                  <a:gd name="connsiteY3" fmla="*/ 793611 h 1469631"/>
                  <a:gd name="connsiteX4" fmla="*/ 3222522 w 5316793"/>
                  <a:gd name="connsiteY4" fmla="*/ 181553 h 1469631"/>
                  <a:gd name="connsiteX5" fmla="*/ 4240161 w 5316793"/>
                  <a:gd name="connsiteY5" fmla="*/ 11947 h 1469631"/>
                  <a:gd name="connsiteX6" fmla="*/ 5316793 w 5316793"/>
                  <a:gd name="connsiteY6" fmla="*/ 535515 h 1469631"/>
                  <a:gd name="connsiteX0" fmla="*/ 0 w 5316793"/>
                  <a:gd name="connsiteY0" fmla="*/ 1206566 h 1469631"/>
                  <a:gd name="connsiteX1" fmla="*/ 862781 w 5316793"/>
                  <a:gd name="connsiteY1" fmla="*/ 1457289 h 1469631"/>
                  <a:gd name="connsiteX2" fmla="*/ 1968909 w 5316793"/>
                  <a:gd name="connsiteY2" fmla="*/ 1368798 h 1469631"/>
                  <a:gd name="connsiteX3" fmla="*/ 2544097 w 5316793"/>
                  <a:gd name="connsiteY3" fmla="*/ 793611 h 1469631"/>
                  <a:gd name="connsiteX4" fmla="*/ 3222522 w 5316793"/>
                  <a:gd name="connsiteY4" fmla="*/ 181553 h 1469631"/>
                  <a:gd name="connsiteX5" fmla="*/ 4240161 w 5316793"/>
                  <a:gd name="connsiteY5" fmla="*/ 11947 h 1469631"/>
                  <a:gd name="connsiteX6" fmla="*/ 5316793 w 5316793"/>
                  <a:gd name="connsiteY6" fmla="*/ 535515 h 1469631"/>
                  <a:gd name="connsiteX0" fmla="*/ 0 w 5316793"/>
                  <a:gd name="connsiteY0" fmla="*/ 1206566 h 1703440"/>
                  <a:gd name="connsiteX1" fmla="*/ 862781 w 5316793"/>
                  <a:gd name="connsiteY1" fmla="*/ 1457289 h 1703440"/>
                  <a:gd name="connsiteX2" fmla="*/ 1821425 w 5316793"/>
                  <a:gd name="connsiteY2" fmla="*/ 1678514 h 1703440"/>
                  <a:gd name="connsiteX3" fmla="*/ 2544097 w 5316793"/>
                  <a:gd name="connsiteY3" fmla="*/ 793611 h 1703440"/>
                  <a:gd name="connsiteX4" fmla="*/ 3222522 w 5316793"/>
                  <a:gd name="connsiteY4" fmla="*/ 181553 h 1703440"/>
                  <a:gd name="connsiteX5" fmla="*/ 4240161 w 5316793"/>
                  <a:gd name="connsiteY5" fmla="*/ 11947 h 1703440"/>
                  <a:gd name="connsiteX6" fmla="*/ 5316793 w 5316793"/>
                  <a:gd name="connsiteY6" fmla="*/ 535515 h 1703440"/>
                  <a:gd name="connsiteX0" fmla="*/ 0 w 5316793"/>
                  <a:gd name="connsiteY0" fmla="*/ 1206566 h 2020408"/>
                  <a:gd name="connsiteX1" fmla="*/ 811162 w 5316793"/>
                  <a:gd name="connsiteY1" fmla="*/ 2002979 h 2020408"/>
                  <a:gd name="connsiteX2" fmla="*/ 1821425 w 5316793"/>
                  <a:gd name="connsiteY2" fmla="*/ 1678514 h 2020408"/>
                  <a:gd name="connsiteX3" fmla="*/ 2544097 w 5316793"/>
                  <a:gd name="connsiteY3" fmla="*/ 793611 h 2020408"/>
                  <a:gd name="connsiteX4" fmla="*/ 3222522 w 5316793"/>
                  <a:gd name="connsiteY4" fmla="*/ 181553 h 2020408"/>
                  <a:gd name="connsiteX5" fmla="*/ 4240161 w 5316793"/>
                  <a:gd name="connsiteY5" fmla="*/ 11947 h 2020408"/>
                  <a:gd name="connsiteX6" fmla="*/ 5316793 w 5316793"/>
                  <a:gd name="connsiteY6" fmla="*/ 535515 h 2020408"/>
                  <a:gd name="connsiteX0" fmla="*/ 0 w 5316793"/>
                  <a:gd name="connsiteY0" fmla="*/ 1206566 h 2003316"/>
                  <a:gd name="connsiteX1" fmla="*/ 811162 w 5316793"/>
                  <a:gd name="connsiteY1" fmla="*/ 2002979 h 2003316"/>
                  <a:gd name="connsiteX2" fmla="*/ 1821425 w 5316793"/>
                  <a:gd name="connsiteY2" fmla="*/ 1678514 h 2003316"/>
                  <a:gd name="connsiteX3" fmla="*/ 2544097 w 5316793"/>
                  <a:gd name="connsiteY3" fmla="*/ 793611 h 2003316"/>
                  <a:gd name="connsiteX4" fmla="*/ 3222522 w 5316793"/>
                  <a:gd name="connsiteY4" fmla="*/ 181553 h 2003316"/>
                  <a:gd name="connsiteX5" fmla="*/ 4240161 w 5316793"/>
                  <a:gd name="connsiteY5" fmla="*/ 11947 h 2003316"/>
                  <a:gd name="connsiteX6" fmla="*/ 5316793 w 5316793"/>
                  <a:gd name="connsiteY6" fmla="*/ 535515 h 2003316"/>
                  <a:gd name="connsiteX0" fmla="*/ 0 w 5294671"/>
                  <a:gd name="connsiteY0" fmla="*/ 1899741 h 2031060"/>
                  <a:gd name="connsiteX1" fmla="*/ 789040 w 5294671"/>
                  <a:gd name="connsiteY1" fmla="*/ 2002979 h 2031060"/>
                  <a:gd name="connsiteX2" fmla="*/ 1799303 w 5294671"/>
                  <a:gd name="connsiteY2" fmla="*/ 1678514 h 2031060"/>
                  <a:gd name="connsiteX3" fmla="*/ 2521975 w 5294671"/>
                  <a:gd name="connsiteY3" fmla="*/ 793611 h 2031060"/>
                  <a:gd name="connsiteX4" fmla="*/ 3200400 w 5294671"/>
                  <a:gd name="connsiteY4" fmla="*/ 181553 h 2031060"/>
                  <a:gd name="connsiteX5" fmla="*/ 4218039 w 5294671"/>
                  <a:gd name="connsiteY5" fmla="*/ 11947 h 2031060"/>
                  <a:gd name="connsiteX6" fmla="*/ 5294671 w 5294671"/>
                  <a:gd name="connsiteY6" fmla="*/ 535515 h 2031060"/>
                  <a:gd name="connsiteX0" fmla="*/ 0 w 5294671"/>
                  <a:gd name="connsiteY0" fmla="*/ 1899741 h 2015761"/>
                  <a:gd name="connsiteX1" fmla="*/ 789040 w 5294671"/>
                  <a:gd name="connsiteY1" fmla="*/ 2002979 h 2015761"/>
                  <a:gd name="connsiteX2" fmla="*/ 1799303 w 5294671"/>
                  <a:gd name="connsiteY2" fmla="*/ 1678514 h 2015761"/>
                  <a:gd name="connsiteX3" fmla="*/ 2521975 w 5294671"/>
                  <a:gd name="connsiteY3" fmla="*/ 793611 h 2015761"/>
                  <a:gd name="connsiteX4" fmla="*/ 3200400 w 5294671"/>
                  <a:gd name="connsiteY4" fmla="*/ 181553 h 2015761"/>
                  <a:gd name="connsiteX5" fmla="*/ 4218039 w 5294671"/>
                  <a:gd name="connsiteY5" fmla="*/ 11947 h 2015761"/>
                  <a:gd name="connsiteX6" fmla="*/ 5294671 w 5294671"/>
                  <a:gd name="connsiteY6" fmla="*/ 535515 h 2015761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2070477"/>
                  <a:gd name="connsiteX1" fmla="*/ 943898 w 5294671"/>
                  <a:gd name="connsiteY1" fmla="*/ 1980856 h 2070477"/>
                  <a:gd name="connsiteX2" fmla="*/ 1791929 w 5294671"/>
                  <a:gd name="connsiteY2" fmla="*/ 1943985 h 2070477"/>
                  <a:gd name="connsiteX3" fmla="*/ 2521975 w 5294671"/>
                  <a:gd name="connsiteY3" fmla="*/ 793611 h 2070477"/>
                  <a:gd name="connsiteX4" fmla="*/ 3200400 w 5294671"/>
                  <a:gd name="connsiteY4" fmla="*/ 181553 h 2070477"/>
                  <a:gd name="connsiteX5" fmla="*/ 4218039 w 5294671"/>
                  <a:gd name="connsiteY5" fmla="*/ 11947 h 2070477"/>
                  <a:gd name="connsiteX6" fmla="*/ 5294671 w 5294671"/>
                  <a:gd name="connsiteY6" fmla="*/ 535515 h 2070477"/>
                  <a:gd name="connsiteX0" fmla="*/ 0 w 5294671"/>
                  <a:gd name="connsiteY0" fmla="*/ 1899741 h 2445601"/>
                  <a:gd name="connsiteX1" fmla="*/ 884904 w 5294671"/>
                  <a:gd name="connsiteY1" fmla="*/ 2445431 h 2445601"/>
                  <a:gd name="connsiteX2" fmla="*/ 1791929 w 5294671"/>
                  <a:gd name="connsiteY2" fmla="*/ 1943985 h 2445601"/>
                  <a:gd name="connsiteX3" fmla="*/ 2521975 w 5294671"/>
                  <a:gd name="connsiteY3" fmla="*/ 793611 h 2445601"/>
                  <a:gd name="connsiteX4" fmla="*/ 3200400 w 5294671"/>
                  <a:gd name="connsiteY4" fmla="*/ 181553 h 2445601"/>
                  <a:gd name="connsiteX5" fmla="*/ 4218039 w 5294671"/>
                  <a:gd name="connsiteY5" fmla="*/ 11947 h 2445601"/>
                  <a:gd name="connsiteX6" fmla="*/ 5294671 w 5294671"/>
                  <a:gd name="connsiteY6" fmla="*/ 535515 h 2445601"/>
                  <a:gd name="connsiteX0" fmla="*/ 0 w 5294671"/>
                  <a:gd name="connsiteY0" fmla="*/ 1899741 h 2458191"/>
                  <a:gd name="connsiteX1" fmla="*/ 884904 w 5294671"/>
                  <a:gd name="connsiteY1" fmla="*/ 2445431 h 2458191"/>
                  <a:gd name="connsiteX2" fmla="*/ 1791929 w 5294671"/>
                  <a:gd name="connsiteY2" fmla="*/ 1943985 h 2458191"/>
                  <a:gd name="connsiteX3" fmla="*/ 2521975 w 5294671"/>
                  <a:gd name="connsiteY3" fmla="*/ 793611 h 2458191"/>
                  <a:gd name="connsiteX4" fmla="*/ 3200400 w 5294671"/>
                  <a:gd name="connsiteY4" fmla="*/ 181553 h 2458191"/>
                  <a:gd name="connsiteX5" fmla="*/ 4218039 w 5294671"/>
                  <a:gd name="connsiteY5" fmla="*/ 11947 h 2458191"/>
                  <a:gd name="connsiteX6" fmla="*/ 5294671 w 5294671"/>
                  <a:gd name="connsiteY6" fmla="*/ 535515 h 2458191"/>
                  <a:gd name="connsiteX0" fmla="*/ 0 w 5383162"/>
                  <a:gd name="connsiteY0" fmla="*/ 2637160 h 2664656"/>
                  <a:gd name="connsiteX1" fmla="*/ 973395 w 5383162"/>
                  <a:gd name="connsiteY1" fmla="*/ 2445431 h 2664656"/>
                  <a:gd name="connsiteX2" fmla="*/ 1880420 w 5383162"/>
                  <a:gd name="connsiteY2" fmla="*/ 1943985 h 2664656"/>
                  <a:gd name="connsiteX3" fmla="*/ 2610466 w 5383162"/>
                  <a:gd name="connsiteY3" fmla="*/ 793611 h 2664656"/>
                  <a:gd name="connsiteX4" fmla="*/ 3288891 w 5383162"/>
                  <a:gd name="connsiteY4" fmla="*/ 181553 h 2664656"/>
                  <a:gd name="connsiteX5" fmla="*/ 4306530 w 5383162"/>
                  <a:gd name="connsiteY5" fmla="*/ 11947 h 2664656"/>
                  <a:gd name="connsiteX6" fmla="*/ 5383162 w 5383162"/>
                  <a:gd name="connsiteY6" fmla="*/ 535515 h 2664656"/>
                  <a:gd name="connsiteX0" fmla="*/ 0 w 5383162"/>
                  <a:gd name="connsiteY0" fmla="*/ 2637160 h 2637160"/>
                  <a:gd name="connsiteX1" fmla="*/ 973395 w 5383162"/>
                  <a:gd name="connsiteY1" fmla="*/ 2445431 h 2637160"/>
                  <a:gd name="connsiteX2" fmla="*/ 1880420 w 5383162"/>
                  <a:gd name="connsiteY2" fmla="*/ 1943985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880420 w 5383162"/>
                  <a:gd name="connsiteY2" fmla="*/ 1943985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0267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0267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2007664 w 5383162"/>
                  <a:gd name="connsiteY2" fmla="*/ 2191412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2007664 w 5383162"/>
                  <a:gd name="connsiteY2" fmla="*/ 2191412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3043444"/>
                  <a:gd name="connsiteX1" fmla="*/ 1088088 w 5383162"/>
                  <a:gd name="connsiteY1" fmla="*/ 3036151 h 3043444"/>
                  <a:gd name="connsiteX2" fmla="*/ 2007664 w 5383162"/>
                  <a:gd name="connsiteY2" fmla="*/ 2191412 h 3043444"/>
                  <a:gd name="connsiteX3" fmla="*/ 2610466 w 5383162"/>
                  <a:gd name="connsiteY3" fmla="*/ 793611 h 3043444"/>
                  <a:gd name="connsiteX4" fmla="*/ 3288891 w 5383162"/>
                  <a:gd name="connsiteY4" fmla="*/ 181553 h 3043444"/>
                  <a:gd name="connsiteX5" fmla="*/ 4306530 w 5383162"/>
                  <a:gd name="connsiteY5" fmla="*/ 11947 h 3043444"/>
                  <a:gd name="connsiteX6" fmla="*/ 5383162 w 5383162"/>
                  <a:gd name="connsiteY6" fmla="*/ 535515 h 3043444"/>
                  <a:gd name="connsiteX0" fmla="*/ 0 w 5383162"/>
                  <a:gd name="connsiteY0" fmla="*/ 2637160 h 3056008"/>
                  <a:gd name="connsiteX1" fmla="*/ 1088088 w 5383162"/>
                  <a:gd name="connsiteY1" fmla="*/ 3036151 h 3056008"/>
                  <a:gd name="connsiteX2" fmla="*/ 2007664 w 5383162"/>
                  <a:gd name="connsiteY2" fmla="*/ 2191412 h 3056008"/>
                  <a:gd name="connsiteX3" fmla="*/ 2610466 w 5383162"/>
                  <a:gd name="connsiteY3" fmla="*/ 793611 h 3056008"/>
                  <a:gd name="connsiteX4" fmla="*/ 3288891 w 5383162"/>
                  <a:gd name="connsiteY4" fmla="*/ 181553 h 3056008"/>
                  <a:gd name="connsiteX5" fmla="*/ 4306530 w 5383162"/>
                  <a:gd name="connsiteY5" fmla="*/ 11947 h 3056008"/>
                  <a:gd name="connsiteX6" fmla="*/ 5383162 w 5383162"/>
                  <a:gd name="connsiteY6" fmla="*/ 535515 h 3056008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88208 w 5363706"/>
                  <a:gd name="connsiteY2" fmla="*/ 2191412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31937 w 5363706"/>
                  <a:gd name="connsiteY2" fmla="*/ 2676747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31937 w 5363706"/>
                  <a:gd name="connsiteY2" fmla="*/ 2676747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2036 h 3382036"/>
                  <a:gd name="connsiteX1" fmla="*/ 1068632 w 5363706"/>
                  <a:gd name="connsiteY1" fmla="*/ 3036861 h 3382036"/>
                  <a:gd name="connsiteX2" fmla="*/ 1931937 w 5363706"/>
                  <a:gd name="connsiteY2" fmla="*/ 2677457 h 3382036"/>
                  <a:gd name="connsiteX3" fmla="*/ 2583977 w 5363706"/>
                  <a:gd name="connsiteY3" fmla="*/ 843558 h 3382036"/>
                  <a:gd name="connsiteX4" fmla="*/ 3269435 w 5363706"/>
                  <a:gd name="connsiteY4" fmla="*/ 182263 h 3382036"/>
                  <a:gd name="connsiteX5" fmla="*/ 4287074 w 5363706"/>
                  <a:gd name="connsiteY5" fmla="*/ 12657 h 3382036"/>
                  <a:gd name="connsiteX6" fmla="*/ 5363706 w 5363706"/>
                  <a:gd name="connsiteY6" fmla="*/ 536225 h 3382036"/>
                  <a:gd name="connsiteX0" fmla="*/ 0 w 5363706"/>
                  <a:gd name="connsiteY0" fmla="*/ 3382036 h 3382036"/>
                  <a:gd name="connsiteX1" fmla="*/ 1103801 w 5363706"/>
                  <a:gd name="connsiteY1" fmla="*/ 3198640 h 3382036"/>
                  <a:gd name="connsiteX2" fmla="*/ 1931937 w 5363706"/>
                  <a:gd name="connsiteY2" fmla="*/ 2677457 h 3382036"/>
                  <a:gd name="connsiteX3" fmla="*/ 2583977 w 5363706"/>
                  <a:gd name="connsiteY3" fmla="*/ 843558 h 3382036"/>
                  <a:gd name="connsiteX4" fmla="*/ 3269435 w 5363706"/>
                  <a:gd name="connsiteY4" fmla="*/ 182263 h 3382036"/>
                  <a:gd name="connsiteX5" fmla="*/ 4287074 w 5363706"/>
                  <a:gd name="connsiteY5" fmla="*/ 12657 h 3382036"/>
                  <a:gd name="connsiteX6" fmla="*/ 5363706 w 5363706"/>
                  <a:gd name="connsiteY6" fmla="*/ 536225 h 3382036"/>
                  <a:gd name="connsiteX0" fmla="*/ 0 w 4259905"/>
                  <a:gd name="connsiteY0" fmla="*/ 3198640 h 3198640"/>
                  <a:gd name="connsiteX1" fmla="*/ 828136 w 4259905"/>
                  <a:gd name="connsiteY1" fmla="*/ 2677457 h 3198640"/>
                  <a:gd name="connsiteX2" fmla="*/ 1480176 w 4259905"/>
                  <a:gd name="connsiteY2" fmla="*/ 843558 h 3198640"/>
                  <a:gd name="connsiteX3" fmla="*/ 2165634 w 4259905"/>
                  <a:gd name="connsiteY3" fmla="*/ 182263 h 3198640"/>
                  <a:gd name="connsiteX4" fmla="*/ 3183273 w 4259905"/>
                  <a:gd name="connsiteY4" fmla="*/ 12657 h 3198640"/>
                  <a:gd name="connsiteX5" fmla="*/ 4259905 w 4259905"/>
                  <a:gd name="connsiteY5" fmla="*/ 536225 h 3198640"/>
                  <a:gd name="connsiteX0" fmla="*/ 0 w 4330243"/>
                  <a:gd name="connsiteY0" fmla="*/ 3212708 h 3212708"/>
                  <a:gd name="connsiteX1" fmla="*/ 898474 w 4330243"/>
                  <a:gd name="connsiteY1" fmla="*/ 2677457 h 3212708"/>
                  <a:gd name="connsiteX2" fmla="*/ 1550514 w 4330243"/>
                  <a:gd name="connsiteY2" fmla="*/ 843558 h 3212708"/>
                  <a:gd name="connsiteX3" fmla="*/ 2235972 w 4330243"/>
                  <a:gd name="connsiteY3" fmla="*/ 182263 h 3212708"/>
                  <a:gd name="connsiteX4" fmla="*/ 3253611 w 4330243"/>
                  <a:gd name="connsiteY4" fmla="*/ 12657 h 3212708"/>
                  <a:gd name="connsiteX5" fmla="*/ 4330243 w 4330243"/>
                  <a:gd name="connsiteY5" fmla="*/ 536225 h 3212708"/>
                  <a:gd name="connsiteX0" fmla="*/ 0 w 4330243"/>
                  <a:gd name="connsiteY0" fmla="*/ 3212708 h 3212708"/>
                  <a:gd name="connsiteX1" fmla="*/ 898474 w 4330243"/>
                  <a:gd name="connsiteY1" fmla="*/ 2677457 h 3212708"/>
                  <a:gd name="connsiteX2" fmla="*/ 1550514 w 4330243"/>
                  <a:gd name="connsiteY2" fmla="*/ 843558 h 3212708"/>
                  <a:gd name="connsiteX3" fmla="*/ 2235972 w 4330243"/>
                  <a:gd name="connsiteY3" fmla="*/ 182263 h 3212708"/>
                  <a:gd name="connsiteX4" fmla="*/ 3253611 w 4330243"/>
                  <a:gd name="connsiteY4" fmla="*/ 12657 h 3212708"/>
                  <a:gd name="connsiteX5" fmla="*/ 4330243 w 4330243"/>
                  <a:gd name="connsiteY5" fmla="*/ 536225 h 3212708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3490 h 3213490"/>
                  <a:gd name="connsiteX1" fmla="*/ 898474 w 4330243"/>
                  <a:gd name="connsiteY1" fmla="*/ 2678239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898474 w 4330243"/>
                  <a:gd name="connsiteY1" fmla="*/ 2678239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33643 w 4330243"/>
                  <a:gd name="connsiteY1" fmla="*/ 2572731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33643 w 4330243"/>
                  <a:gd name="connsiteY1" fmla="*/ 2593832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87209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2925 h 3212925"/>
                  <a:gd name="connsiteX1" fmla="*/ 926609 w 4330243"/>
                  <a:gd name="connsiteY1" fmla="*/ 2635470 h 3212925"/>
                  <a:gd name="connsiteX2" fmla="*/ 1487209 w 4330243"/>
                  <a:gd name="connsiteY2" fmla="*/ 857844 h 3212925"/>
                  <a:gd name="connsiteX3" fmla="*/ 2235972 w 4330243"/>
                  <a:gd name="connsiteY3" fmla="*/ 182480 h 3212925"/>
                  <a:gd name="connsiteX4" fmla="*/ 3253611 w 4330243"/>
                  <a:gd name="connsiteY4" fmla="*/ 12874 h 3212925"/>
                  <a:gd name="connsiteX5" fmla="*/ 4330243 w 4330243"/>
                  <a:gd name="connsiteY5" fmla="*/ 536442 h 3212925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33476"/>
                  <a:gd name="connsiteX1" fmla="*/ 1604831 w 5008465"/>
                  <a:gd name="connsiteY1" fmla="*/ 2636035 h 3333476"/>
                  <a:gd name="connsiteX2" fmla="*/ 2151363 w 5008465"/>
                  <a:gd name="connsiteY2" fmla="*/ 893578 h 3333476"/>
                  <a:gd name="connsiteX3" fmla="*/ 2914194 w 5008465"/>
                  <a:gd name="connsiteY3" fmla="*/ 183045 h 3333476"/>
                  <a:gd name="connsiteX4" fmla="*/ 3931833 w 5008465"/>
                  <a:gd name="connsiteY4" fmla="*/ 13439 h 3333476"/>
                  <a:gd name="connsiteX5" fmla="*/ 5008465 w 5008465"/>
                  <a:gd name="connsiteY5" fmla="*/ 537007 h 3333476"/>
                  <a:gd name="connsiteX0" fmla="*/ 0 w 5008465"/>
                  <a:gd name="connsiteY0" fmla="*/ 3329952 h 3334238"/>
                  <a:gd name="connsiteX1" fmla="*/ 1604831 w 5008465"/>
                  <a:gd name="connsiteY1" fmla="*/ 2636035 h 3334238"/>
                  <a:gd name="connsiteX2" fmla="*/ 2151363 w 5008465"/>
                  <a:gd name="connsiteY2" fmla="*/ 893578 h 3334238"/>
                  <a:gd name="connsiteX3" fmla="*/ 2914194 w 5008465"/>
                  <a:gd name="connsiteY3" fmla="*/ 183045 h 3334238"/>
                  <a:gd name="connsiteX4" fmla="*/ 3931833 w 5008465"/>
                  <a:gd name="connsiteY4" fmla="*/ 13439 h 3334238"/>
                  <a:gd name="connsiteX5" fmla="*/ 5008465 w 5008465"/>
                  <a:gd name="connsiteY5" fmla="*/ 537007 h 3334238"/>
                  <a:gd name="connsiteX0" fmla="*/ 0 w 5008465"/>
                  <a:gd name="connsiteY0" fmla="*/ 3329952 h 3336759"/>
                  <a:gd name="connsiteX1" fmla="*/ 1604831 w 5008465"/>
                  <a:gd name="connsiteY1" fmla="*/ 2636035 h 3336759"/>
                  <a:gd name="connsiteX2" fmla="*/ 2151363 w 5008465"/>
                  <a:gd name="connsiteY2" fmla="*/ 893578 h 3336759"/>
                  <a:gd name="connsiteX3" fmla="*/ 2914194 w 5008465"/>
                  <a:gd name="connsiteY3" fmla="*/ 183045 h 3336759"/>
                  <a:gd name="connsiteX4" fmla="*/ 3931833 w 5008465"/>
                  <a:gd name="connsiteY4" fmla="*/ 13439 h 3336759"/>
                  <a:gd name="connsiteX5" fmla="*/ 5008465 w 5008465"/>
                  <a:gd name="connsiteY5" fmla="*/ 537007 h 3336759"/>
                  <a:gd name="connsiteX0" fmla="*/ 0 w 5019615"/>
                  <a:gd name="connsiteY0" fmla="*/ 3614295 h 3616442"/>
                  <a:gd name="connsiteX1" fmla="*/ 1615981 w 5019615"/>
                  <a:gd name="connsiteY1" fmla="*/ 2636035 h 3616442"/>
                  <a:gd name="connsiteX2" fmla="*/ 2162513 w 5019615"/>
                  <a:gd name="connsiteY2" fmla="*/ 893578 h 3616442"/>
                  <a:gd name="connsiteX3" fmla="*/ 2925344 w 5019615"/>
                  <a:gd name="connsiteY3" fmla="*/ 183045 h 3616442"/>
                  <a:gd name="connsiteX4" fmla="*/ 3942983 w 5019615"/>
                  <a:gd name="connsiteY4" fmla="*/ 13439 h 3616442"/>
                  <a:gd name="connsiteX5" fmla="*/ 5019615 w 5019615"/>
                  <a:gd name="connsiteY5" fmla="*/ 537007 h 3616442"/>
                  <a:gd name="connsiteX0" fmla="*/ 0 w 5019615"/>
                  <a:gd name="connsiteY0" fmla="*/ 3614295 h 3616704"/>
                  <a:gd name="connsiteX1" fmla="*/ 1615981 w 5019615"/>
                  <a:gd name="connsiteY1" fmla="*/ 2636035 h 3616704"/>
                  <a:gd name="connsiteX2" fmla="*/ 2162513 w 5019615"/>
                  <a:gd name="connsiteY2" fmla="*/ 893578 h 3616704"/>
                  <a:gd name="connsiteX3" fmla="*/ 2925344 w 5019615"/>
                  <a:gd name="connsiteY3" fmla="*/ 183045 h 3616704"/>
                  <a:gd name="connsiteX4" fmla="*/ 3942983 w 5019615"/>
                  <a:gd name="connsiteY4" fmla="*/ 13439 h 3616704"/>
                  <a:gd name="connsiteX5" fmla="*/ 5019615 w 5019615"/>
                  <a:gd name="connsiteY5" fmla="*/ 537007 h 3616704"/>
                  <a:gd name="connsiteX0" fmla="*/ 0 w 5019615"/>
                  <a:gd name="connsiteY0" fmla="*/ 3614295 h 3616976"/>
                  <a:gd name="connsiteX1" fmla="*/ 1615981 w 5019615"/>
                  <a:gd name="connsiteY1" fmla="*/ 2636035 h 3616976"/>
                  <a:gd name="connsiteX2" fmla="*/ 2162513 w 5019615"/>
                  <a:gd name="connsiteY2" fmla="*/ 893578 h 3616976"/>
                  <a:gd name="connsiteX3" fmla="*/ 2925344 w 5019615"/>
                  <a:gd name="connsiteY3" fmla="*/ 183045 h 3616976"/>
                  <a:gd name="connsiteX4" fmla="*/ 3942983 w 5019615"/>
                  <a:gd name="connsiteY4" fmla="*/ 13439 h 3616976"/>
                  <a:gd name="connsiteX5" fmla="*/ 5019615 w 5019615"/>
                  <a:gd name="connsiteY5" fmla="*/ 537007 h 3616976"/>
                  <a:gd name="connsiteX0" fmla="*/ 0 w 4916428"/>
                  <a:gd name="connsiteY0" fmla="*/ 3614295 h 3616441"/>
                  <a:gd name="connsiteX1" fmla="*/ 1512794 w 4916428"/>
                  <a:gd name="connsiteY1" fmla="*/ 2636035 h 3616441"/>
                  <a:gd name="connsiteX2" fmla="*/ 2059326 w 4916428"/>
                  <a:gd name="connsiteY2" fmla="*/ 893578 h 3616441"/>
                  <a:gd name="connsiteX3" fmla="*/ 2822157 w 4916428"/>
                  <a:gd name="connsiteY3" fmla="*/ 183045 h 3616441"/>
                  <a:gd name="connsiteX4" fmla="*/ 3839796 w 4916428"/>
                  <a:gd name="connsiteY4" fmla="*/ 13439 h 3616441"/>
                  <a:gd name="connsiteX5" fmla="*/ 4916428 w 4916428"/>
                  <a:gd name="connsiteY5" fmla="*/ 537007 h 3616441"/>
                  <a:gd name="connsiteX0" fmla="*/ 0 w 4916428"/>
                  <a:gd name="connsiteY0" fmla="*/ 3614295 h 3616720"/>
                  <a:gd name="connsiteX1" fmla="*/ 1512794 w 4916428"/>
                  <a:gd name="connsiteY1" fmla="*/ 2636035 h 3616720"/>
                  <a:gd name="connsiteX2" fmla="*/ 2059326 w 4916428"/>
                  <a:gd name="connsiteY2" fmla="*/ 893578 h 3616720"/>
                  <a:gd name="connsiteX3" fmla="*/ 2822157 w 4916428"/>
                  <a:gd name="connsiteY3" fmla="*/ 183045 h 3616720"/>
                  <a:gd name="connsiteX4" fmla="*/ 3839796 w 4916428"/>
                  <a:gd name="connsiteY4" fmla="*/ 13439 h 3616720"/>
                  <a:gd name="connsiteX5" fmla="*/ 4916428 w 4916428"/>
                  <a:gd name="connsiteY5" fmla="*/ 537007 h 3616720"/>
                  <a:gd name="connsiteX0" fmla="*/ 0 w 5221661"/>
                  <a:gd name="connsiteY0" fmla="*/ 3625813 h 3627926"/>
                  <a:gd name="connsiteX1" fmla="*/ 1818027 w 5221661"/>
                  <a:gd name="connsiteY1" fmla="*/ 2636035 h 3627926"/>
                  <a:gd name="connsiteX2" fmla="*/ 2364559 w 5221661"/>
                  <a:gd name="connsiteY2" fmla="*/ 893578 h 3627926"/>
                  <a:gd name="connsiteX3" fmla="*/ 3127390 w 5221661"/>
                  <a:gd name="connsiteY3" fmla="*/ 183045 h 3627926"/>
                  <a:gd name="connsiteX4" fmla="*/ 4145029 w 5221661"/>
                  <a:gd name="connsiteY4" fmla="*/ 13439 h 3627926"/>
                  <a:gd name="connsiteX5" fmla="*/ 5221661 w 5221661"/>
                  <a:gd name="connsiteY5" fmla="*/ 537007 h 3627926"/>
                  <a:gd name="connsiteX0" fmla="*/ 0 w 5221661"/>
                  <a:gd name="connsiteY0" fmla="*/ 3625813 h 3629955"/>
                  <a:gd name="connsiteX1" fmla="*/ 1818027 w 5221661"/>
                  <a:gd name="connsiteY1" fmla="*/ 2636035 h 3629955"/>
                  <a:gd name="connsiteX2" fmla="*/ 2364559 w 5221661"/>
                  <a:gd name="connsiteY2" fmla="*/ 893578 h 3629955"/>
                  <a:gd name="connsiteX3" fmla="*/ 3127390 w 5221661"/>
                  <a:gd name="connsiteY3" fmla="*/ 183045 h 3629955"/>
                  <a:gd name="connsiteX4" fmla="*/ 4145029 w 5221661"/>
                  <a:gd name="connsiteY4" fmla="*/ 13439 h 3629955"/>
                  <a:gd name="connsiteX5" fmla="*/ 5221661 w 5221661"/>
                  <a:gd name="connsiteY5" fmla="*/ 537007 h 3629955"/>
                  <a:gd name="connsiteX0" fmla="*/ 0 w 5221661"/>
                  <a:gd name="connsiteY0" fmla="*/ 3625813 h 3630820"/>
                  <a:gd name="connsiteX1" fmla="*/ 1771955 w 5221661"/>
                  <a:gd name="connsiteY1" fmla="*/ 2693627 h 3630820"/>
                  <a:gd name="connsiteX2" fmla="*/ 2364559 w 5221661"/>
                  <a:gd name="connsiteY2" fmla="*/ 893578 h 3630820"/>
                  <a:gd name="connsiteX3" fmla="*/ 3127390 w 5221661"/>
                  <a:gd name="connsiteY3" fmla="*/ 183045 h 3630820"/>
                  <a:gd name="connsiteX4" fmla="*/ 4145029 w 5221661"/>
                  <a:gd name="connsiteY4" fmla="*/ 13439 h 3630820"/>
                  <a:gd name="connsiteX5" fmla="*/ 5221661 w 5221661"/>
                  <a:gd name="connsiteY5" fmla="*/ 537007 h 3630820"/>
                  <a:gd name="connsiteX0" fmla="*/ 0 w 5221661"/>
                  <a:gd name="connsiteY0" fmla="*/ 3625813 h 3630361"/>
                  <a:gd name="connsiteX1" fmla="*/ 1771955 w 5221661"/>
                  <a:gd name="connsiteY1" fmla="*/ 2693627 h 3630361"/>
                  <a:gd name="connsiteX2" fmla="*/ 2364559 w 5221661"/>
                  <a:gd name="connsiteY2" fmla="*/ 893578 h 3630361"/>
                  <a:gd name="connsiteX3" fmla="*/ 3127390 w 5221661"/>
                  <a:gd name="connsiteY3" fmla="*/ 183045 h 3630361"/>
                  <a:gd name="connsiteX4" fmla="*/ 4145029 w 5221661"/>
                  <a:gd name="connsiteY4" fmla="*/ 13439 h 3630361"/>
                  <a:gd name="connsiteX5" fmla="*/ 5221661 w 5221661"/>
                  <a:gd name="connsiteY5" fmla="*/ 537007 h 3630361"/>
                  <a:gd name="connsiteX0" fmla="*/ 0 w 5221661"/>
                  <a:gd name="connsiteY0" fmla="*/ 3625813 h 3630361"/>
                  <a:gd name="connsiteX1" fmla="*/ 1771955 w 5221661"/>
                  <a:gd name="connsiteY1" fmla="*/ 2693627 h 3630361"/>
                  <a:gd name="connsiteX2" fmla="*/ 2364559 w 5221661"/>
                  <a:gd name="connsiteY2" fmla="*/ 893578 h 3630361"/>
                  <a:gd name="connsiteX3" fmla="*/ 3127390 w 5221661"/>
                  <a:gd name="connsiteY3" fmla="*/ 183045 h 3630361"/>
                  <a:gd name="connsiteX4" fmla="*/ 4145029 w 5221661"/>
                  <a:gd name="connsiteY4" fmla="*/ 13439 h 3630361"/>
                  <a:gd name="connsiteX5" fmla="*/ 5221661 w 5221661"/>
                  <a:gd name="connsiteY5" fmla="*/ 537007 h 363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21661" h="3630361">
                    <a:moveTo>
                      <a:pt x="0" y="3625813"/>
                    </a:moveTo>
                    <a:cubicBezTo>
                      <a:pt x="767284" y="3667233"/>
                      <a:pt x="1539118" y="3431199"/>
                      <a:pt x="1771955" y="2693627"/>
                    </a:cubicBezTo>
                    <a:cubicBezTo>
                      <a:pt x="2004792" y="1956055"/>
                      <a:pt x="2115616" y="1306249"/>
                      <a:pt x="2364559" y="893578"/>
                    </a:cubicBezTo>
                    <a:cubicBezTo>
                      <a:pt x="2613502" y="480907"/>
                      <a:pt x="2830645" y="329735"/>
                      <a:pt x="3127390" y="183045"/>
                    </a:cubicBezTo>
                    <a:cubicBezTo>
                      <a:pt x="3424135" y="36355"/>
                      <a:pt x="3729616" y="-30806"/>
                      <a:pt x="4145029" y="13439"/>
                    </a:cubicBezTo>
                    <a:cubicBezTo>
                      <a:pt x="4560442" y="57684"/>
                      <a:pt x="4851722" y="186733"/>
                      <a:pt x="5221661" y="537007"/>
                    </a:cubicBezTo>
                  </a:path>
                </a:pathLst>
              </a:custGeom>
              <a:grpFill/>
              <a:ln w="12700" cap="rnd">
                <a:solidFill>
                  <a:schemeClr val="tx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188E80C-AC62-4F5D-B03D-232F9DFB95B9}"/>
                  </a:ext>
                </a:extLst>
              </p:cNvPr>
              <p:cNvSpPr/>
              <p:nvPr/>
            </p:nvSpPr>
            <p:spPr>
              <a:xfrm rot="16200000">
                <a:off x="6462201" y="4290363"/>
                <a:ext cx="1141634" cy="1798174"/>
              </a:xfrm>
              <a:custGeom>
                <a:avLst/>
                <a:gdLst>
                  <a:gd name="connsiteX0" fmla="*/ 0 w 5766619"/>
                  <a:gd name="connsiteY0" fmla="*/ 1211437 h 1492404"/>
                  <a:gd name="connsiteX1" fmla="*/ 1268361 w 5766619"/>
                  <a:gd name="connsiteY1" fmla="*/ 1484282 h 1492404"/>
                  <a:gd name="connsiteX2" fmla="*/ 2050025 w 5766619"/>
                  <a:gd name="connsiteY2" fmla="*/ 1358921 h 1492404"/>
                  <a:gd name="connsiteX3" fmla="*/ 2551471 w 5766619"/>
                  <a:gd name="connsiteY3" fmla="*/ 754237 h 1492404"/>
                  <a:gd name="connsiteX4" fmla="*/ 3222522 w 5766619"/>
                  <a:gd name="connsiteY4" fmla="*/ 186424 h 1492404"/>
                  <a:gd name="connsiteX5" fmla="*/ 4166419 w 5766619"/>
                  <a:gd name="connsiteY5" fmla="*/ 16818 h 1492404"/>
                  <a:gd name="connsiteX6" fmla="*/ 5316793 w 5766619"/>
                  <a:gd name="connsiteY6" fmla="*/ 540386 h 1492404"/>
                  <a:gd name="connsiteX7" fmla="*/ 5766619 w 5766619"/>
                  <a:gd name="connsiteY7" fmla="*/ 14547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1437 h 1492404"/>
                  <a:gd name="connsiteX1" fmla="*/ 1268361 w 5316793"/>
                  <a:gd name="connsiteY1" fmla="*/ 1484282 h 1492404"/>
                  <a:gd name="connsiteX2" fmla="*/ 2050025 w 5316793"/>
                  <a:gd name="connsiteY2" fmla="*/ 1358921 h 1492404"/>
                  <a:gd name="connsiteX3" fmla="*/ 2551471 w 5316793"/>
                  <a:gd name="connsiteY3" fmla="*/ 754237 h 1492404"/>
                  <a:gd name="connsiteX4" fmla="*/ 3222522 w 5316793"/>
                  <a:gd name="connsiteY4" fmla="*/ 186424 h 1492404"/>
                  <a:gd name="connsiteX5" fmla="*/ 4166419 w 5316793"/>
                  <a:gd name="connsiteY5" fmla="*/ 16818 h 1492404"/>
                  <a:gd name="connsiteX6" fmla="*/ 5316793 w 5316793"/>
                  <a:gd name="connsiteY6" fmla="*/ 540386 h 1492404"/>
                  <a:gd name="connsiteX0" fmla="*/ 0 w 5316793"/>
                  <a:gd name="connsiteY0" fmla="*/ 1212146 h 1492366"/>
                  <a:gd name="connsiteX1" fmla="*/ 1268361 w 5316793"/>
                  <a:gd name="connsiteY1" fmla="*/ 1484991 h 1492366"/>
                  <a:gd name="connsiteX2" fmla="*/ 2050025 w 5316793"/>
                  <a:gd name="connsiteY2" fmla="*/ 1359630 h 1492366"/>
                  <a:gd name="connsiteX3" fmla="*/ 2544097 w 5316793"/>
                  <a:gd name="connsiteY3" fmla="*/ 799191 h 1492366"/>
                  <a:gd name="connsiteX4" fmla="*/ 3222522 w 5316793"/>
                  <a:gd name="connsiteY4" fmla="*/ 187133 h 1492366"/>
                  <a:gd name="connsiteX5" fmla="*/ 4166419 w 5316793"/>
                  <a:gd name="connsiteY5" fmla="*/ 17527 h 1492366"/>
                  <a:gd name="connsiteX6" fmla="*/ 5316793 w 5316793"/>
                  <a:gd name="connsiteY6" fmla="*/ 541095 h 1492366"/>
                  <a:gd name="connsiteX0" fmla="*/ 0 w 5316793"/>
                  <a:gd name="connsiteY0" fmla="*/ 1212146 h 1492366"/>
                  <a:gd name="connsiteX1" fmla="*/ 1268361 w 5316793"/>
                  <a:gd name="connsiteY1" fmla="*/ 1484991 h 1492366"/>
                  <a:gd name="connsiteX2" fmla="*/ 2050025 w 5316793"/>
                  <a:gd name="connsiteY2" fmla="*/ 1359630 h 1492366"/>
                  <a:gd name="connsiteX3" fmla="*/ 2544097 w 5316793"/>
                  <a:gd name="connsiteY3" fmla="*/ 799191 h 1492366"/>
                  <a:gd name="connsiteX4" fmla="*/ 3222522 w 5316793"/>
                  <a:gd name="connsiteY4" fmla="*/ 187133 h 1492366"/>
                  <a:gd name="connsiteX5" fmla="*/ 4240161 w 5316793"/>
                  <a:gd name="connsiteY5" fmla="*/ 17527 h 1492366"/>
                  <a:gd name="connsiteX6" fmla="*/ 5316793 w 5316793"/>
                  <a:gd name="connsiteY6" fmla="*/ 541095 h 1492366"/>
                  <a:gd name="connsiteX0" fmla="*/ 0 w 5316793"/>
                  <a:gd name="connsiteY0" fmla="*/ 1206566 h 1486786"/>
                  <a:gd name="connsiteX1" fmla="*/ 1268361 w 5316793"/>
                  <a:gd name="connsiteY1" fmla="*/ 1479411 h 1486786"/>
                  <a:gd name="connsiteX2" fmla="*/ 2050025 w 5316793"/>
                  <a:gd name="connsiteY2" fmla="*/ 1354050 h 1486786"/>
                  <a:gd name="connsiteX3" fmla="*/ 2544097 w 5316793"/>
                  <a:gd name="connsiteY3" fmla="*/ 793611 h 1486786"/>
                  <a:gd name="connsiteX4" fmla="*/ 3222522 w 5316793"/>
                  <a:gd name="connsiteY4" fmla="*/ 181553 h 1486786"/>
                  <a:gd name="connsiteX5" fmla="*/ 4240161 w 5316793"/>
                  <a:gd name="connsiteY5" fmla="*/ 11947 h 1486786"/>
                  <a:gd name="connsiteX6" fmla="*/ 5316793 w 5316793"/>
                  <a:gd name="connsiteY6" fmla="*/ 535515 h 1486786"/>
                  <a:gd name="connsiteX0" fmla="*/ 0 w 5316793"/>
                  <a:gd name="connsiteY0" fmla="*/ 1206566 h 1473525"/>
                  <a:gd name="connsiteX1" fmla="*/ 1039761 w 5316793"/>
                  <a:gd name="connsiteY1" fmla="*/ 1464663 h 1473525"/>
                  <a:gd name="connsiteX2" fmla="*/ 2050025 w 5316793"/>
                  <a:gd name="connsiteY2" fmla="*/ 1354050 h 1473525"/>
                  <a:gd name="connsiteX3" fmla="*/ 2544097 w 5316793"/>
                  <a:gd name="connsiteY3" fmla="*/ 793611 h 1473525"/>
                  <a:gd name="connsiteX4" fmla="*/ 3222522 w 5316793"/>
                  <a:gd name="connsiteY4" fmla="*/ 181553 h 1473525"/>
                  <a:gd name="connsiteX5" fmla="*/ 4240161 w 5316793"/>
                  <a:gd name="connsiteY5" fmla="*/ 11947 h 1473525"/>
                  <a:gd name="connsiteX6" fmla="*/ 5316793 w 5316793"/>
                  <a:gd name="connsiteY6" fmla="*/ 535515 h 1473525"/>
                  <a:gd name="connsiteX0" fmla="*/ 0 w 5316793"/>
                  <a:gd name="connsiteY0" fmla="*/ 1206566 h 1473525"/>
                  <a:gd name="connsiteX1" fmla="*/ 973394 w 5316793"/>
                  <a:gd name="connsiteY1" fmla="*/ 1464663 h 1473525"/>
                  <a:gd name="connsiteX2" fmla="*/ 2050025 w 5316793"/>
                  <a:gd name="connsiteY2" fmla="*/ 1354050 h 1473525"/>
                  <a:gd name="connsiteX3" fmla="*/ 2544097 w 5316793"/>
                  <a:gd name="connsiteY3" fmla="*/ 793611 h 1473525"/>
                  <a:gd name="connsiteX4" fmla="*/ 3222522 w 5316793"/>
                  <a:gd name="connsiteY4" fmla="*/ 181553 h 1473525"/>
                  <a:gd name="connsiteX5" fmla="*/ 4240161 w 5316793"/>
                  <a:gd name="connsiteY5" fmla="*/ 11947 h 1473525"/>
                  <a:gd name="connsiteX6" fmla="*/ 5316793 w 5316793"/>
                  <a:gd name="connsiteY6" fmla="*/ 535515 h 147352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50025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50025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7085"/>
                  <a:gd name="connsiteX1" fmla="*/ 862781 w 5316793"/>
                  <a:gd name="connsiteY1" fmla="*/ 1457289 h 1467085"/>
                  <a:gd name="connsiteX2" fmla="*/ 2027902 w 5316793"/>
                  <a:gd name="connsiteY2" fmla="*/ 1354050 h 1467085"/>
                  <a:gd name="connsiteX3" fmla="*/ 2544097 w 5316793"/>
                  <a:gd name="connsiteY3" fmla="*/ 793611 h 1467085"/>
                  <a:gd name="connsiteX4" fmla="*/ 3222522 w 5316793"/>
                  <a:gd name="connsiteY4" fmla="*/ 181553 h 1467085"/>
                  <a:gd name="connsiteX5" fmla="*/ 4240161 w 5316793"/>
                  <a:gd name="connsiteY5" fmla="*/ 11947 h 1467085"/>
                  <a:gd name="connsiteX6" fmla="*/ 5316793 w 5316793"/>
                  <a:gd name="connsiteY6" fmla="*/ 535515 h 1467085"/>
                  <a:gd name="connsiteX0" fmla="*/ 0 w 5316793"/>
                  <a:gd name="connsiteY0" fmla="*/ 1206566 h 1466091"/>
                  <a:gd name="connsiteX1" fmla="*/ 862781 w 5316793"/>
                  <a:gd name="connsiteY1" fmla="*/ 1457289 h 1466091"/>
                  <a:gd name="connsiteX2" fmla="*/ 2027902 w 5316793"/>
                  <a:gd name="connsiteY2" fmla="*/ 1354050 h 1466091"/>
                  <a:gd name="connsiteX3" fmla="*/ 2544097 w 5316793"/>
                  <a:gd name="connsiteY3" fmla="*/ 793611 h 1466091"/>
                  <a:gd name="connsiteX4" fmla="*/ 3222522 w 5316793"/>
                  <a:gd name="connsiteY4" fmla="*/ 181553 h 1466091"/>
                  <a:gd name="connsiteX5" fmla="*/ 4240161 w 5316793"/>
                  <a:gd name="connsiteY5" fmla="*/ 11947 h 1466091"/>
                  <a:gd name="connsiteX6" fmla="*/ 5316793 w 5316793"/>
                  <a:gd name="connsiteY6" fmla="*/ 535515 h 1466091"/>
                  <a:gd name="connsiteX0" fmla="*/ 0 w 5316793"/>
                  <a:gd name="connsiteY0" fmla="*/ 1206566 h 1474259"/>
                  <a:gd name="connsiteX1" fmla="*/ 862781 w 5316793"/>
                  <a:gd name="connsiteY1" fmla="*/ 1457289 h 1474259"/>
                  <a:gd name="connsiteX2" fmla="*/ 2027902 w 5316793"/>
                  <a:gd name="connsiteY2" fmla="*/ 1383547 h 1474259"/>
                  <a:gd name="connsiteX3" fmla="*/ 2544097 w 5316793"/>
                  <a:gd name="connsiteY3" fmla="*/ 793611 h 1474259"/>
                  <a:gd name="connsiteX4" fmla="*/ 3222522 w 5316793"/>
                  <a:gd name="connsiteY4" fmla="*/ 181553 h 1474259"/>
                  <a:gd name="connsiteX5" fmla="*/ 4240161 w 5316793"/>
                  <a:gd name="connsiteY5" fmla="*/ 11947 h 1474259"/>
                  <a:gd name="connsiteX6" fmla="*/ 5316793 w 5316793"/>
                  <a:gd name="connsiteY6" fmla="*/ 535515 h 1474259"/>
                  <a:gd name="connsiteX0" fmla="*/ 0 w 5316793"/>
                  <a:gd name="connsiteY0" fmla="*/ 1206566 h 1474259"/>
                  <a:gd name="connsiteX1" fmla="*/ 862781 w 5316793"/>
                  <a:gd name="connsiteY1" fmla="*/ 1457289 h 1474259"/>
                  <a:gd name="connsiteX2" fmla="*/ 2027902 w 5316793"/>
                  <a:gd name="connsiteY2" fmla="*/ 1383547 h 1474259"/>
                  <a:gd name="connsiteX3" fmla="*/ 2544097 w 5316793"/>
                  <a:gd name="connsiteY3" fmla="*/ 793611 h 1474259"/>
                  <a:gd name="connsiteX4" fmla="*/ 3222522 w 5316793"/>
                  <a:gd name="connsiteY4" fmla="*/ 181553 h 1474259"/>
                  <a:gd name="connsiteX5" fmla="*/ 4240161 w 5316793"/>
                  <a:gd name="connsiteY5" fmla="*/ 11947 h 1474259"/>
                  <a:gd name="connsiteX6" fmla="*/ 5316793 w 5316793"/>
                  <a:gd name="connsiteY6" fmla="*/ 535515 h 1474259"/>
                  <a:gd name="connsiteX0" fmla="*/ 0 w 5316793"/>
                  <a:gd name="connsiteY0" fmla="*/ 1206566 h 1469631"/>
                  <a:gd name="connsiteX1" fmla="*/ 862781 w 5316793"/>
                  <a:gd name="connsiteY1" fmla="*/ 1457289 h 1469631"/>
                  <a:gd name="connsiteX2" fmla="*/ 1968909 w 5316793"/>
                  <a:gd name="connsiteY2" fmla="*/ 1368798 h 1469631"/>
                  <a:gd name="connsiteX3" fmla="*/ 2544097 w 5316793"/>
                  <a:gd name="connsiteY3" fmla="*/ 793611 h 1469631"/>
                  <a:gd name="connsiteX4" fmla="*/ 3222522 w 5316793"/>
                  <a:gd name="connsiteY4" fmla="*/ 181553 h 1469631"/>
                  <a:gd name="connsiteX5" fmla="*/ 4240161 w 5316793"/>
                  <a:gd name="connsiteY5" fmla="*/ 11947 h 1469631"/>
                  <a:gd name="connsiteX6" fmla="*/ 5316793 w 5316793"/>
                  <a:gd name="connsiteY6" fmla="*/ 535515 h 1469631"/>
                  <a:gd name="connsiteX0" fmla="*/ 0 w 5316793"/>
                  <a:gd name="connsiteY0" fmla="*/ 1206566 h 1469631"/>
                  <a:gd name="connsiteX1" fmla="*/ 862781 w 5316793"/>
                  <a:gd name="connsiteY1" fmla="*/ 1457289 h 1469631"/>
                  <a:gd name="connsiteX2" fmla="*/ 1968909 w 5316793"/>
                  <a:gd name="connsiteY2" fmla="*/ 1368798 h 1469631"/>
                  <a:gd name="connsiteX3" fmla="*/ 2544097 w 5316793"/>
                  <a:gd name="connsiteY3" fmla="*/ 793611 h 1469631"/>
                  <a:gd name="connsiteX4" fmla="*/ 3222522 w 5316793"/>
                  <a:gd name="connsiteY4" fmla="*/ 181553 h 1469631"/>
                  <a:gd name="connsiteX5" fmla="*/ 4240161 w 5316793"/>
                  <a:gd name="connsiteY5" fmla="*/ 11947 h 1469631"/>
                  <a:gd name="connsiteX6" fmla="*/ 5316793 w 5316793"/>
                  <a:gd name="connsiteY6" fmla="*/ 535515 h 1469631"/>
                  <a:gd name="connsiteX0" fmla="*/ 0 w 5316793"/>
                  <a:gd name="connsiteY0" fmla="*/ 1206566 h 1703440"/>
                  <a:gd name="connsiteX1" fmla="*/ 862781 w 5316793"/>
                  <a:gd name="connsiteY1" fmla="*/ 1457289 h 1703440"/>
                  <a:gd name="connsiteX2" fmla="*/ 1821425 w 5316793"/>
                  <a:gd name="connsiteY2" fmla="*/ 1678514 h 1703440"/>
                  <a:gd name="connsiteX3" fmla="*/ 2544097 w 5316793"/>
                  <a:gd name="connsiteY3" fmla="*/ 793611 h 1703440"/>
                  <a:gd name="connsiteX4" fmla="*/ 3222522 w 5316793"/>
                  <a:gd name="connsiteY4" fmla="*/ 181553 h 1703440"/>
                  <a:gd name="connsiteX5" fmla="*/ 4240161 w 5316793"/>
                  <a:gd name="connsiteY5" fmla="*/ 11947 h 1703440"/>
                  <a:gd name="connsiteX6" fmla="*/ 5316793 w 5316793"/>
                  <a:gd name="connsiteY6" fmla="*/ 535515 h 1703440"/>
                  <a:gd name="connsiteX0" fmla="*/ 0 w 5316793"/>
                  <a:gd name="connsiteY0" fmla="*/ 1206566 h 2020408"/>
                  <a:gd name="connsiteX1" fmla="*/ 811162 w 5316793"/>
                  <a:gd name="connsiteY1" fmla="*/ 2002979 h 2020408"/>
                  <a:gd name="connsiteX2" fmla="*/ 1821425 w 5316793"/>
                  <a:gd name="connsiteY2" fmla="*/ 1678514 h 2020408"/>
                  <a:gd name="connsiteX3" fmla="*/ 2544097 w 5316793"/>
                  <a:gd name="connsiteY3" fmla="*/ 793611 h 2020408"/>
                  <a:gd name="connsiteX4" fmla="*/ 3222522 w 5316793"/>
                  <a:gd name="connsiteY4" fmla="*/ 181553 h 2020408"/>
                  <a:gd name="connsiteX5" fmla="*/ 4240161 w 5316793"/>
                  <a:gd name="connsiteY5" fmla="*/ 11947 h 2020408"/>
                  <a:gd name="connsiteX6" fmla="*/ 5316793 w 5316793"/>
                  <a:gd name="connsiteY6" fmla="*/ 535515 h 2020408"/>
                  <a:gd name="connsiteX0" fmla="*/ 0 w 5316793"/>
                  <a:gd name="connsiteY0" fmla="*/ 1206566 h 2003316"/>
                  <a:gd name="connsiteX1" fmla="*/ 811162 w 5316793"/>
                  <a:gd name="connsiteY1" fmla="*/ 2002979 h 2003316"/>
                  <a:gd name="connsiteX2" fmla="*/ 1821425 w 5316793"/>
                  <a:gd name="connsiteY2" fmla="*/ 1678514 h 2003316"/>
                  <a:gd name="connsiteX3" fmla="*/ 2544097 w 5316793"/>
                  <a:gd name="connsiteY3" fmla="*/ 793611 h 2003316"/>
                  <a:gd name="connsiteX4" fmla="*/ 3222522 w 5316793"/>
                  <a:gd name="connsiteY4" fmla="*/ 181553 h 2003316"/>
                  <a:gd name="connsiteX5" fmla="*/ 4240161 w 5316793"/>
                  <a:gd name="connsiteY5" fmla="*/ 11947 h 2003316"/>
                  <a:gd name="connsiteX6" fmla="*/ 5316793 w 5316793"/>
                  <a:gd name="connsiteY6" fmla="*/ 535515 h 2003316"/>
                  <a:gd name="connsiteX0" fmla="*/ 0 w 5294671"/>
                  <a:gd name="connsiteY0" fmla="*/ 1899741 h 2031060"/>
                  <a:gd name="connsiteX1" fmla="*/ 789040 w 5294671"/>
                  <a:gd name="connsiteY1" fmla="*/ 2002979 h 2031060"/>
                  <a:gd name="connsiteX2" fmla="*/ 1799303 w 5294671"/>
                  <a:gd name="connsiteY2" fmla="*/ 1678514 h 2031060"/>
                  <a:gd name="connsiteX3" fmla="*/ 2521975 w 5294671"/>
                  <a:gd name="connsiteY3" fmla="*/ 793611 h 2031060"/>
                  <a:gd name="connsiteX4" fmla="*/ 3200400 w 5294671"/>
                  <a:gd name="connsiteY4" fmla="*/ 181553 h 2031060"/>
                  <a:gd name="connsiteX5" fmla="*/ 4218039 w 5294671"/>
                  <a:gd name="connsiteY5" fmla="*/ 11947 h 2031060"/>
                  <a:gd name="connsiteX6" fmla="*/ 5294671 w 5294671"/>
                  <a:gd name="connsiteY6" fmla="*/ 535515 h 2031060"/>
                  <a:gd name="connsiteX0" fmla="*/ 0 w 5294671"/>
                  <a:gd name="connsiteY0" fmla="*/ 1899741 h 2015761"/>
                  <a:gd name="connsiteX1" fmla="*/ 789040 w 5294671"/>
                  <a:gd name="connsiteY1" fmla="*/ 2002979 h 2015761"/>
                  <a:gd name="connsiteX2" fmla="*/ 1799303 w 5294671"/>
                  <a:gd name="connsiteY2" fmla="*/ 1678514 h 2015761"/>
                  <a:gd name="connsiteX3" fmla="*/ 2521975 w 5294671"/>
                  <a:gd name="connsiteY3" fmla="*/ 793611 h 2015761"/>
                  <a:gd name="connsiteX4" fmla="*/ 3200400 w 5294671"/>
                  <a:gd name="connsiteY4" fmla="*/ 181553 h 2015761"/>
                  <a:gd name="connsiteX5" fmla="*/ 4218039 w 5294671"/>
                  <a:gd name="connsiteY5" fmla="*/ 11947 h 2015761"/>
                  <a:gd name="connsiteX6" fmla="*/ 5294671 w 5294671"/>
                  <a:gd name="connsiteY6" fmla="*/ 535515 h 2015761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1997482"/>
                  <a:gd name="connsiteX1" fmla="*/ 943898 w 5294671"/>
                  <a:gd name="connsiteY1" fmla="*/ 1980856 h 1997482"/>
                  <a:gd name="connsiteX2" fmla="*/ 1799303 w 5294671"/>
                  <a:gd name="connsiteY2" fmla="*/ 1678514 h 1997482"/>
                  <a:gd name="connsiteX3" fmla="*/ 2521975 w 5294671"/>
                  <a:gd name="connsiteY3" fmla="*/ 793611 h 1997482"/>
                  <a:gd name="connsiteX4" fmla="*/ 3200400 w 5294671"/>
                  <a:gd name="connsiteY4" fmla="*/ 181553 h 1997482"/>
                  <a:gd name="connsiteX5" fmla="*/ 4218039 w 5294671"/>
                  <a:gd name="connsiteY5" fmla="*/ 11947 h 1997482"/>
                  <a:gd name="connsiteX6" fmla="*/ 5294671 w 5294671"/>
                  <a:gd name="connsiteY6" fmla="*/ 535515 h 1997482"/>
                  <a:gd name="connsiteX0" fmla="*/ 0 w 5294671"/>
                  <a:gd name="connsiteY0" fmla="*/ 1899741 h 2070477"/>
                  <a:gd name="connsiteX1" fmla="*/ 943898 w 5294671"/>
                  <a:gd name="connsiteY1" fmla="*/ 1980856 h 2070477"/>
                  <a:gd name="connsiteX2" fmla="*/ 1791929 w 5294671"/>
                  <a:gd name="connsiteY2" fmla="*/ 1943985 h 2070477"/>
                  <a:gd name="connsiteX3" fmla="*/ 2521975 w 5294671"/>
                  <a:gd name="connsiteY3" fmla="*/ 793611 h 2070477"/>
                  <a:gd name="connsiteX4" fmla="*/ 3200400 w 5294671"/>
                  <a:gd name="connsiteY4" fmla="*/ 181553 h 2070477"/>
                  <a:gd name="connsiteX5" fmla="*/ 4218039 w 5294671"/>
                  <a:gd name="connsiteY5" fmla="*/ 11947 h 2070477"/>
                  <a:gd name="connsiteX6" fmla="*/ 5294671 w 5294671"/>
                  <a:gd name="connsiteY6" fmla="*/ 535515 h 2070477"/>
                  <a:gd name="connsiteX0" fmla="*/ 0 w 5294671"/>
                  <a:gd name="connsiteY0" fmla="*/ 1899741 h 2445601"/>
                  <a:gd name="connsiteX1" fmla="*/ 884904 w 5294671"/>
                  <a:gd name="connsiteY1" fmla="*/ 2445431 h 2445601"/>
                  <a:gd name="connsiteX2" fmla="*/ 1791929 w 5294671"/>
                  <a:gd name="connsiteY2" fmla="*/ 1943985 h 2445601"/>
                  <a:gd name="connsiteX3" fmla="*/ 2521975 w 5294671"/>
                  <a:gd name="connsiteY3" fmla="*/ 793611 h 2445601"/>
                  <a:gd name="connsiteX4" fmla="*/ 3200400 w 5294671"/>
                  <a:gd name="connsiteY4" fmla="*/ 181553 h 2445601"/>
                  <a:gd name="connsiteX5" fmla="*/ 4218039 w 5294671"/>
                  <a:gd name="connsiteY5" fmla="*/ 11947 h 2445601"/>
                  <a:gd name="connsiteX6" fmla="*/ 5294671 w 5294671"/>
                  <a:gd name="connsiteY6" fmla="*/ 535515 h 2445601"/>
                  <a:gd name="connsiteX0" fmla="*/ 0 w 5294671"/>
                  <a:gd name="connsiteY0" fmla="*/ 1899741 h 2458191"/>
                  <a:gd name="connsiteX1" fmla="*/ 884904 w 5294671"/>
                  <a:gd name="connsiteY1" fmla="*/ 2445431 h 2458191"/>
                  <a:gd name="connsiteX2" fmla="*/ 1791929 w 5294671"/>
                  <a:gd name="connsiteY2" fmla="*/ 1943985 h 2458191"/>
                  <a:gd name="connsiteX3" fmla="*/ 2521975 w 5294671"/>
                  <a:gd name="connsiteY3" fmla="*/ 793611 h 2458191"/>
                  <a:gd name="connsiteX4" fmla="*/ 3200400 w 5294671"/>
                  <a:gd name="connsiteY4" fmla="*/ 181553 h 2458191"/>
                  <a:gd name="connsiteX5" fmla="*/ 4218039 w 5294671"/>
                  <a:gd name="connsiteY5" fmla="*/ 11947 h 2458191"/>
                  <a:gd name="connsiteX6" fmla="*/ 5294671 w 5294671"/>
                  <a:gd name="connsiteY6" fmla="*/ 535515 h 2458191"/>
                  <a:gd name="connsiteX0" fmla="*/ 0 w 5383162"/>
                  <a:gd name="connsiteY0" fmla="*/ 2637160 h 2664656"/>
                  <a:gd name="connsiteX1" fmla="*/ 973395 w 5383162"/>
                  <a:gd name="connsiteY1" fmla="*/ 2445431 h 2664656"/>
                  <a:gd name="connsiteX2" fmla="*/ 1880420 w 5383162"/>
                  <a:gd name="connsiteY2" fmla="*/ 1943985 h 2664656"/>
                  <a:gd name="connsiteX3" fmla="*/ 2610466 w 5383162"/>
                  <a:gd name="connsiteY3" fmla="*/ 793611 h 2664656"/>
                  <a:gd name="connsiteX4" fmla="*/ 3288891 w 5383162"/>
                  <a:gd name="connsiteY4" fmla="*/ 181553 h 2664656"/>
                  <a:gd name="connsiteX5" fmla="*/ 4306530 w 5383162"/>
                  <a:gd name="connsiteY5" fmla="*/ 11947 h 2664656"/>
                  <a:gd name="connsiteX6" fmla="*/ 5383162 w 5383162"/>
                  <a:gd name="connsiteY6" fmla="*/ 535515 h 2664656"/>
                  <a:gd name="connsiteX0" fmla="*/ 0 w 5383162"/>
                  <a:gd name="connsiteY0" fmla="*/ 2637160 h 2637160"/>
                  <a:gd name="connsiteX1" fmla="*/ 973395 w 5383162"/>
                  <a:gd name="connsiteY1" fmla="*/ 2445431 h 2637160"/>
                  <a:gd name="connsiteX2" fmla="*/ 1880420 w 5383162"/>
                  <a:gd name="connsiteY2" fmla="*/ 1943985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880420 w 5383162"/>
                  <a:gd name="connsiteY2" fmla="*/ 1943985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7641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0267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0267 w 5383162"/>
                  <a:gd name="connsiteY1" fmla="*/ 2423309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1954162 w 5383162"/>
                  <a:gd name="connsiteY2" fmla="*/ 1884991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2007664 w 5383162"/>
                  <a:gd name="connsiteY2" fmla="*/ 2191412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2637160"/>
                  <a:gd name="connsiteX1" fmla="*/ 1015131 w 5383162"/>
                  <a:gd name="connsiteY1" fmla="*/ 2437900 h 2637160"/>
                  <a:gd name="connsiteX2" fmla="*/ 2007664 w 5383162"/>
                  <a:gd name="connsiteY2" fmla="*/ 2191412 h 2637160"/>
                  <a:gd name="connsiteX3" fmla="*/ 2610466 w 5383162"/>
                  <a:gd name="connsiteY3" fmla="*/ 793611 h 2637160"/>
                  <a:gd name="connsiteX4" fmla="*/ 3288891 w 5383162"/>
                  <a:gd name="connsiteY4" fmla="*/ 181553 h 2637160"/>
                  <a:gd name="connsiteX5" fmla="*/ 4306530 w 5383162"/>
                  <a:gd name="connsiteY5" fmla="*/ 11947 h 2637160"/>
                  <a:gd name="connsiteX6" fmla="*/ 5383162 w 5383162"/>
                  <a:gd name="connsiteY6" fmla="*/ 535515 h 2637160"/>
                  <a:gd name="connsiteX0" fmla="*/ 0 w 5383162"/>
                  <a:gd name="connsiteY0" fmla="*/ 2637160 h 3043444"/>
                  <a:gd name="connsiteX1" fmla="*/ 1088088 w 5383162"/>
                  <a:gd name="connsiteY1" fmla="*/ 3036151 h 3043444"/>
                  <a:gd name="connsiteX2" fmla="*/ 2007664 w 5383162"/>
                  <a:gd name="connsiteY2" fmla="*/ 2191412 h 3043444"/>
                  <a:gd name="connsiteX3" fmla="*/ 2610466 w 5383162"/>
                  <a:gd name="connsiteY3" fmla="*/ 793611 h 3043444"/>
                  <a:gd name="connsiteX4" fmla="*/ 3288891 w 5383162"/>
                  <a:gd name="connsiteY4" fmla="*/ 181553 h 3043444"/>
                  <a:gd name="connsiteX5" fmla="*/ 4306530 w 5383162"/>
                  <a:gd name="connsiteY5" fmla="*/ 11947 h 3043444"/>
                  <a:gd name="connsiteX6" fmla="*/ 5383162 w 5383162"/>
                  <a:gd name="connsiteY6" fmla="*/ 535515 h 3043444"/>
                  <a:gd name="connsiteX0" fmla="*/ 0 w 5383162"/>
                  <a:gd name="connsiteY0" fmla="*/ 2637160 h 3056008"/>
                  <a:gd name="connsiteX1" fmla="*/ 1088088 w 5383162"/>
                  <a:gd name="connsiteY1" fmla="*/ 3036151 h 3056008"/>
                  <a:gd name="connsiteX2" fmla="*/ 2007664 w 5383162"/>
                  <a:gd name="connsiteY2" fmla="*/ 2191412 h 3056008"/>
                  <a:gd name="connsiteX3" fmla="*/ 2610466 w 5383162"/>
                  <a:gd name="connsiteY3" fmla="*/ 793611 h 3056008"/>
                  <a:gd name="connsiteX4" fmla="*/ 3288891 w 5383162"/>
                  <a:gd name="connsiteY4" fmla="*/ 181553 h 3056008"/>
                  <a:gd name="connsiteX5" fmla="*/ 4306530 w 5383162"/>
                  <a:gd name="connsiteY5" fmla="*/ 11947 h 3056008"/>
                  <a:gd name="connsiteX6" fmla="*/ 5383162 w 5383162"/>
                  <a:gd name="connsiteY6" fmla="*/ 535515 h 3056008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88208 w 5363706"/>
                  <a:gd name="connsiteY2" fmla="*/ 2191412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31937 w 5363706"/>
                  <a:gd name="connsiteY2" fmla="*/ 2676747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1326 h 3381326"/>
                  <a:gd name="connsiteX1" fmla="*/ 1068632 w 5363706"/>
                  <a:gd name="connsiteY1" fmla="*/ 3036151 h 3381326"/>
                  <a:gd name="connsiteX2" fmla="*/ 1931937 w 5363706"/>
                  <a:gd name="connsiteY2" fmla="*/ 2676747 h 3381326"/>
                  <a:gd name="connsiteX3" fmla="*/ 2591010 w 5363706"/>
                  <a:gd name="connsiteY3" fmla="*/ 793611 h 3381326"/>
                  <a:gd name="connsiteX4" fmla="*/ 3269435 w 5363706"/>
                  <a:gd name="connsiteY4" fmla="*/ 181553 h 3381326"/>
                  <a:gd name="connsiteX5" fmla="*/ 4287074 w 5363706"/>
                  <a:gd name="connsiteY5" fmla="*/ 11947 h 3381326"/>
                  <a:gd name="connsiteX6" fmla="*/ 5363706 w 5363706"/>
                  <a:gd name="connsiteY6" fmla="*/ 535515 h 3381326"/>
                  <a:gd name="connsiteX0" fmla="*/ 0 w 5363706"/>
                  <a:gd name="connsiteY0" fmla="*/ 3382036 h 3382036"/>
                  <a:gd name="connsiteX1" fmla="*/ 1068632 w 5363706"/>
                  <a:gd name="connsiteY1" fmla="*/ 3036861 h 3382036"/>
                  <a:gd name="connsiteX2" fmla="*/ 1931937 w 5363706"/>
                  <a:gd name="connsiteY2" fmla="*/ 2677457 h 3382036"/>
                  <a:gd name="connsiteX3" fmla="*/ 2583977 w 5363706"/>
                  <a:gd name="connsiteY3" fmla="*/ 843558 h 3382036"/>
                  <a:gd name="connsiteX4" fmla="*/ 3269435 w 5363706"/>
                  <a:gd name="connsiteY4" fmla="*/ 182263 h 3382036"/>
                  <a:gd name="connsiteX5" fmla="*/ 4287074 w 5363706"/>
                  <a:gd name="connsiteY5" fmla="*/ 12657 h 3382036"/>
                  <a:gd name="connsiteX6" fmla="*/ 5363706 w 5363706"/>
                  <a:gd name="connsiteY6" fmla="*/ 536225 h 3382036"/>
                  <a:gd name="connsiteX0" fmla="*/ 0 w 5363706"/>
                  <a:gd name="connsiteY0" fmla="*/ 3382036 h 3382036"/>
                  <a:gd name="connsiteX1" fmla="*/ 1103801 w 5363706"/>
                  <a:gd name="connsiteY1" fmla="*/ 3198640 h 3382036"/>
                  <a:gd name="connsiteX2" fmla="*/ 1931937 w 5363706"/>
                  <a:gd name="connsiteY2" fmla="*/ 2677457 h 3382036"/>
                  <a:gd name="connsiteX3" fmla="*/ 2583977 w 5363706"/>
                  <a:gd name="connsiteY3" fmla="*/ 843558 h 3382036"/>
                  <a:gd name="connsiteX4" fmla="*/ 3269435 w 5363706"/>
                  <a:gd name="connsiteY4" fmla="*/ 182263 h 3382036"/>
                  <a:gd name="connsiteX5" fmla="*/ 4287074 w 5363706"/>
                  <a:gd name="connsiteY5" fmla="*/ 12657 h 3382036"/>
                  <a:gd name="connsiteX6" fmla="*/ 5363706 w 5363706"/>
                  <a:gd name="connsiteY6" fmla="*/ 536225 h 3382036"/>
                  <a:gd name="connsiteX0" fmla="*/ 0 w 4259905"/>
                  <a:gd name="connsiteY0" fmla="*/ 3198640 h 3198640"/>
                  <a:gd name="connsiteX1" fmla="*/ 828136 w 4259905"/>
                  <a:gd name="connsiteY1" fmla="*/ 2677457 h 3198640"/>
                  <a:gd name="connsiteX2" fmla="*/ 1480176 w 4259905"/>
                  <a:gd name="connsiteY2" fmla="*/ 843558 h 3198640"/>
                  <a:gd name="connsiteX3" fmla="*/ 2165634 w 4259905"/>
                  <a:gd name="connsiteY3" fmla="*/ 182263 h 3198640"/>
                  <a:gd name="connsiteX4" fmla="*/ 3183273 w 4259905"/>
                  <a:gd name="connsiteY4" fmla="*/ 12657 h 3198640"/>
                  <a:gd name="connsiteX5" fmla="*/ 4259905 w 4259905"/>
                  <a:gd name="connsiteY5" fmla="*/ 536225 h 3198640"/>
                  <a:gd name="connsiteX0" fmla="*/ 0 w 4330243"/>
                  <a:gd name="connsiteY0" fmla="*/ 3212708 h 3212708"/>
                  <a:gd name="connsiteX1" fmla="*/ 898474 w 4330243"/>
                  <a:gd name="connsiteY1" fmla="*/ 2677457 h 3212708"/>
                  <a:gd name="connsiteX2" fmla="*/ 1550514 w 4330243"/>
                  <a:gd name="connsiteY2" fmla="*/ 843558 h 3212708"/>
                  <a:gd name="connsiteX3" fmla="*/ 2235972 w 4330243"/>
                  <a:gd name="connsiteY3" fmla="*/ 182263 h 3212708"/>
                  <a:gd name="connsiteX4" fmla="*/ 3253611 w 4330243"/>
                  <a:gd name="connsiteY4" fmla="*/ 12657 h 3212708"/>
                  <a:gd name="connsiteX5" fmla="*/ 4330243 w 4330243"/>
                  <a:gd name="connsiteY5" fmla="*/ 536225 h 3212708"/>
                  <a:gd name="connsiteX0" fmla="*/ 0 w 4330243"/>
                  <a:gd name="connsiteY0" fmla="*/ 3212708 h 3212708"/>
                  <a:gd name="connsiteX1" fmla="*/ 898474 w 4330243"/>
                  <a:gd name="connsiteY1" fmla="*/ 2677457 h 3212708"/>
                  <a:gd name="connsiteX2" fmla="*/ 1550514 w 4330243"/>
                  <a:gd name="connsiteY2" fmla="*/ 843558 h 3212708"/>
                  <a:gd name="connsiteX3" fmla="*/ 2235972 w 4330243"/>
                  <a:gd name="connsiteY3" fmla="*/ 182263 h 3212708"/>
                  <a:gd name="connsiteX4" fmla="*/ 3253611 w 4330243"/>
                  <a:gd name="connsiteY4" fmla="*/ 12657 h 3212708"/>
                  <a:gd name="connsiteX5" fmla="*/ 4330243 w 4330243"/>
                  <a:gd name="connsiteY5" fmla="*/ 536225 h 3212708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2499 h 3212499"/>
                  <a:gd name="connsiteX1" fmla="*/ 898474 w 4330243"/>
                  <a:gd name="connsiteY1" fmla="*/ 2677248 h 3212499"/>
                  <a:gd name="connsiteX2" fmla="*/ 1522378 w 4330243"/>
                  <a:gd name="connsiteY2" fmla="*/ 829282 h 3212499"/>
                  <a:gd name="connsiteX3" fmla="*/ 2235972 w 4330243"/>
                  <a:gd name="connsiteY3" fmla="*/ 182054 h 3212499"/>
                  <a:gd name="connsiteX4" fmla="*/ 3253611 w 4330243"/>
                  <a:gd name="connsiteY4" fmla="*/ 12448 h 3212499"/>
                  <a:gd name="connsiteX5" fmla="*/ 4330243 w 4330243"/>
                  <a:gd name="connsiteY5" fmla="*/ 536016 h 3212499"/>
                  <a:gd name="connsiteX0" fmla="*/ 0 w 4330243"/>
                  <a:gd name="connsiteY0" fmla="*/ 3213490 h 3213490"/>
                  <a:gd name="connsiteX1" fmla="*/ 898474 w 4330243"/>
                  <a:gd name="connsiteY1" fmla="*/ 2678239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898474 w 4330243"/>
                  <a:gd name="connsiteY1" fmla="*/ 2678239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33643 w 4330243"/>
                  <a:gd name="connsiteY1" fmla="*/ 2572731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33643 w 4330243"/>
                  <a:gd name="connsiteY1" fmla="*/ 2593832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508310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87209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2925 h 3212925"/>
                  <a:gd name="connsiteX1" fmla="*/ 926609 w 4330243"/>
                  <a:gd name="connsiteY1" fmla="*/ 2635470 h 3212925"/>
                  <a:gd name="connsiteX2" fmla="*/ 1487209 w 4330243"/>
                  <a:gd name="connsiteY2" fmla="*/ 857844 h 3212925"/>
                  <a:gd name="connsiteX3" fmla="*/ 2235972 w 4330243"/>
                  <a:gd name="connsiteY3" fmla="*/ 182480 h 3212925"/>
                  <a:gd name="connsiteX4" fmla="*/ 3253611 w 4330243"/>
                  <a:gd name="connsiteY4" fmla="*/ 12874 h 3212925"/>
                  <a:gd name="connsiteX5" fmla="*/ 4330243 w 4330243"/>
                  <a:gd name="connsiteY5" fmla="*/ 536442 h 3212925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4330243"/>
                  <a:gd name="connsiteY0" fmla="*/ 3213490 h 3213490"/>
                  <a:gd name="connsiteX1" fmla="*/ 926609 w 4330243"/>
                  <a:gd name="connsiteY1" fmla="*/ 2636035 h 3213490"/>
                  <a:gd name="connsiteX2" fmla="*/ 1473141 w 4330243"/>
                  <a:gd name="connsiteY2" fmla="*/ 893578 h 3213490"/>
                  <a:gd name="connsiteX3" fmla="*/ 2235972 w 4330243"/>
                  <a:gd name="connsiteY3" fmla="*/ 183045 h 3213490"/>
                  <a:gd name="connsiteX4" fmla="*/ 3253611 w 4330243"/>
                  <a:gd name="connsiteY4" fmla="*/ 13439 h 3213490"/>
                  <a:gd name="connsiteX5" fmla="*/ 4330243 w 4330243"/>
                  <a:gd name="connsiteY5" fmla="*/ 537007 h 3213490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29952"/>
                  <a:gd name="connsiteX1" fmla="*/ 1604831 w 5008465"/>
                  <a:gd name="connsiteY1" fmla="*/ 2636035 h 3329952"/>
                  <a:gd name="connsiteX2" fmla="*/ 2151363 w 5008465"/>
                  <a:gd name="connsiteY2" fmla="*/ 893578 h 3329952"/>
                  <a:gd name="connsiteX3" fmla="*/ 2914194 w 5008465"/>
                  <a:gd name="connsiteY3" fmla="*/ 183045 h 3329952"/>
                  <a:gd name="connsiteX4" fmla="*/ 3931833 w 5008465"/>
                  <a:gd name="connsiteY4" fmla="*/ 13439 h 3329952"/>
                  <a:gd name="connsiteX5" fmla="*/ 5008465 w 5008465"/>
                  <a:gd name="connsiteY5" fmla="*/ 537007 h 3329952"/>
                  <a:gd name="connsiteX0" fmla="*/ 0 w 5008465"/>
                  <a:gd name="connsiteY0" fmla="*/ 3329952 h 3333476"/>
                  <a:gd name="connsiteX1" fmla="*/ 1604831 w 5008465"/>
                  <a:gd name="connsiteY1" fmla="*/ 2636035 h 3333476"/>
                  <a:gd name="connsiteX2" fmla="*/ 2151363 w 5008465"/>
                  <a:gd name="connsiteY2" fmla="*/ 893578 h 3333476"/>
                  <a:gd name="connsiteX3" fmla="*/ 2914194 w 5008465"/>
                  <a:gd name="connsiteY3" fmla="*/ 183045 h 3333476"/>
                  <a:gd name="connsiteX4" fmla="*/ 3931833 w 5008465"/>
                  <a:gd name="connsiteY4" fmla="*/ 13439 h 3333476"/>
                  <a:gd name="connsiteX5" fmla="*/ 5008465 w 5008465"/>
                  <a:gd name="connsiteY5" fmla="*/ 537007 h 3333476"/>
                  <a:gd name="connsiteX0" fmla="*/ 0 w 5008465"/>
                  <a:gd name="connsiteY0" fmla="*/ 3329952 h 3334238"/>
                  <a:gd name="connsiteX1" fmla="*/ 1604831 w 5008465"/>
                  <a:gd name="connsiteY1" fmla="*/ 2636035 h 3334238"/>
                  <a:gd name="connsiteX2" fmla="*/ 2151363 w 5008465"/>
                  <a:gd name="connsiteY2" fmla="*/ 893578 h 3334238"/>
                  <a:gd name="connsiteX3" fmla="*/ 2914194 w 5008465"/>
                  <a:gd name="connsiteY3" fmla="*/ 183045 h 3334238"/>
                  <a:gd name="connsiteX4" fmla="*/ 3931833 w 5008465"/>
                  <a:gd name="connsiteY4" fmla="*/ 13439 h 3334238"/>
                  <a:gd name="connsiteX5" fmla="*/ 5008465 w 5008465"/>
                  <a:gd name="connsiteY5" fmla="*/ 537007 h 3334238"/>
                  <a:gd name="connsiteX0" fmla="*/ 0 w 5008465"/>
                  <a:gd name="connsiteY0" fmla="*/ 3329952 h 3336759"/>
                  <a:gd name="connsiteX1" fmla="*/ 1604831 w 5008465"/>
                  <a:gd name="connsiteY1" fmla="*/ 2636035 h 3336759"/>
                  <a:gd name="connsiteX2" fmla="*/ 2151363 w 5008465"/>
                  <a:gd name="connsiteY2" fmla="*/ 893578 h 3336759"/>
                  <a:gd name="connsiteX3" fmla="*/ 2914194 w 5008465"/>
                  <a:gd name="connsiteY3" fmla="*/ 183045 h 3336759"/>
                  <a:gd name="connsiteX4" fmla="*/ 3931833 w 5008465"/>
                  <a:gd name="connsiteY4" fmla="*/ 13439 h 3336759"/>
                  <a:gd name="connsiteX5" fmla="*/ 5008465 w 5008465"/>
                  <a:gd name="connsiteY5" fmla="*/ 537007 h 3336759"/>
                  <a:gd name="connsiteX0" fmla="*/ 0 w 5019615"/>
                  <a:gd name="connsiteY0" fmla="*/ 3614295 h 3616442"/>
                  <a:gd name="connsiteX1" fmla="*/ 1615981 w 5019615"/>
                  <a:gd name="connsiteY1" fmla="*/ 2636035 h 3616442"/>
                  <a:gd name="connsiteX2" fmla="*/ 2162513 w 5019615"/>
                  <a:gd name="connsiteY2" fmla="*/ 893578 h 3616442"/>
                  <a:gd name="connsiteX3" fmla="*/ 2925344 w 5019615"/>
                  <a:gd name="connsiteY3" fmla="*/ 183045 h 3616442"/>
                  <a:gd name="connsiteX4" fmla="*/ 3942983 w 5019615"/>
                  <a:gd name="connsiteY4" fmla="*/ 13439 h 3616442"/>
                  <a:gd name="connsiteX5" fmla="*/ 5019615 w 5019615"/>
                  <a:gd name="connsiteY5" fmla="*/ 537007 h 3616442"/>
                  <a:gd name="connsiteX0" fmla="*/ 0 w 5019615"/>
                  <a:gd name="connsiteY0" fmla="*/ 3614295 h 3616704"/>
                  <a:gd name="connsiteX1" fmla="*/ 1615981 w 5019615"/>
                  <a:gd name="connsiteY1" fmla="*/ 2636035 h 3616704"/>
                  <a:gd name="connsiteX2" fmla="*/ 2162513 w 5019615"/>
                  <a:gd name="connsiteY2" fmla="*/ 893578 h 3616704"/>
                  <a:gd name="connsiteX3" fmla="*/ 2925344 w 5019615"/>
                  <a:gd name="connsiteY3" fmla="*/ 183045 h 3616704"/>
                  <a:gd name="connsiteX4" fmla="*/ 3942983 w 5019615"/>
                  <a:gd name="connsiteY4" fmla="*/ 13439 h 3616704"/>
                  <a:gd name="connsiteX5" fmla="*/ 5019615 w 5019615"/>
                  <a:gd name="connsiteY5" fmla="*/ 537007 h 3616704"/>
                  <a:gd name="connsiteX0" fmla="*/ 0 w 5019615"/>
                  <a:gd name="connsiteY0" fmla="*/ 3614295 h 3616976"/>
                  <a:gd name="connsiteX1" fmla="*/ 1615981 w 5019615"/>
                  <a:gd name="connsiteY1" fmla="*/ 2636035 h 3616976"/>
                  <a:gd name="connsiteX2" fmla="*/ 2162513 w 5019615"/>
                  <a:gd name="connsiteY2" fmla="*/ 893578 h 3616976"/>
                  <a:gd name="connsiteX3" fmla="*/ 2925344 w 5019615"/>
                  <a:gd name="connsiteY3" fmla="*/ 183045 h 3616976"/>
                  <a:gd name="connsiteX4" fmla="*/ 3942983 w 5019615"/>
                  <a:gd name="connsiteY4" fmla="*/ 13439 h 3616976"/>
                  <a:gd name="connsiteX5" fmla="*/ 5019615 w 5019615"/>
                  <a:gd name="connsiteY5" fmla="*/ 537007 h 3616976"/>
                  <a:gd name="connsiteX0" fmla="*/ 0 w 4916428"/>
                  <a:gd name="connsiteY0" fmla="*/ 3614295 h 3616441"/>
                  <a:gd name="connsiteX1" fmla="*/ 1512794 w 4916428"/>
                  <a:gd name="connsiteY1" fmla="*/ 2636035 h 3616441"/>
                  <a:gd name="connsiteX2" fmla="*/ 2059326 w 4916428"/>
                  <a:gd name="connsiteY2" fmla="*/ 893578 h 3616441"/>
                  <a:gd name="connsiteX3" fmla="*/ 2822157 w 4916428"/>
                  <a:gd name="connsiteY3" fmla="*/ 183045 h 3616441"/>
                  <a:gd name="connsiteX4" fmla="*/ 3839796 w 4916428"/>
                  <a:gd name="connsiteY4" fmla="*/ 13439 h 3616441"/>
                  <a:gd name="connsiteX5" fmla="*/ 4916428 w 4916428"/>
                  <a:gd name="connsiteY5" fmla="*/ 537007 h 3616441"/>
                  <a:gd name="connsiteX0" fmla="*/ 0 w 4916428"/>
                  <a:gd name="connsiteY0" fmla="*/ 3614295 h 3616720"/>
                  <a:gd name="connsiteX1" fmla="*/ 1512794 w 4916428"/>
                  <a:gd name="connsiteY1" fmla="*/ 2636035 h 3616720"/>
                  <a:gd name="connsiteX2" fmla="*/ 2059326 w 4916428"/>
                  <a:gd name="connsiteY2" fmla="*/ 893578 h 3616720"/>
                  <a:gd name="connsiteX3" fmla="*/ 2822157 w 4916428"/>
                  <a:gd name="connsiteY3" fmla="*/ 183045 h 3616720"/>
                  <a:gd name="connsiteX4" fmla="*/ 3839796 w 4916428"/>
                  <a:gd name="connsiteY4" fmla="*/ 13439 h 3616720"/>
                  <a:gd name="connsiteX5" fmla="*/ 4916428 w 4916428"/>
                  <a:gd name="connsiteY5" fmla="*/ 537007 h 3616720"/>
                  <a:gd name="connsiteX0" fmla="*/ 0 w 5221661"/>
                  <a:gd name="connsiteY0" fmla="*/ 3625813 h 3627926"/>
                  <a:gd name="connsiteX1" fmla="*/ 1818027 w 5221661"/>
                  <a:gd name="connsiteY1" fmla="*/ 2636035 h 3627926"/>
                  <a:gd name="connsiteX2" fmla="*/ 2364559 w 5221661"/>
                  <a:gd name="connsiteY2" fmla="*/ 893578 h 3627926"/>
                  <a:gd name="connsiteX3" fmla="*/ 3127390 w 5221661"/>
                  <a:gd name="connsiteY3" fmla="*/ 183045 h 3627926"/>
                  <a:gd name="connsiteX4" fmla="*/ 4145029 w 5221661"/>
                  <a:gd name="connsiteY4" fmla="*/ 13439 h 3627926"/>
                  <a:gd name="connsiteX5" fmla="*/ 5221661 w 5221661"/>
                  <a:gd name="connsiteY5" fmla="*/ 537007 h 3627926"/>
                  <a:gd name="connsiteX0" fmla="*/ 0 w 5221661"/>
                  <a:gd name="connsiteY0" fmla="*/ 3625813 h 3629955"/>
                  <a:gd name="connsiteX1" fmla="*/ 1818027 w 5221661"/>
                  <a:gd name="connsiteY1" fmla="*/ 2636035 h 3629955"/>
                  <a:gd name="connsiteX2" fmla="*/ 2364559 w 5221661"/>
                  <a:gd name="connsiteY2" fmla="*/ 893578 h 3629955"/>
                  <a:gd name="connsiteX3" fmla="*/ 3127390 w 5221661"/>
                  <a:gd name="connsiteY3" fmla="*/ 183045 h 3629955"/>
                  <a:gd name="connsiteX4" fmla="*/ 4145029 w 5221661"/>
                  <a:gd name="connsiteY4" fmla="*/ 13439 h 3629955"/>
                  <a:gd name="connsiteX5" fmla="*/ 5221661 w 5221661"/>
                  <a:gd name="connsiteY5" fmla="*/ 537007 h 3629955"/>
                  <a:gd name="connsiteX0" fmla="*/ 0 w 5221661"/>
                  <a:gd name="connsiteY0" fmla="*/ 3625813 h 3630820"/>
                  <a:gd name="connsiteX1" fmla="*/ 1771955 w 5221661"/>
                  <a:gd name="connsiteY1" fmla="*/ 2693627 h 3630820"/>
                  <a:gd name="connsiteX2" fmla="*/ 2364559 w 5221661"/>
                  <a:gd name="connsiteY2" fmla="*/ 893578 h 3630820"/>
                  <a:gd name="connsiteX3" fmla="*/ 3127390 w 5221661"/>
                  <a:gd name="connsiteY3" fmla="*/ 183045 h 3630820"/>
                  <a:gd name="connsiteX4" fmla="*/ 4145029 w 5221661"/>
                  <a:gd name="connsiteY4" fmla="*/ 13439 h 3630820"/>
                  <a:gd name="connsiteX5" fmla="*/ 5221661 w 5221661"/>
                  <a:gd name="connsiteY5" fmla="*/ 537007 h 3630820"/>
                  <a:gd name="connsiteX0" fmla="*/ 0 w 5221661"/>
                  <a:gd name="connsiteY0" fmla="*/ 3625813 h 3630361"/>
                  <a:gd name="connsiteX1" fmla="*/ 1771955 w 5221661"/>
                  <a:gd name="connsiteY1" fmla="*/ 2693627 h 3630361"/>
                  <a:gd name="connsiteX2" fmla="*/ 2364559 w 5221661"/>
                  <a:gd name="connsiteY2" fmla="*/ 893578 h 3630361"/>
                  <a:gd name="connsiteX3" fmla="*/ 3127390 w 5221661"/>
                  <a:gd name="connsiteY3" fmla="*/ 183045 h 3630361"/>
                  <a:gd name="connsiteX4" fmla="*/ 4145029 w 5221661"/>
                  <a:gd name="connsiteY4" fmla="*/ 13439 h 3630361"/>
                  <a:gd name="connsiteX5" fmla="*/ 5221661 w 5221661"/>
                  <a:gd name="connsiteY5" fmla="*/ 537007 h 3630361"/>
                  <a:gd name="connsiteX0" fmla="*/ 0 w 5221661"/>
                  <a:gd name="connsiteY0" fmla="*/ 3625813 h 3630361"/>
                  <a:gd name="connsiteX1" fmla="*/ 1771955 w 5221661"/>
                  <a:gd name="connsiteY1" fmla="*/ 2693627 h 3630361"/>
                  <a:gd name="connsiteX2" fmla="*/ 2364559 w 5221661"/>
                  <a:gd name="connsiteY2" fmla="*/ 893578 h 3630361"/>
                  <a:gd name="connsiteX3" fmla="*/ 3127390 w 5221661"/>
                  <a:gd name="connsiteY3" fmla="*/ 183045 h 3630361"/>
                  <a:gd name="connsiteX4" fmla="*/ 4145029 w 5221661"/>
                  <a:gd name="connsiteY4" fmla="*/ 13439 h 3630361"/>
                  <a:gd name="connsiteX5" fmla="*/ 5221661 w 5221661"/>
                  <a:gd name="connsiteY5" fmla="*/ 537007 h 3630361"/>
                  <a:gd name="connsiteX0" fmla="*/ 0 w 5020228"/>
                  <a:gd name="connsiteY0" fmla="*/ 3625813 h 3630361"/>
                  <a:gd name="connsiteX1" fmla="*/ 1771955 w 5020228"/>
                  <a:gd name="connsiteY1" fmla="*/ 2693627 h 3630361"/>
                  <a:gd name="connsiteX2" fmla="*/ 2364559 w 5020228"/>
                  <a:gd name="connsiteY2" fmla="*/ 893578 h 3630361"/>
                  <a:gd name="connsiteX3" fmla="*/ 3127390 w 5020228"/>
                  <a:gd name="connsiteY3" fmla="*/ 183045 h 3630361"/>
                  <a:gd name="connsiteX4" fmla="*/ 4145029 w 5020228"/>
                  <a:gd name="connsiteY4" fmla="*/ 13439 h 3630361"/>
                  <a:gd name="connsiteX5" fmla="*/ 5020225 w 5020228"/>
                  <a:gd name="connsiteY5" fmla="*/ 437607 h 3630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20228" h="3630361">
                    <a:moveTo>
                      <a:pt x="0" y="3625813"/>
                    </a:moveTo>
                    <a:cubicBezTo>
                      <a:pt x="767284" y="3667233"/>
                      <a:pt x="1539118" y="3431199"/>
                      <a:pt x="1771955" y="2693627"/>
                    </a:cubicBezTo>
                    <a:cubicBezTo>
                      <a:pt x="2004792" y="1956055"/>
                      <a:pt x="2115616" y="1306249"/>
                      <a:pt x="2364559" y="893578"/>
                    </a:cubicBezTo>
                    <a:cubicBezTo>
                      <a:pt x="2613502" y="480907"/>
                      <a:pt x="2830645" y="329735"/>
                      <a:pt x="3127390" y="183045"/>
                    </a:cubicBezTo>
                    <a:cubicBezTo>
                      <a:pt x="3424135" y="36355"/>
                      <a:pt x="3729616" y="-30806"/>
                      <a:pt x="4145029" y="13439"/>
                    </a:cubicBezTo>
                    <a:cubicBezTo>
                      <a:pt x="4560442" y="57684"/>
                      <a:pt x="4650286" y="87333"/>
                      <a:pt x="5020225" y="437607"/>
                    </a:cubicBezTo>
                  </a:path>
                </a:pathLst>
              </a:custGeom>
              <a:grpFill/>
              <a:ln w="12700" cap="rnd">
                <a:solidFill>
                  <a:schemeClr val="tx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DE3B0D-A552-4F86-83D2-9A59F4AED42B}"/>
                </a:ext>
              </a:extLst>
            </p:cNvPr>
            <p:cNvSpPr/>
            <p:nvPr/>
          </p:nvSpPr>
          <p:spPr bwMode="auto">
            <a:xfrm>
              <a:off x="5339419" y="4224840"/>
              <a:ext cx="2351445" cy="1056397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7772E96C-6A2D-423D-9EB4-DE88A220E1BE}"/>
                </a:ext>
              </a:extLst>
            </p:cNvPr>
            <p:cNvSpPr/>
            <p:nvPr/>
          </p:nvSpPr>
          <p:spPr>
            <a:xfrm rot="16200000" flipV="1">
              <a:off x="5942907" y="-392293"/>
              <a:ext cx="307775" cy="11025190"/>
            </a:xfrm>
            <a:prstGeom prst="leftBrace">
              <a:avLst>
                <a:gd name="adj1" fmla="val 8333"/>
                <a:gd name="adj2" fmla="val 50050"/>
              </a:avLst>
            </a:prstGeom>
            <a:noFill/>
            <a:ln w="12700" cap="flat">
              <a:solidFill>
                <a:schemeClr val="tx2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5EC119E-1EA4-44A0-8048-81674E5F4258}"/>
              </a:ext>
            </a:extLst>
          </p:cNvPr>
          <p:cNvSpPr txBox="1"/>
          <p:nvPr/>
        </p:nvSpPr>
        <p:spPr>
          <a:xfrm>
            <a:off x="354274" y="4600839"/>
            <a:ext cx="85247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5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Corporate HQ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AF26C7-DFE5-424D-940D-052E1FA8BAE1}"/>
              </a:ext>
            </a:extLst>
          </p:cNvPr>
          <p:cNvSpPr txBox="1"/>
          <p:nvPr/>
        </p:nvSpPr>
        <p:spPr>
          <a:xfrm>
            <a:off x="2208850" y="4600839"/>
            <a:ext cx="109356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5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Public/Home Wi-Fi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4756F3-C7A2-479A-B95E-107E44349BFE}"/>
              </a:ext>
            </a:extLst>
          </p:cNvPr>
          <p:cNvSpPr txBox="1"/>
          <p:nvPr/>
        </p:nvSpPr>
        <p:spPr>
          <a:xfrm>
            <a:off x="4760571" y="4600839"/>
            <a:ext cx="85632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5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External Users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AE46F0-C299-47CA-BD7E-E837521CFA00}"/>
              </a:ext>
            </a:extLst>
          </p:cNvPr>
          <p:cNvSpPr txBox="1"/>
          <p:nvPr/>
        </p:nvSpPr>
        <p:spPr>
          <a:xfrm>
            <a:off x="6757932" y="4600839"/>
            <a:ext cx="116089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0" i="0" u="none" strike="noStrike" kern="5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Unmanaged Devices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AF81A0A-377B-4F8E-893E-2C63476A4EEC}"/>
              </a:ext>
            </a:extLst>
          </p:cNvPr>
          <p:cNvSpPr/>
          <p:nvPr/>
        </p:nvSpPr>
        <p:spPr>
          <a:xfrm flipH="1">
            <a:off x="1078475" y="980708"/>
            <a:ext cx="6987051" cy="1114983"/>
          </a:xfrm>
          <a:custGeom>
            <a:avLst/>
            <a:gdLst>
              <a:gd name="connsiteX0" fmla="*/ 5883537 w 9820757"/>
              <a:gd name="connsiteY0" fmla="*/ 0 h 1567182"/>
              <a:gd name="connsiteX1" fmla="*/ 5040787 w 9820757"/>
              <a:gd name="connsiteY1" fmla="*/ 624879 h 1567182"/>
              <a:gd name="connsiteX2" fmla="*/ 5028843 w 9820757"/>
              <a:gd name="connsiteY2" fmla="*/ 733523 h 1567182"/>
              <a:gd name="connsiteX3" fmla="*/ 4994739 w 9820757"/>
              <a:gd name="connsiteY3" fmla="*/ 642640 h 1567182"/>
              <a:gd name="connsiteX4" fmla="*/ 4336871 w 9820757"/>
              <a:gd name="connsiteY4" fmla="*/ 252521 h 1567182"/>
              <a:gd name="connsiteX5" fmla="*/ 3825907 w 9820757"/>
              <a:gd name="connsiteY5" fmla="*/ 444473 h 1567182"/>
              <a:gd name="connsiteX6" fmla="*/ 3781289 w 9820757"/>
              <a:gd name="connsiteY6" fmla="*/ 493741 h 1567182"/>
              <a:gd name="connsiteX7" fmla="*/ 3757466 w 9820757"/>
              <a:gd name="connsiteY7" fmla="*/ 475995 h 1567182"/>
              <a:gd name="connsiteX8" fmla="*/ 3391168 w 9820757"/>
              <a:gd name="connsiteY8" fmla="*/ 378105 h 1567182"/>
              <a:gd name="connsiteX9" fmla="*/ 2892663 w 9820757"/>
              <a:gd name="connsiteY9" fmla="*/ 586909 h 1567182"/>
              <a:gd name="connsiteX10" fmla="*/ 2063040 w 9820757"/>
              <a:gd name="connsiteY10" fmla="*/ 1 h 1567182"/>
              <a:gd name="connsiteX11" fmla="*/ 1220289 w 9820757"/>
              <a:gd name="connsiteY11" fmla="*/ 624880 h 1567182"/>
              <a:gd name="connsiteX12" fmla="*/ 1205037 w 9820757"/>
              <a:gd name="connsiteY12" fmla="*/ 763617 h 1567182"/>
              <a:gd name="connsiteX13" fmla="*/ 1143510 w 9820757"/>
              <a:gd name="connsiteY13" fmla="*/ 746318 h 1567182"/>
              <a:gd name="connsiteX14" fmla="*/ 1051326 w 9820757"/>
              <a:gd name="connsiteY14" fmla="*/ 737919 h 1567182"/>
              <a:gd name="connsiteX15" fmla="*/ 611220 w 9820757"/>
              <a:gd name="connsiteY15" fmla="*/ 1049267 h 1567182"/>
              <a:gd name="connsiteX16" fmla="*/ 346768 w 9820757"/>
              <a:gd name="connsiteY16" fmla="*/ 938499 h 1567182"/>
              <a:gd name="connsiteX17" fmla="*/ 0 w 9820757"/>
              <a:gd name="connsiteY17" fmla="*/ 1251644 h 1567182"/>
              <a:gd name="connsiteX18" fmla="*/ 346768 w 9820757"/>
              <a:gd name="connsiteY18" fmla="*/ 1567182 h 1567182"/>
              <a:gd name="connsiteX19" fmla="*/ 1597082 w 9820757"/>
              <a:gd name="connsiteY19" fmla="*/ 1567182 h 1567182"/>
              <a:gd name="connsiteX20" fmla="*/ 1640847 w 9820757"/>
              <a:gd name="connsiteY20" fmla="*/ 1563208 h 1567182"/>
              <a:gd name="connsiteX21" fmla="*/ 3391168 w 9820757"/>
              <a:gd name="connsiteY21" fmla="*/ 1563208 h 1567182"/>
              <a:gd name="connsiteX22" fmla="*/ 3424747 w 9820757"/>
              <a:gd name="connsiteY22" fmla="*/ 1560151 h 1567182"/>
              <a:gd name="connsiteX23" fmla="*/ 3473385 w 9820757"/>
              <a:gd name="connsiteY23" fmla="*/ 1564568 h 1567182"/>
              <a:gd name="connsiteX24" fmla="*/ 4138562 w 9820757"/>
              <a:gd name="connsiteY24" fmla="*/ 1564568 h 1567182"/>
              <a:gd name="connsiteX25" fmla="*/ 4167265 w 9820757"/>
              <a:gd name="connsiteY25" fmla="*/ 1567181 h 1567182"/>
              <a:gd name="connsiteX26" fmla="*/ 5417579 w 9820757"/>
              <a:gd name="connsiteY26" fmla="*/ 1567181 h 1567182"/>
              <a:gd name="connsiteX27" fmla="*/ 5446349 w 9820757"/>
              <a:gd name="connsiteY27" fmla="*/ 1564568 h 1567182"/>
              <a:gd name="connsiteX28" fmla="*/ 5451610 w 9820757"/>
              <a:gd name="connsiteY28" fmla="*/ 1564568 h 1567182"/>
              <a:gd name="connsiteX29" fmla="*/ 5466569 w 9820757"/>
              <a:gd name="connsiteY29" fmla="*/ 1563207 h 1567182"/>
              <a:gd name="connsiteX30" fmla="*/ 7211665 w 9820757"/>
              <a:gd name="connsiteY30" fmla="*/ 1563207 h 1567182"/>
              <a:gd name="connsiteX31" fmla="*/ 7245245 w 9820757"/>
              <a:gd name="connsiteY31" fmla="*/ 1560150 h 1567182"/>
              <a:gd name="connsiteX32" fmla="*/ 7293882 w 9820757"/>
              <a:gd name="connsiteY32" fmla="*/ 1564567 h 1567182"/>
              <a:gd name="connsiteX33" fmla="*/ 9272107 w 9820757"/>
              <a:gd name="connsiteY33" fmla="*/ 1564567 h 1567182"/>
              <a:gd name="connsiteX34" fmla="*/ 9820757 w 9820757"/>
              <a:gd name="connsiteY34" fmla="*/ 1065326 h 1567182"/>
              <a:gd name="connsiteX35" fmla="*/ 9272107 w 9820757"/>
              <a:gd name="connsiteY35" fmla="*/ 569873 h 1567182"/>
              <a:gd name="connsiteX36" fmla="*/ 8853695 w 9820757"/>
              <a:gd name="connsiteY36" fmla="*/ 745130 h 1567182"/>
              <a:gd name="connsiteX37" fmla="*/ 8157368 w 9820757"/>
              <a:gd name="connsiteY37" fmla="*/ 252520 h 1567182"/>
              <a:gd name="connsiteX38" fmla="*/ 7646404 w 9820757"/>
              <a:gd name="connsiteY38" fmla="*/ 444472 h 1567182"/>
              <a:gd name="connsiteX39" fmla="*/ 7601786 w 9820757"/>
              <a:gd name="connsiteY39" fmla="*/ 493740 h 1567182"/>
              <a:gd name="connsiteX40" fmla="*/ 7577963 w 9820757"/>
              <a:gd name="connsiteY40" fmla="*/ 475994 h 1567182"/>
              <a:gd name="connsiteX41" fmla="*/ 7211665 w 9820757"/>
              <a:gd name="connsiteY41" fmla="*/ 378104 h 1567182"/>
              <a:gd name="connsiteX42" fmla="*/ 6713160 w 9820757"/>
              <a:gd name="connsiteY42" fmla="*/ 586908 h 1567182"/>
              <a:gd name="connsiteX43" fmla="*/ 5883537 w 9820757"/>
              <a:gd name="connsiteY43" fmla="*/ 0 h 156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820757" h="1567182">
                <a:moveTo>
                  <a:pt x="5883537" y="0"/>
                </a:moveTo>
                <a:cubicBezTo>
                  <a:pt x="5466589" y="0"/>
                  <a:pt x="5120735" y="267018"/>
                  <a:pt x="5040787" y="624879"/>
                </a:cubicBezTo>
                <a:lnTo>
                  <a:pt x="5028843" y="733523"/>
                </a:lnTo>
                <a:lnTo>
                  <a:pt x="4994739" y="642640"/>
                </a:lnTo>
                <a:cubicBezTo>
                  <a:pt x="4884129" y="412811"/>
                  <a:pt x="4632092" y="252521"/>
                  <a:pt x="4336871" y="252521"/>
                </a:cubicBezTo>
                <a:cubicBezTo>
                  <a:pt x="4136895" y="252521"/>
                  <a:pt x="3956404" y="325702"/>
                  <a:pt x="3825907" y="444473"/>
                </a:cubicBezTo>
                <a:lnTo>
                  <a:pt x="3781289" y="493741"/>
                </a:lnTo>
                <a:lnTo>
                  <a:pt x="3757466" y="475995"/>
                </a:lnTo>
                <a:cubicBezTo>
                  <a:pt x="3653193" y="412653"/>
                  <a:pt x="3527249" y="376412"/>
                  <a:pt x="3391168" y="378105"/>
                </a:cubicBezTo>
                <a:cubicBezTo>
                  <a:pt x="3193231" y="378105"/>
                  <a:pt x="3012401" y="458241"/>
                  <a:pt x="2892663" y="586909"/>
                </a:cubicBezTo>
                <a:cubicBezTo>
                  <a:pt x="2799803" y="249437"/>
                  <a:pt x="2465022" y="1"/>
                  <a:pt x="2063040" y="1"/>
                </a:cubicBezTo>
                <a:cubicBezTo>
                  <a:pt x="1646092" y="1"/>
                  <a:pt x="1300238" y="267019"/>
                  <a:pt x="1220289" y="624880"/>
                </a:cubicBezTo>
                <a:lnTo>
                  <a:pt x="1205037" y="763617"/>
                </a:lnTo>
                <a:lnTo>
                  <a:pt x="1143510" y="746318"/>
                </a:lnTo>
                <a:cubicBezTo>
                  <a:pt x="1113753" y="740809"/>
                  <a:pt x="1082924" y="737919"/>
                  <a:pt x="1051326" y="737919"/>
                </a:cubicBezTo>
                <a:cubicBezTo>
                  <a:pt x="838078" y="737919"/>
                  <a:pt x="660481" y="870241"/>
                  <a:pt x="611220" y="1049267"/>
                </a:cubicBezTo>
                <a:cubicBezTo>
                  <a:pt x="547700" y="981010"/>
                  <a:pt x="451771" y="938499"/>
                  <a:pt x="346768" y="938499"/>
                </a:cubicBezTo>
                <a:cubicBezTo>
                  <a:pt x="154264" y="936104"/>
                  <a:pt x="0" y="1076810"/>
                  <a:pt x="0" y="1251644"/>
                </a:cubicBezTo>
                <a:cubicBezTo>
                  <a:pt x="0" y="1426477"/>
                  <a:pt x="154264" y="1567182"/>
                  <a:pt x="346768" y="1567182"/>
                </a:cubicBezTo>
                <a:lnTo>
                  <a:pt x="1597082" y="1567182"/>
                </a:lnTo>
                <a:lnTo>
                  <a:pt x="1640847" y="1563208"/>
                </a:lnTo>
                <a:lnTo>
                  <a:pt x="3391168" y="1563208"/>
                </a:lnTo>
                <a:lnTo>
                  <a:pt x="3424747" y="1560151"/>
                </a:lnTo>
                <a:lnTo>
                  <a:pt x="3473385" y="1564568"/>
                </a:lnTo>
                <a:lnTo>
                  <a:pt x="4138562" y="1564568"/>
                </a:lnTo>
                <a:lnTo>
                  <a:pt x="4167265" y="1567181"/>
                </a:lnTo>
                <a:lnTo>
                  <a:pt x="5417579" y="1567181"/>
                </a:lnTo>
                <a:lnTo>
                  <a:pt x="5446349" y="1564568"/>
                </a:lnTo>
                <a:lnTo>
                  <a:pt x="5451610" y="1564568"/>
                </a:lnTo>
                <a:lnTo>
                  <a:pt x="5466569" y="1563207"/>
                </a:lnTo>
                <a:lnTo>
                  <a:pt x="7211665" y="1563207"/>
                </a:lnTo>
                <a:lnTo>
                  <a:pt x="7245245" y="1560150"/>
                </a:lnTo>
                <a:lnTo>
                  <a:pt x="7293882" y="1564567"/>
                </a:lnTo>
                <a:lnTo>
                  <a:pt x="9272107" y="1564567"/>
                </a:lnTo>
                <a:cubicBezTo>
                  <a:pt x="9576684" y="1564567"/>
                  <a:pt x="9820757" y="1341946"/>
                  <a:pt x="9820757" y="1065326"/>
                </a:cubicBezTo>
                <a:cubicBezTo>
                  <a:pt x="9820757" y="788706"/>
                  <a:pt x="9576684" y="566084"/>
                  <a:pt x="9272107" y="569873"/>
                </a:cubicBezTo>
                <a:cubicBezTo>
                  <a:pt x="9105973" y="569873"/>
                  <a:pt x="8954195" y="637134"/>
                  <a:pt x="8853695" y="745130"/>
                </a:cubicBezTo>
                <a:cubicBezTo>
                  <a:pt x="8775755" y="461879"/>
                  <a:pt x="8494764" y="252520"/>
                  <a:pt x="8157368" y="252520"/>
                </a:cubicBezTo>
                <a:cubicBezTo>
                  <a:pt x="7957393" y="252520"/>
                  <a:pt x="7776901" y="325701"/>
                  <a:pt x="7646404" y="444472"/>
                </a:cubicBezTo>
                <a:lnTo>
                  <a:pt x="7601786" y="493740"/>
                </a:lnTo>
                <a:lnTo>
                  <a:pt x="7577963" y="475994"/>
                </a:lnTo>
                <a:cubicBezTo>
                  <a:pt x="7473690" y="412652"/>
                  <a:pt x="7347746" y="376411"/>
                  <a:pt x="7211665" y="378104"/>
                </a:cubicBezTo>
                <a:cubicBezTo>
                  <a:pt x="7013729" y="378104"/>
                  <a:pt x="6832899" y="458240"/>
                  <a:pt x="6713160" y="586908"/>
                </a:cubicBezTo>
                <a:cubicBezTo>
                  <a:pt x="6620301" y="249436"/>
                  <a:pt x="6285519" y="0"/>
                  <a:pt x="5883537" y="0"/>
                </a:cubicBezTo>
                <a:close/>
              </a:path>
            </a:pathLst>
          </a:custGeom>
          <a:blipFill dpi="0" rotWithShape="1">
            <a:blip r:embed="rId3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/>
            <a:tile tx="438150" ty="-101600" sx="40000" sy="40000" flip="xy" algn="r"/>
          </a:blipFill>
          <a:ln w="15875" cap="flat">
            <a:solidFill>
              <a:srgbClr val="0078D4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binary">
            <a:extLst>
              <a:ext uri="{FF2B5EF4-FFF2-40B4-BE49-F238E27FC236}">
                <a16:creationId xmlns:a16="http://schemas.microsoft.com/office/drawing/2014/main" id="{89CFF0AA-20FD-4504-B77A-E218C567376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2643" y="1461127"/>
            <a:ext cx="303158" cy="261776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flat">
            <a:solidFill>
              <a:srgbClr val="0078D4"/>
            </a:solidFill>
            <a:prstDash val="solid"/>
            <a:miter/>
          </a:ln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83000">
                    <a:srgbClr val="1A1A1A"/>
                  </a:gs>
                  <a:gs pos="100000">
                    <a:srgbClr val="0D0D0D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mail">
            <a:extLst>
              <a:ext uri="{FF2B5EF4-FFF2-40B4-BE49-F238E27FC236}">
                <a16:creationId xmlns:a16="http://schemas.microsoft.com/office/drawing/2014/main" id="{CF5F1DDE-966F-4CB8-9BBB-AFBB39A852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75615" y="1688224"/>
            <a:ext cx="265048" cy="159029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9050" cap="flat">
            <a:solidFill>
              <a:srgbClr val="0078D4"/>
            </a:solidFill>
            <a:prstDash val="solid"/>
            <a:miter/>
          </a:ln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83000">
                    <a:srgbClr val="1A1A1A"/>
                  </a:gs>
                  <a:gs pos="100000">
                    <a:srgbClr val="0D0D0D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attach">
            <a:extLst>
              <a:ext uri="{FF2B5EF4-FFF2-40B4-BE49-F238E27FC236}">
                <a16:creationId xmlns:a16="http://schemas.microsoft.com/office/drawing/2014/main" id="{709F33AF-7F79-4C1F-9B87-158FE73D36C8}"/>
              </a:ext>
            </a:extLst>
          </p:cNvPr>
          <p:cNvSpPr>
            <a:spLocks noChangeAspect="1"/>
          </p:cNvSpPr>
          <p:nvPr/>
        </p:nvSpPr>
        <p:spPr bwMode="auto">
          <a:xfrm>
            <a:off x="6660185" y="1205404"/>
            <a:ext cx="110193" cy="286506"/>
          </a:xfrm>
          <a:custGeom>
            <a:avLst/>
            <a:gdLst>
              <a:gd name="T0" fmla="*/ 129 w 129"/>
              <a:gd name="T1" fmla="*/ 58 h 342"/>
              <a:gd name="T2" fmla="*/ 129 w 129"/>
              <a:gd name="T3" fmla="*/ 277 h 342"/>
              <a:gd name="T4" fmla="*/ 64 w 129"/>
              <a:gd name="T5" fmla="*/ 342 h 342"/>
              <a:gd name="T6" fmla="*/ 0 w 129"/>
              <a:gd name="T7" fmla="*/ 277 h 342"/>
              <a:gd name="T8" fmla="*/ 0 w 129"/>
              <a:gd name="T9" fmla="*/ 44 h 342"/>
              <a:gd name="T10" fmla="*/ 44 w 129"/>
              <a:gd name="T11" fmla="*/ 0 h 342"/>
              <a:gd name="T12" fmla="*/ 89 w 129"/>
              <a:gd name="T13" fmla="*/ 44 h 342"/>
              <a:gd name="T14" fmla="*/ 89 w 129"/>
              <a:gd name="T15" fmla="*/ 270 h 342"/>
              <a:gd name="T16" fmla="*/ 64 w 129"/>
              <a:gd name="T17" fmla="*/ 295 h 342"/>
              <a:gd name="T18" fmla="*/ 40 w 129"/>
              <a:gd name="T19" fmla="*/ 270 h 342"/>
              <a:gd name="T20" fmla="*/ 40 w 129"/>
              <a:gd name="T21" fmla="*/ 80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" h="342">
                <a:moveTo>
                  <a:pt x="129" y="58"/>
                </a:moveTo>
                <a:cubicBezTo>
                  <a:pt x="129" y="277"/>
                  <a:pt x="129" y="277"/>
                  <a:pt x="129" y="277"/>
                </a:cubicBezTo>
                <a:cubicBezTo>
                  <a:pt x="129" y="313"/>
                  <a:pt x="100" y="342"/>
                  <a:pt x="64" y="342"/>
                </a:cubicBezTo>
                <a:cubicBezTo>
                  <a:pt x="29" y="342"/>
                  <a:pt x="0" y="313"/>
                  <a:pt x="0" y="277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19"/>
                  <a:pt x="20" y="0"/>
                  <a:pt x="44" y="0"/>
                </a:cubicBezTo>
                <a:cubicBezTo>
                  <a:pt x="69" y="0"/>
                  <a:pt x="89" y="19"/>
                  <a:pt x="89" y="44"/>
                </a:cubicBezTo>
                <a:cubicBezTo>
                  <a:pt x="89" y="270"/>
                  <a:pt x="89" y="270"/>
                  <a:pt x="89" y="270"/>
                </a:cubicBezTo>
                <a:cubicBezTo>
                  <a:pt x="89" y="284"/>
                  <a:pt x="78" y="295"/>
                  <a:pt x="64" y="295"/>
                </a:cubicBezTo>
                <a:cubicBezTo>
                  <a:pt x="51" y="295"/>
                  <a:pt x="40" y="284"/>
                  <a:pt x="40" y="270"/>
                </a:cubicBezTo>
                <a:cubicBezTo>
                  <a:pt x="40" y="80"/>
                  <a:pt x="40" y="80"/>
                  <a:pt x="40" y="80"/>
                </a:cubicBezTo>
              </a:path>
            </a:pathLst>
          </a:custGeom>
          <a:noFill/>
          <a:ln w="19050" cap="flat">
            <a:solidFill>
              <a:srgbClr val="0078D4"/>
            </a:solidFill>
            <a:prstDash val="solid"/>
            <a:miter/>
          </a:ln>
          <a:ex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83000">
                    <a:srgbClr val="1A1A1A"/>
                  </a:gs>
                  <a:gs pos="100000">
                    <a:srgbClr val="0D0D0D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D043B29-FCED-4600-8809-43822B318724}"/>
              </a:ext>
            </a:extLst>
          </p:cNvPr>
          <p:cNvGrpSpPr/>
          <p:nvPr/>
        </p:nvGrpSpPr>
        <p:grpSpPr>
          <a:xfrm>
            <a:off x="6746094" y="1986057"/>
            <a:ext cx="843116" cy="542794"/>
            <a:chOff x="8680684" y="2578412"/>
            <a:chExt cx="1124155" cy="7237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3C7030-3717-4AD3-8D01-CE14321FA731}"/>
                </a:ext>
              </a:extLst>
            </p:cNvPr>
            <p:cNvSpPr txBox="1"/>
            <p:nvPr/>
          </p:nvSpPr>
          <p:spPr>
            <a:xfrm>
              <a:off x="8680684" y="3017358"/>
              <a:ext cx="112415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1" i="0" u="none" strike="noStrike" kern="5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Cloud Threats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00ADB8D-B3DD-4D4D-9024-DB171BAFB6E4}"/>
                </a:ext>
              </a:extLst>
            </p:cNvPr>
            <p:cNvGrpSpPr/>
            <p:nvPr/>
          </p:nvGrpSpPr>
          <p:grpSpPr>
            <a:xfrm>
              <a:off x="9036714" y="2578412"/>
              <a:ext cx="412096" cy="412096"/>
              <a:chOff x="8202536" y="5412649"/>
              <a:chExt cx="295014" cy="295014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6922F8F-1926-4899-B3E3-FBF821F1C5CE}"/>
                  </a:ext>
                </a:extLst>
              </p:cNvPr>
              <p:cNvSpPr/>
              <p:nvPr/>
            </p:nvSpPr>
            <p:spPr>
              <a:xfrm>
                <a:off x="8202536" y="5412649"/>
                <a:ext cx="295014" cy="295014"/>
              </a:xfrm>
              <a:prstGeom prst="ellipse">
                <a:avLst/>
              </a:prstGeom>
              <a:solidFill>
                <a:srgbClr val="D83B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3D24B775-A89E-4B9D-BC49-8862B96664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35743" y="5445856"/>
                <a:ext cx="228600" cy="228600"/>
              </a:xfrm>
              <a:prstGeom prst="rect">
                <a:avLst/>
              </a:prstGeom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72E73D-C880-4C1F-95E6-CAF2641AA850}"/>
              </a:ext>
            </a:extLst>
          </p:cNvPr>
          <p:cNvGrpSpPr/>
          <p:nvPr/>
        </p:nvGrpSpPr>
        <p:grpSpPr>
          <a:xfrm>
            <a:off x="4174564" y="1986057"/>
            <a:ext cx="992580" cy="542794"/>
            <a:chOff x="5310469" y="2581833"/>
            <a:chExt cx="1323440" cy="72372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4B5BED2-4513-4677-9671-E26232E98503}"/>
                </a:ext>
              </a:extLst>
            </p:cNvPr>
            <p:cNvGrpSpPr/>
            <p:nvPr/>
          </p:nvGrpSpPr>
          <p:grpSpPr>
            <a:xfrm>
              <a:off x="5734027" y="2581833"/>
              <a:ext cx="412096" cy="412096"/>
              <a:chOff x="8769105" y="1644445"/>
              <a:chExt cx="439920" cy="43992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3CB5C5E-DF51-4453-8222-3AF1592A1290}"/>
                  </a:ext>
                </a:extLst>
              </p:cNvPr>
              <p:cNvSpPr/>
              <p:nvPr/>
            </p:nvSpPr>
            <p:spPr>
              <a:xfrm>
                <a:off x="8769105" y="1644445"/>
                <a:ext cx="439920" cy="439920"/>
              </a:xfrm>
              <a:prstGeom prst="ellipse">
                <a:avLst/>
              </a:prstGeom>
              <a:solidFill>
                <a:srgbClr val="107C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check 3">
                <a:extLst>
                  <a:ext uri="{FF2B5EF4-FFF2-40B4-BE49-F238E27FC236}">
                    <a16:creationId xmlns:a16="http://schemas.microsoft.com/office/drawing/2014/main" id="{79731735-950D-44A2-98A2-C43E200F47B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18623" y="1694951"/>
                <a:ext cx="340885" cy="338909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2863A0E-8546-4198-9BA3-D773C9DB11F4}"/>
                </a:ext>
              </a:extLst>
            </p:cNvPr>
            <p:cNvSpPr txBox="1"/>
            <p:nvPr/>
          </p:nvSpPr>
          <p:spPr>
            <a:xfrm>
              <a:off x="5310469" y="3020779"/>
              <a:ext cx="1323440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1" i="0" u="none" strike="noStrike" kern="5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Sanctioned apps 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5DD3506-6F5F-46D7-8200-5197D6BEA496}"/>
              </a:ext>
            </a:extLst>
          </p:cNvPr>
          <p:cNvSpPr txBox="1"/>
          <p:nvPr/>
        </p:nvSpPr>
        <p:spPr>
          <a:xfrm>
            <a:off x="4571245" y="1411940"/>
            <a:ext cx="7216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kern="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5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Office 365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E34C62A-4566-4E38-9692-C698A0E5FFD6}"/>
              </a:ext>
            </a:extLst>
          </p:cNvPr>
          <p:cNvSpPr txBox="1"/>
          <p:nvPr/>
        </p:nvSpPr>
        <p:spPr>
          <a:xfrm>
            <a:off x="3600623" y="1758857"/>
            <a:ext cx="7158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kern="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5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Salesforce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C8648-E621-48B6-82EA-034391216579}"/>
              </a:ext>
            </a:extLst>
          </p:cNvPr>
          <p:cNvSpPr txBox="1"/>
          <p:nvPr/>
        </p:nvSpPr>
        <p:spPr>
          <a:xfrm>
            <a:off x="4774172" y="1767117"/>
            <a:ext cx="536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kern="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5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Azure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8EDA31-0F03-4E11-A081-CD20621C872C}"/>
              </a:ext>
            </a:extLst>
          </p:cNvPr>
          <p:cNvSpPr txBox="1"/>
          <p:nvPr/>
        </p:nvSpPr>
        <p:spPr>
          <a:xfrm>
            <a:off x="3738699" y="1217636"/>
            <a:ext cx="3784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kern="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5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Box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D02ED4-CAA4-43F8-980D-8C31AAA269B1}"/>
              </a:ext>
            </a:extLst>
          </p:cNvPr>
          <p:cNvSpPr txBox="1"/>
          <p:nvPr/>
        </p:nvSpPr>
        <p:spPr>
          <a:xfrm>
            <a:off x="5351347" y="1537127"/>
            <a:ext cx="4323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kern="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5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AWS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E19917-3D2B-402A-9E98-96FBB9330DD3}"/>
              </a:ext>
            </a:extLst>
          </p:cNvPr>
          <p:cNvCxnSpPr>
            <a:cxnSpLocks/>
          </p:cNvCxnSpPr>
          <p:nvPr/>
        </p:nvCxnSpPr>
        <p:spPr>
          <a:xfrm>
            <a:off x="3465142" y="1133946"/>
            <a:ext cx="0" cy="276027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DB0E1C0-8A37-48C5-BEA5-A5AB7DFA2BC2}"/>
              </a:ext>
            </a:extLst>
          </p:cNvPr>
          <p:cNvCxnSpPr>
            <a:cxnSpLocks/>
          </p:cNvCxnSpPr>
          <p:nvPr/>
        </p:nvCxnSpPr>
        <p:spPr>
          <a:xfrm>
            <a:off x="5876563" y="1303855"/>
            <a:ext cx="0" cy="2590361"/>
          </a:xfrm>
          <a:prstGeom prst="line">
            <a:avLst/>
          </a:prstGeom>
          <a:ln w="127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6FA857F-A796-45E4-8DC0-22B7D1015B10}"/>
              </a:ext>
            </a:extLst>
          </p:cNvPr>
          <p:cNvGrpSpPr/>
          <p:nvPr/>
        </p:nvGrpSpPr>
        <p:grpSpPr>
          <a:xfrm>
            <a:off x="1812579" y="1986057"/>
            <a:ext cx="1116011" cy="542794"/>
            <a:chOff x="2416772" y="2578412"/>
            <a:chExt cx="1488015" cy="723726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9C38088-3123-48C9-8F23-D1D1622773BB}"/>
                </a:ext>
              </a:extLst>
            </p:cNvPr>
            <p:cNvGrpSpPr/>
            <p:nvPr/>
          </p:nvGrpSpPr>
          <p:grpSpPr>
            <a:xfrm>
              <a:off x="2944096" y="2578412"/>
              <a:ext cx="412096" cy="412096"/>
              <a:chOff x="8967035" y="3106808"/>
              <a:chExt cx="439920" cy="43992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26ECD00-98CD-40D8-8D44-05A6F4BACC34}"/>
                  </a:ext>
                </a:extLst>
              </p:cNvPr>
              <p:cNvSpPr/>
              <p:nvPr/>
            </p:nvSpPr>
            <p:spPr>
              <a:xfrm>
                <a:off x="8967035" y="3106808"/>
                <a:ext cx="439920" cy="439920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illegal">
                <a:extLst>
                  <a:ext uri="{FF2B5EF4-FFF2-40B4-BE49-F238E27FC236}">
                    <a16:creationId xmlns:a16="http://schemas.microsoft.com/office/drawing/2014/main" id="{4DB92CEE-8E67-49DD-8C92-EAC135A41E3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016084" y="3156326"/>
                <a:ext cx="341821" cy="340885"/>
              </a:xfrm>
              <a:custGeom>
                <a:avLst/>
                <a:gdLst>
                  <a:gd name="T0" fmla="*/ 265 w 265"/>
                  <a:gd name="T1" fmla="*/ 133 h 265"/>
                  <a:gd name="T2" fmla="*/ 132 w 265"/>
                  <a:gd name="T3" fmla="*/ 265 h 265"/>
                  <a:gd name="T4" fmla="*/ 0 w 265"/>
                  <a:gd name="T5" fmla="*/ 133 h 265"/>
                  <a:gd name="T6" fmla="*/ 132 w 265"/>
                  <a:gd name="T7" fmla="*/ 0 h 265"/>
                  <a:gd name="T8" fmla="*/ 265 w 265"/>
                  <a:gd name="T9" fmla="*/ 133 h 265"/>
                  <a:gd name="T10" fmla="*/ 226 w 265"/>
                  <a:gd name="T11" fmla="*/ 227 h 265"/>
                  <a:gd name="T12" fmla="*/ 39 w 265"/>
                  <a:gd name="T13" fmla="*/ 3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5" h="265">
                    <a:moveTo>
                      <a:pt x="265" y="133"/>
                    </a:moveTo>
                    <a:cubicBezTo>
                      <a:pt x="265" y="206"/>
                      <a:pt x="205" y="265"/>
                      <a:pt x="132" y="265"/>
                    </a:cubicBezTo>
                    <a:cubicBezTo>
                      <a:pt x="59" y="265"/>
                      <a:pt x="0" y="206"/>
                      <a:pt x="0" y="133"/>
                    </a:cubicBezTo>
                    <a:cubicBezTo>
                      <a:pt x="0" y="60"/>
                      <a:pt x="59" y="0"/>
                      <a:pt x="132" y="0"/>
                    </a:cubicBezTo>
                    <a:cubicBezTo>
                      <a:pt x="205" y="0"/>
                      <a:pt x="265" y="60"/>
                      <a:pt x="265" y="133"/>
                    </a:cubicBezTo>
                    <a:close/>
                    <a:moveTo>
                      <a:pt x="226" y="227"/>
                    </a:moveTo>
                    <a:cubicBezTo>
                      <a:pt x="39" y="39"/>
                      <a:pt x="39" y="39"/>
                      <a:pt x="39" y="39"/>
                    </a:cubicBezTo>
                  </a:path>
                </a:pathLst>
              </a:custGeom>
              <a:noFill/>
              <a:ln w="15875" cap="sq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1C8A0E5-50C0-405F-9DFE-F8DE79116CEE}"/>
                </a:ext>
              </a:extLst>
            </p:cNvPr>
            <p:cNvSpPr txBox="1"/>
            <p:nvPr/>
          </p:nvSpPr>
          <p:spPr>
            <a:xfrm>
              <a:off x="2416772" y="3017358"/>
              <a:ext cx="148801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8" b="1" i="0" u="none" strike="noStrike" kern="5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Unsanctioned apps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E3FC354-3887-437F-867D-6648BC5805B7}"/>
              </a:ext>
            </a:extLst>
          </p:cNvPr>
          <p:cNvSpPr txBox="1"/>
          <p:nvPr/>
        </p:nvSpPr>
        <p:spPr>
          <a:xfrm>
            <a:off x="2279824" y="1720166"/>
            <a:ext cx="718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kern="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5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Dropbox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F91938-AE92-4FDF-BF89-CB7E219CA819}"/>
              </a:ext>
            </a:extLst>
          </p:cNvPr>
          <p:cNvSpPr txBox="1"/>
          <p:nvPr/>
        </p:nvSpPr>
        <p:spPr>
          <a:xfrm>
            <a:off x="1348381" y="1716989"/>
            <a:ext cx="6824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kern="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5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Facebook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EC70C74-B70D-4ADA-A84A-31F2CBE40488}"/>
              </a:ext>
            </a:extLst>
          </p:cNvPr>
          <p:cNvSpPr txBox="1"/>
          <p:nvPr/>
        </p:nvSpPr>
        <p:spPr>
          <a:xfrm>
            <a:off x="2721556" y="1393111"/>
            <a:ext cx="6066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kern="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5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Twitter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1D671B4-E08B-4324-9F4D-4AFB434A5FFE}"/>
              </a:ext>
            </a:extLst>
          </p:cNvPr>
          <p:cNvSpPr txBox="1"/>
          <p:nvPr/>
        </p:nvSpPr>
        <p:spPr>
          <a:xfrm>
            <a:off x="2018591" y="1371908"/>
            <a:ext cx="57490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000" kern="5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5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YouTube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A0A96A4-2B8C-4737-A43D-D9370DA3730E}"/>
              </a:ext>
            </a:extLst>
          </p:cNvPr>
          <p:cNvGrpSpPr/>
          <p:nvPr/>
        </p:nvGrpSpPr>
        <p:grpSpPr>
          <a:xfrm>
            <a:off x="1406657" y="2047976"/>
            <a:ext cx="95232" cy="1121473"/>
            <a:chOff x="1268060" y="2425006"/>
            <a:chExt cx="126976" cy="149529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95A09BF-12BC-4B65-81E7-7892C0703C2E}"/>
                </a:ext>
              </a:extLst>
            </p:cNvPr>
            <p:cNvCxnSpPr>
              <a:cxnSpLocks/>
            </p:cNvCxnSpPr>
            <p:nvPr/>
          </p:nvCxnSpPr>
          <p:spPr>
            <a:xfrm>
              <a:off x="1331548" y="2540275"/>
              <a:ext cx="0" cy="1380028"/>
            </a:xfrm>
            <a:prstGeom prst="line">
              <a:avLst/>
            </a:prstGeom>
            <a:ln w="38100" cap="rnd">
              <a:solidFill>
                <a:srgbClr val="002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D06F418-B46F-43D6-BC0D-B4BBF9778D36}"/>
                </a:ext>
              </a:extLst>
            </p:cNvPr>
            <p:cNvSpPr/>
            <p:nvPr/>
          </p:nvSpPr>
          <p:spPr bwMode="auto">
            <a:xfrm>
              <a:off x="1268060" y="2425006"/>
              <a:ext cx="126976" cy="1269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826EA6E4-64E8-4DA5-AE78-D92555AD512C}"/>
              </a:ext>
            </a:extLst>
          </p:cNvPr>
          <p:cNvSpPr txBox="1"/>
          <p:nvPr/>
        </p:nvSpPr>
        <p:spPr>
          <a:xfrm>
            <a:off x="1071641" y="3323455"/>
            <a:ext cx="774925" cy="346249"/>
          </a:xfrm>
          <a:prstGeom prst="rect">
            <a:avLst/>
          </a:prstGeom>
          <a:noFill/>
        </p:spPr>
        <p:txBody>
          <a:bodyPr wrap="square" lIns="68580" tIns="68580" rIns="68580" bIns="68580" rtlCol="0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Discover the cloud apps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79108F1-338E-40CB-9F45-FDA5B3B21513}"/>
              </a:ext>
            </a:extLst>
          </p:cNvPr>
          <p:cNvGrpSpPr/>
          <p:nvPr/>
        </p:nvGrpSpPr>
        <p:grpSpPr>
          <a:xfrm>
            <a:off x="1266707" y="2949332"/>
            <a:ext cx="357287" cy="357287"/>
            <a:chOff x="5933050" y="2797028"/>
            <a:chExt cx="576290" cy="57629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D1E6F17-AE4C-4E7A-86D9-8F2A05D657FC}"/>
                </a:ext>
              </a:extLst>
            </p:cNvPr>
            <p:cNvSpPr/>
            <p:nvPr/>
          </p:nvSpPr>
          <p:spPr>
            <a:xfrm rot="1796401">
              <a:off x="5933050" y="2797028"/>
              <a:ext cx="576290" cy="576290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cloud">
              <a:extLst>
                <a:ext uri="{FF2B5EF4-FFF2-40B4-BE49-F238E27FC236}">
                  <a16:creationId xmlns:a16="http://schemas.microsoft.com/office/drawing/2014/main" id="{7AF3B016-521A-48B5-B471-E2E2D07418D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29627" y="2921589"/>
              <a:ext cx="362664" cy="231052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solidFill>
              <a:srgbClr val="C1C1C1"/>
            </a:solidFill>
            <a:ln w="15875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magnify">
              <a:extLst>
                <a:ext uri="{FF2B5EF4-FFF2-40B4-BE49-F238E27FC236}">
                  <a16:creationId xmlns:a16="http://schemas.microsoft.com/office/drawing/2014/main" id="{C4535268-CCD6-43E7-A30E-F6886D2547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6193840" y="3026684"/>
              <a:ext cx="211818" cy="207771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solidFill>
              <a:schemeClr val="bg1">
                <a:alpha val="82000"/>
              </a:schemeClr>
            </a:solidFill>
            <a:ln w="22225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CB56F33-5F2E-4C3E-8480-A4321144657F}"/>
              </a:ext>
            </a:extLst>
          </p:cNvPr>
          <p:cNvGrpSpPr/>
          <p:nvPr/>
        </p:nvGrpSpPr>
        <p:grpSpPr>
          <a:xfrm>
            <a:off x="2912997" y="2047976"/>
            <a:ext cx="95232" cy="1121473"/>
            <a:chOff x="1268060" y="2425006"/>
            <a:chExt cx="126976" cy="1495297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4345C16-EACE-4F0C-84B3-8A364E5128C6}"/>
                </a:ext>
              </a:extLst>
            </p:cNvPr>
            <p:cNvCxnSpPr>
              <a:cxnSpLocks/>
            </p:cNvCxnSpPr>
            <p:nvPr/>
          </p:nvCxnSpPr>
          <p:spPr>
            <a:xfrm>
              <a:off x="1331548" y="2540275"/>
              <a:ext cx="0" cy="1380028"/>
            </a:xfrm>
            <a:prstGeom prst="line">
              <a:avLst/>
            </a:prstGeom>
            <a:ln w="38100" cap="rnd">
              <a:solidFill>
                <a:srgbClr val="002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95658CB-EB75-4A09-A9DD-87DA21331435}"/>
                </a:ext>
              </a:extLst>
            </p:cNvPr>
            <p:cNvSpPr/>
            <p:nvPr/>
          </p:nvSpPr>
          <p:spPr bwMode="auto">
            <a:xfrm>
              <a:off x="1268060" y="2425006"/>
              <a:ext cx="126976" cy="1269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8D1939C-B706-462F-9C4A-6C350A145832}"/>
              </a:ext>
            </a:extLst>
          </p:cNvPr>
          <p:cNvSpPr txBox="1"/>
          <p:nvPr/>
        </p:nvSpPr>
        <p:spPr>
          <a:xfrm>
            <a:off x="2492621" y="3323454"/>
            <a:ext cx="935984" cy="346249"/>
          </a:xfrm>
          <a:prstGeom prst="rect">
            <a:avLst/>
          </a:prstGeom>
          <a:noFill/>
        </p:spPr>
        <p:txBody>
          <a:bodyPr wrap="square" lIns="68580" tIns="68580" rIns="68580" bIns="68580" rtlCol="0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Govern discovered apps</a:t>
            </a:r>
            <a:endParaRPr kumimoji="0" lang="en-US" sz="750" b="0" i="0" u="none" strike="noStrike" kern="0" cap="none" spc="0" normalizeH="0" baseline="0" noProof="0">
              <a:ln>
                <a:noFill/>
              </a:ln>
              <a:gradFill>
                <a:gsLst>
                  <a:gs pos="83000">
                    <a:srgbClr val="1A1A1A"/>
                  </a:gs>
                  <a:gs pos="100000">
                    <a:srgbClr val="0D0D0D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9C3FC17-2188-4D9C-A352-2F02DF9438DE}"/>
              </a:ext>
            </a:extLst>
          </p:cNvPr>
          <p:cNvGrpSpPr/>
          <p:nvPr/>
        </p:nvGrpSpPr>
        <p:grpSpPr>
          <a:xfrm>
            <a:off x="2781970" y="2949332"/>
            <a:ext cx="357287" cy="357287"/>
            <a:chOff x="6796486" y="3144913"/>
            <a:chExt cx="576290" cy="57629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C678592-A35B-495A-861B-702BB4B22917}"/>
                </a:ext>
              </a:extLst>
            </p:cNvPr>
            <p:cNvSpPr/>
            <p:nvPr/>
          </p:nvSpPr>
          <p:spPr>
            <a:xfrm rot="1796401">
              <a:off x="6796486" y="3144913"/>
              <a:ext cx="576290" cy="576290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9A72546-B385-44DF-B429-21EE74A67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81420" y="3234187"/>
              <a:ext cx="406400" cy="406401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A47CA3A-9A3C-402D-99F3-B678118DA19D}"/>
              </a:ext>
            </a:extLst>
          </p:cNvPr>
          <p:cNvGrpSpPr/>
          <p:nvPr/>
        </p:nvGrpSpPr>
        <p:grpSpPr>
          <a:xfrm>
            <a:off x="4090126" y="2047976"/>
            <a:ext cx="95232" cy="1121473"/>
            <a:chOff x="1268060" y="2425006"/>
            <a:chExt cx="126976" cy="149529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A8A6878-ED6E-4A75-A37F-A33BD2D252A5}"/>
                </a:ext>
              </a:extLst>
            </p:cNvPr>
            <p:cNvCxnSpPr>
              <a:cxnSpLocks/>
            </p:cNvCxnSpPr>
            <p:nvPr/>
          </p:nvCxnSpPr>
          <p:spPr>
            <a:xfrm>
              <a:off x="1331548" y="2540275"/>
              <a:ext cx="0" cy="1380028"/>
            </a:xfrm>
            <a:prstGeom prst="line">
              <a:avLst/>
            </a:prstGeom>
            <a:ln w="38100" cap="rnd">
              <a:solidFill>
                <a:srgbClr val="107C1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1D4F7B3-B440-4062-93C8-C12A436B875A}"/>
                </a:ext>
              </a:extLst>
            </p:cNvPr>
            <p:cNvSpPr/>
            <p:nvPr/>
          </p:nvSpPr>
          <p:spPr bwMode="auto">
            <a:xfrm>
              <a:off x="1268060" y="2425006"/>
              <a:ext cx="126976" cy="1269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107C1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82EB7CB5-E436-4F63-BA6A-0636B8EACE7A}"/>
              </a:ext>
            </a:extLst>
          </p:cNvPr>
          <p:cNvSpPr txBox="1"/>
          <p:nvPr/>
        </p:nvSpPr>
        <p:spPr>
          <a:xfrm>
            <a:off x="3480304" y="3056110"/>
            <a:ext cx="1331222" cy="346249"/>
          </a:xfrm>
          <a:prstGeom prst="rect">
            <a:avLst/>
          </a:prstGeom>
          <a:solidFill>
            <a:srgbClr val="E6E6E6"/>
          </a:solidFill>
        </p:spPr>
        <p:txBody>
          <a:bodyPr wrap="square" lIns="68580" tIns="68580" rIns="68580" bIns="68580" rtlCol="0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Classify, label and protect sensitive information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472AB59-E329-439D-A771-E0496665ADEA}"/>
              </a:ext>
            </a:extLst>
          </p:cNvPr>
          <p:cNvGrpSpPr/>
          <p:nvPr/>
        </p:nvGrpSpPr>
        <p:grpSpPr>
          <a:xfrm>
            <a:off x="3967272" y="2699422"/>
            <a:ext cx="357287" cy="357287"/>
            <a:chOff x="7112013" y="3935283"/>
            <a:chExt cx="576290" cy="57629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B69A2E5-0126-4E20-B371-63D936C662BD}"/>
                </a:ext>
              </a:extLst>
            </p:cNvPr>
            <p:cNvSpPr/>
            <p:nvPr/>
          </p:nvSpPr>
          <p:spPr>
            <a:xfrm rot="1796401">
              <a:off x="7112013" y="3935283"/>
              <a:ext cx="576290" cy="576290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CCE9283-9E91-4C1D-AA98-ABB04970E607}"/>
                </a:ext>
              </a:extLst>
            </p:cNvPr>
            <p:cNvGrpSpPr/>
            <p:nvPr/>
          </p:nvGrpSpPr>
          <p:grpSpPr>
            <a:xfrm>
              <a:off x="7298873" y="4062283"/>
              <a:ext cx="231072" cy="314467"/>
              <a:chOff x="3912062" y="3827021"/>
              <a:chExt cx="415877" cy="565969"/>
            </a:xfrm>
          </p:grpSpPr>
          <p:grpSp>
            <p:nvGrpSpPr>
              <p:cNvPr id="91" name="Group 8">
                <a:extLst>
                  <a:ext uri="{FF2B5EF4-FFF2-40B4-BE49-F238E27FC236}">
                    <a16:creationId xmlns:a16="http://schemas.microsoft.com/office/drawing/2014/main" id="{346121C7-2A2C-439F-83CB-8490E5A8831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3912062" y="3827021"/>
                <a:ext cx="415877" cy="565969"/>
                <a:chOff x="3712" y="2130"/>
                <a:chExt cx="133" cy="181"/>
              </a:xfrm>
              <a:solidFill>
                <a:schemeClr val="tx1">
                  <a:lumMod val="25000"/>
                  <a:lumOff val="75000"/>
                </a:schemeClr>
              </a:solidFill>
            </p:grpSpPr>
            <p:sp>
              <p:nvSpPr>
                <p:cNvPr id="95" name="Freeform 9">
                  <a:extLst>
                    <a:ext uri="{FF2B5EF4-FFF2-40B4-BE49-F238E27FC236}">
                      <a16:creationId xmlns:a16="http://schemas.microsoft.com/office/drawing/2014/main" id="{FF8E1542-F37A-4512-B227-215B1B7A38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2" y="2130"/>
                  <a:ext cx="133" cy="181"/>
                </a:xfrm>
                <a:custGeom>
                  <a:avLst/>
                  <a:gdLst>
                    <a:gd name="T0" fmla="*/ 0 w 214"/>
                    <a:gd name="T1" fmla="*/ 0 h 293"/>
                    <a:gd name="T2" fmla="*/ 0 w 214"/>
                    <a:gd name="T3" fmla="*/ 0 h 293"/>
                    <a:gd name="T4" fmla="*/ 0 w 214"/>
                    <a:gd name="T5" fmla="*/ 293 h 293"/>
                    <a:gd name="T6" fmla="*/ 214 w 214"/>
                    <a:gd name="T7" fmla="*/ 293 h 293"/>
                    <a:gd name="T8" fmla="*/ 214 w 214"/>
                    <a:gd name="T9" fmla="*/ 80 h 293"/>
                    <a:gd name="T10" fmla="*/ 134 w 214"/>
                    <a:gd name="T11" fmla="*/ 80 h 293"/>
                    <a:gd name="T12" fmla="*/ 134 w 214"/>
                    <a:gd name="T13" fmla="*/ 0 h 293"/>
                    <a:gd name="T14" fmla="*/ 0 w 214"/>
                    <a:gd name="T15" fmla="*/ 0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4" h="29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93"/>
                      </a:lnTo>
                      <a:lnTo>
                        <a:pt x="214" y="293"/>
                      </a:lnTo>
                      <a:lnTo>
                        <a:pt x="214" y="80"/>
                      </a:lnTo>
                      <a:lnTo>
                        <a:pt x="134" y="80"/>
                      </a:lnTo>
                      <a:lnTo>
                        <a:pt x="13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1A1A1A"/>
                        </a:gs>
                        <a:gs pos="100000">
                          <a:srgbClr val="0D0D0D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11">
                  <a:extLst>
                    <a:ext uri="{FF2B5EF4-FFF2-40B4-BE49-F238E27FC236}">
                      <a16:creationId xmlns:a16="http://schemas.microsoft.com/office/drawing/2014/main" id="{A8350EC3-61B1-4676-B593-FFCDEB603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1" y="2141"/>
                  <a:ext cx="22" cy="21"/>
                </a:xfrm>
                <a:custGeom>
                  <a:avLst/>
                  <a:gdLst>
                    <a:gd name="T0" fmla="*/ 0 w 35"/>
                    <a:gd name="T1" fmla="*/ 35 h 35"/>
                    <a:gd name="T2" fmla="*/ 0 w 35"/>
                    <a:gd name="T3" fmla="*/ 35 h 35"/>
                    <a:gd name="T4" fmla="*/ 35 w 35"/>
                    <a:gd name="T5" fmla="*/ 35 h 35"/>
                    <a:gd name="T6" fmla="*/ 0 w 35"/>
                    <a:gd name="T7" fmla="*/ 0 h 35"/>
                    <a:gd name="T8" fmla="*/ 0 w 35"/>
                    <a:gd name="T9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5">
                      <a:moveTo>
                        <a:pt x="0" y="35"/>
                      </a:moveTo>
                      <a:lnTo>
                        <a:pt x="0" y="35"/>
                      </a:lnTo>
                      <a:lnTo>
                        <a:pt x="35" y="35"/>
                      </a:lnTo>
                      <a:lnTo>
                        <a:pt x="0" y="0"/>
                      </a:lnTo>
                      <a:lnTo>
                        <a:pt x="0" y="35"/>
                      </a:lnTo>
                      <a:close/>
                    </a:path>
                  </a:pathLst>
                </a:custGeom>
                <a:solidFill>
                  <a:srgbClr val="C1C1C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1A1A1A"/>
                        </a:gs>
                        <a:gs pos="100000">
                          <a:srgbClr val="0D0D0D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2" name="Group 72">
                <a:extLst>
                  <a:ext uri="{FF2B5EF4-FFF2-40B4-BE49-F238E27FC236}">
                    <a16:creationId xmlns:a16="http://schemas.microsoft.com/office/drawing/2014/main" id="{69BB4A18-F5EF-4D7D-B664-C31121A1B9BE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047931" y="4118544"/>
                <a:ext cx="144138" cy="191285"/>
                <a:chOff x="3387" y="1941"/>
                <a:chExt cx="107" cy="142"/>
              </a:xfrm>
              <a:solidFill>
                <a:srgbClr val="E81123"/>
              </a:solidFill>
            </p:grpSpPr>
            <p:sp>
              <p:nvSpPr>
                <p:cNvPr id="93" name="Freeform 73">
                  <a:extLst>
                    <a:ext uri="{FF2B5EF4-FFF2-40B4-BE49-F238E27FC236}">
                      <a16:creationId xmlns:a16="http://schemas.microsoft.com/office/drawing/2014/main" id="{96C87608-EFBF-48F2-B060-79D40250D0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87" y="1941"/>
                  <a:ext cx="107" cy="142"/>
                </a:xfrm>
                <a:custGeom>
                  <a:avLst/>
                  <a:gdLst>
                    <a:gd name="T0" fmla="*/ 80 w 320"/>
                    <a:gd name="T1" fmla="*/ 186 h 423"/>
                    <a:gd name="T2" fmla="*/ 80 w 320"/>
                    <a:gd name="T3" fmla="*/ 186 h 423"/>
                    <a:gd name="T4" fmla="*/ 80 w 320"/>
                    <a:gd name="T5" fmla="*/ 108 h 423"/>
                    <a:gd name="T6" fmla="*/ 86 w 320"/>
                    <a:gd name="T7" fmla="*/ 76 h 423"/>
                    <a:gd name="T8" fmla="*/ 103 w 320"/>
                    <a:gd name="T9" fmla="*/ 50 h 423"/>
                    <a:gd name="T10" fmla="*/ 128 w 320"/>
                    <a:gd name="T11" fmla="*/ 32 h 423"/>
                    <a:gd name="T12" fmla="*/ 160 w 320"/>
                    <a:gd name="T13" fmla="*/ 26 h 423"/>
                    <a:gd name="T14" fmla="*/ 192 w 320"/>
                    <a:gd name="T15" fmla="*/ 32 h 423"/>
                    <a:gd name="T16" fmla="*/ 217 w 320"/>
                    <a:gd name="T17" fmla="*/ 50 h 423"/>
                    <a:gd name="T18" fmla="*/ 234 w 320"/>
                    <a:gd name="T19" fmla="*/ 76 h 423"/>
                    <a:gd name="T20" fmla="*/ 240 w 320"/>
                    <a:gd name="T21" fmla="*/ 108 h 423"/>
                    <a:gd name="T22" fmla="*/ 240 w 320"/>
                    <a:gd name="T23" fmla="*/ 186 h 423"/>
                    <a:gd name="T24" fmla="*/ 80 w 320"/>
                    <a:gd name="T25" fmla="*/ 186 h 423"/>
                    <a:gd name="T26" fmla="*/ 160 w 320"/>
                    <a:gd name="T27" fmla="*/ 365 h 423"/>
                    <a:gd name="T28" fmla="*/ 160 w 320"/>
                    <a:gd name="T29" fmla="*/ 365 h 423"/>
                    <a:gd name="T30" fmla="*/ 106 w 320"/>
                    <a:gd name="T31" fmla="*/ 311 h 423"/>
                    <a:gd name="T32" fmla="*/ 160 w 320"/>
                    <a:gd name="T33" fmla="*/ 258 h 423"/>
                    <a:gd name="T34" fmla="*/ 213 w 320"/>
                    <a:gd name="T35" fmla="*/ 311 h 423"/>
                    <a:gd name="T36" fmla="*/ 160 w 320"/>
                    <a:gd name="T37" fmla="*/ 365 h 423"/>
                    <a:gd name="T38" fmla="*/ 266 w 320"/>
                    <a:gd name="T39" fmla="*/ 186 h 423"/>
                    <a:gd name="T40" fmla="*/ 266 w 320"/>
                    <a:gd name="T41" fmla="*/ 186 h 423"/>
                    <a:gd name="T42" fmla="*/ 266 w 320"/>
                    <a:gd name="T43" fmla="*/ 108 h 423"/>
                    <a:gd name="T44" fmla="*/ 258 w 320"/>
                    <a:gd name="T45" fmla="*/ 65 h 423"/>
                    <a:gd name="T46" fmla="*/ 236 w 320"/>
                    <a:gd name="T47" fmla="*/ 31 h 423"/>
                    <a:gd name="T48" fmla="*/ 202 w 320"/>
                    <a:gd name="T49" fmla="*/ 7 h 423"/>
                    <a:gd name="T50" fmla="*/ 160 w 320"/>
                    <a:gd name="T51" fmla="*/ 0 h 423"/>
                    <a:gd name="T52" fmla="*/ 118 w 320"/>
                    <a:gd name="T53" fmla="*/ 7 h 423"/>
                    <a:gd name="T54" fmla="*/ 84 w 320"/>
                    <a:gd name="T55" fmla="*/ 31 h 423"/>
                    <a:gd name="T56" fmla="*/ 61 w 320"/>
                    <a:gd name="T57" fmla="*/ 65 h 423"/>
                    <a:gd name="T58" fmla="*/ 53 w 320"/>
                    <a:gd name="T59" fmla="*/ 108 h 423"/>
                    <a:gd name="T60" fmla="*/ 53 w 320"/>
                    <a:gd name="T61" fmla="*/ 186 h 423"/>
                    <a:gd name="T62" fmla="*/ 0 w 320"/>
                    <a:gd name="T63" fmla="*/ 186 h 423"/>
                    <a:gd name="T64" fmla="*/ 0 w 320"/>
                    <a:gd name="T65" fmla="*/ 423 h 423"/>
                    <a:gd name="T66" fmla="*/ 320 w 320"/>
                    <a:gd name="T67" fmla="*/ 423 h 423"/>
                    <a:gd name="T68" fmla="*/ 320 w 320"/>
                    <a:gd name="T69" fmla="*/ 186 h 423"/>
                    <a:gd name="T70" fmla="*/ 266 w 320"/>
                    <a:gd name="T71" fmla="*/ 186 h 4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20" h="423">
                      <a:moveTo>
                        <a:pt x="80" y="186"/>
                      </a:moveTo>
                      <a:lnTo>
                        <a:pt x="80" y="186"/>
                      </a:lnTo>
                      <a:lnTo>
                        <a:pt x="80" y="108"/>
                      </a:lnTo>
                      <a:cubicBezTo>
                        <a:pt x="80" y="96"/>
                        <a:pt x="82" y="86"/>
                        <a:pt x="86" y="76"/>
                      </a:cubicBezTo>
                      <a:cubicBezTo>
                        <a:pt x="90" y="66"/>
                        <a:pt x="95" y="57"/>
                        <a:pt x="103" y="50"/>
                      </a:cubicBezTo>
                      <a:cubicBezTo>
                        <a:pt x="110" y="42"/>
                        <a:pt x="118" y="36"/>
                        <a:pt x="128" y="32"/>
                      </a:cubicBezTo>
                      <a:cubicBezTo>
                        <a:pt x="138" y="28"/>
                        <a:pt x="148" y="26"/>
                        <a:pt x="160" y="26"/>
                      </a:cubicBezTo>
                      <a:cubicBezTo>
                        <a:pt x="171" y="26"/>
                        <a:pt x="182" y="28"/>
                        <a:pt x="192" y="32"/>
                      </a:cubicBezTo>
                      <a:cubicBezTo>
                        <a:pt x="201" y="36"/>
                        <a:pt x="210" y="42"/>
                        <a:pt x="217" y="50"/>
                      </a:cubicBezTo>
                      <a:cubicBezTo>
                        <a:pt x="224" y="57"/>
                        <a:pt x="230" y="66"/>
                        <a:pt x="234" y="76"/>
                      </a:cubicBezTo>
                      <a:cubicBezTo>
                        <a:pt x="238" y="86"/>
                        <a:pt x="240" y="96"/>
                        <a:pt x="240" y="108"/>
                      </a:cubicBezTo>
                      <a:lnTo>
                        <a:pt x="240" y="186"/>
                      </a:lnTo>
                      <a:lnTo>
                        <a:pt x="80" y="186"/>
                      </a:lnTo>
                      <a:close/>
                      <a:moveTo>
                        <a:pt x="160" y="365"/>
                      </a:moveTo>
                      <a:lnTo>
                        <a:pt x="160" y="365"/>
                      </a:lnTo>
                      <a:cubicBezTo>
                        <a:pt x="130" y="365"/>
                        <a:pt x="106" y="341"/>
                        <a:pt x="106" y="311"/>
                      </a:cubicBezTo>
                      <a:cubicBezTo>
                        <a:pt x="106" y="282"/>
                        <a:pt x="130" y="258"/>
                        <a:pt x="160" y="258"/>
                      </a:cubicBezTo>
                      <a:cubicBezTo>
                        <a:pt x="189" y="258"/>
                        <a:pt x="213" y="282"/>
                        <a:pt x="213" y="311"/>
                      </a:cubicBezTo>
                      <a:cubicBezTo>
                        <a:pt x="213" y="341"/>
                        <a:pt x="189" y="365"/>
                        <a:pt x="160" y="365"/>
                      </a:cubicBezTo>
                      <a:close/>
                      <a:moveTo>
                        <a:pt x="266" y="186"/>
                      </a:moveTo>
                      <a:lnTo>
                        <a:pt x="266" y="186"/>
                      </a:lnTo>
                      <a:lnTo>
                        <a:pt x="266" y="108"/>
                      </a:lnTo>
                      <a:cubicBezTo>
                        <a:pt x="266" y="93"/>
                        <a:pt x="264" y="79"/>
                        <a:pt x="258" y="65"/>
                      </a:cubicBezTo>
                      <a:cubicBezTo>
                        <a:pt x="253" y="52"/>
                        <a:pt x="245" y="41"/>
                        <a:pt x="236" y="31"/>
                      </a:cubicBezTo>
                      <a:cubicBezTo>
                        <a:pt x="226" y="21"/>
                        <a:pt x="215" y="13"/>
                        <a:pt x="202" y="7"/>
                      </a:cubicBezTo>
                      <a:cubicBezTo>
                        <a:pt x="189" y="3"/>
                        <a:pt x="175" y="0"/>
                        <a:pt x="160" y="0"/>
                      </a:cubicBezTo>
                      <a:cubicBezTo>
                        <a:pt x="145" y="0"/>
                        <a:pt x="131" y="3"/>
                        <a:pt x="118" y="7"/>
                      </a:cubicBezTo>
                      <a:cubicBezTo>
                        <a:pt x="105" y="13"/>
                        <a:pt x="93" y="21"/>
                        <a:pt x="84" y="31"/>
                      </a:cubicBezTo>
                      <a:cubicBezTo>
                        <a:pt x="74" y="41"/>
                        <a:pt x="67" y="52"/>
                        <a:pt x="61" y="65"/>
                      </a:cubicBezTo>
                      <a:cubicBezTo>
                        <a:pt x="56" y="79"/>
                        <a:pt x="53" y="93"/>
                        <a:pt x="53" y="108"/>
                      </a:cubicBezTo>
                      <a:lnTo>
                        <a:pt x="53" y="186"/>
                      </a:lnTo>
                      <a:lnTo>
                        <a:pt x="0" y="186"/>
                      </a:lnTo>
                      <a:lnTo>
                        <a:pt x="0" y="423"/>
                      </a:lnTo>
                      <a:lnTo>
                        <a:pt x="320" y="423"/>
                      </a:lnTo>
                      <a:lnTo>
                        <a:pt x="320" y="186"/>
                      </a:lnTo>
                      <a:lnTo>
                        <a:pt x="266" y="18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1A1A1A"/>
                        </a:gs>
                        <a:gs pos="100000">
                          <a:srgbClr val="0D0D0D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74">
                  <a:extLst>
                    <a:ext uri="{FF2B5EF4-FFF2-40B4-BE49-F238E27FC236}">
                      <a16:creationId xmlns:a16="http://schemas.microsoft.com/office/drawing/2014/main" id="{3F53D473-2500-4F53-B109-2070B5521D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1" y="2036"/>
                  <a:ext cx="18" cy="18"/>
                </a:xfrm>
                <a:custGeom>
                  <a:avLst/>
                  <a:gdLst>
                    <a:gd name="T0" fmla="*/ 27 w 53"/>
                    <a:gd name="T1" fmla="*/ 0 h 53"/>
                    <a:gd name="T2" fmla="*/ 27 w 53"/>
                    <a:gd name="T3" fmla="*/ 0 h 53"/>
                    <a:gd name="T4" fmla="*/ 0 w 53"/>
                    <a:gd name="T5" fmla="*/ 26 h 53"/>
                    <a:gd name="T6" fmla="*/ 27 w 53"/>
                    <a:gd name="T7" fmla="*/ 53 h 53"/>
                    <a:gd name="T8" fmla="*/ 53 w 53"/>
                    <a:gd name="T9" fmla="*/ 26 h 53"/>
                    <a:gd name="T10" fmla="*/ 27 w 53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" h="53">
                      <a:moveTo>
                        <a:pt x="27" y="0"/>
                      </a:moveTo>
                      <a:lnTo>
                        <a:pt x="27" y="0"/>
                      </a:lnTo>
                      <a:cubicBezTo>
                        <a:pt x="12" y="0"/>
                        <a:pt x="0" y="11"/>
                        <a:pt x="0" y="26"/>
                      </a:cubicBezTo>
                      <a:cubicBezTo>
                        <a:pt x="0" y="41"/>
                        <a:pt x="12" y="53"/>
                        <a:pt x="27" y="53"/>
                      </a:cubicBezTo>
                      <a:cubicBezTo>
                        <a:pt x="42" y="53"/>
                        <a:pt x="53" y="41"/>
                        <a:pt x="53" y="26"/>
                      </a:cubicBezTo>
                      <a:cubicBezTo>
                        <a:pt x="53" y="11"/>
                        <a:pt x="42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83000">
                          <a:srgbClr val="1A1A1A"/>
                        </a:gs>
                        <a:gs pos="100000">
                          <a:srgbClr val="0D0D0D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0B33429-91BD-4227-A54E-2D3D9453AB5D}"/>
              </a:ext>
            </a:extLst>
          </p:cNvPr>
          <p:cNvCxnSpPr>
            <a:cxnSpLocks/>
          </p:cNvCxnSpPr>
          <p:nvPr/>
        </p:nvCxnSpPr>
        <p:spPr>
          <a:xfrm>
            <a:off x="5284396" y="2134427"/>
            <a:ext cx="0" cy="1035021"/>
          </a:xfrm>
          <a:prstGeom prst="line">
            <a:avLst/>
          </a:prstGeom>
          <a:ln w="38100" cap="rnd">
            <a:solidFill>
              <a:srgbClr val="107C10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8F00CB17-80E0-41FD-8237-1D7C83D827E1}"/>
              </a:ext>
            </a:extLst>
          </p:cNvPr>
          <p:cNvSpPr/>
          <p:nvPr/>
        </p:nvSpPr>
        <p:spPr bwMode="auto">
          <a:xfrm>
            <a:off x="5236780" y="2047976"/>
            <a:ext cx="95232" cy="952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07C1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err="1">
              <a:ln>
                <a:noFill/>
              </a:ln>
              <a:gradFill>
                <a:gsLst>
                  <a:gs pos="83000">
                    <a:srgbClr val="1A1A1A"/>
                  </a:gs>
                  <a:gs pos="100000">
                    <a:srgbClr val="0D0D0D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1DF55E-558B-4DB1-8EF0-CA92C05013CC}"/>
              </a:ext>
            </a:extLst>
          </p:cNvPr>
          <p:cNvSpPr txBox="1"/>
          <p:nvPr/>
        </p:nvSpPr>
        <p:spPr>
          <a:xfrm>
            <a:off x="4712905" y="3323454"/>
            <a:ext cx="1142983" cy="450123"/>
          </a:xfrm>
          <a:prstGeom prst="rect">
            <a:avLst/>
          </a:prstGeom>
          <a:noFill/>
        </p:spPr>
        <p:txBody>
          <a:bodyPr wrap="square" lIns="68580" tIns="68580" rIns="68580" bIns="68580" rtlCol="0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Control and monitor user sessions in </a:t>
            </a:r>
            <a:b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real-time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E140D18-87F0-44E0-87C7-4F002E682A61}"/>
              </a:ext>
            </a:extLst>
          </p:cNvPr>
          <p:cNvGrpSpPr/>
          <p:nvPr/>
        </p:nvGrpSpPr>
        <p:grpSpPr>
          <a:xfrm>
            <a:off x="5105751" y="2949332"/>
            <a:ext cx="357287" cy="357287"/>
            <a:chOff x="6766819" y="4776442"/>
            <a:chExt cx="576291" cy="576291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6EC154A-ABC3-4C8C-8675-C2A452A3E43B}"/>
                </a:ext>
              </a:extLst>
            </p:cNvPr>
            <p:cNvSpPr/>
            <p:nvPr/>
          </p:nvSpPr>
          <p:spPr>
            <a:xfrm rot="1796401">
              <a:off x="6766819" y="4776442"/>
              <a:ext cx="576291" cy="576291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D37B55A-5922-49EF-98F4-5BD4723D1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2418" y="4912043"/>
              <a:ext cx="305076" cy="30507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EFEB8EA-8516-42DA-9722-E97FDB7E56EC}"/>
              </a:ext>
            </a:extLst>
          </p:cNvPr>
          <p:cNvGrpSpPr/>
          <p:nvPr/>
        </p:nvGrpSpPr>
        <p:grpSpPr>
          <a:xfrm>
            <a:off x="1721065" y="2047976"/>
            <a:ext cx="510774" cy="791385"/>
            <a:chOff x="2294753" y="2730634"/>
            <a:chExt cx="681032" cy="1055180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F8C8C60-76C3-47CB-82E4-BEB7A9E8E115}"/>
                </a:ext>
              </a:extLst>
            </p:cNvPr>
            <p:cNvSpPr/>
            <p:nvPr/>
          </p:nvSpPr>
          <p:spPr bwMode="auto">
            <a:xfrm>
              <a:off x="2294753" y="2730634"/>
              <a:ext cx="126976" cy="1269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722B2D35-BEA6-4D70-A122-9EF0142E6571}"/>
                </a:ext>
              </a:extLst>
            </p:cNvPr>
            <p:cNvCxnSpPr>
              <a:cxnSpLocks/>
              <a:stCxn id="104" idx="4"/>
            </p:cNvCxnSpPr>
            <p:nvPr/>
          </p:nvCxnSpPr>
          <p:spPr>
            <a:xfrm rot="16200000" flipH="1">
              <a:off x="2202911" y="3012940"/>
              <a:ext cx="928204" cy="617544"/>
            </a:xfrm>
            <a:prstGeom prst="bentConnector3">
              <a:avLst>
                <a:gd name="adj1" fmla="val 65692"/>
              </a:avLst>
            </a:prstGeom>
            <a:ln w="38100" cap="rnd">
              <a:solidFill>
                <a:srgbClr val="002050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2AFCECC-D565-4682-97A7-A835D97F0997}"/>
              </a:ext>
            </a:extLst>
          </p:cNvPr>
          <p:cNvSpPr txBox="1"/>
          <p:nvPr/>
        </p:nvSpPr>
        <p:spPr>
          <a:xfrm>
            <a:off x="1726837" y="3097689"/>
            <a:ext cx="990698" cy="450123"/>
          </a:xfrm>
          <a:prstGeom prst="rect">
            <a:avLst/>
          </a:prstGeom>
          <a:noFill/>
        </p:spPr>
        <p:txBody>
          <a:bodyPr wrap="square" lIns="68580" tIns="68580" rIns="68580" bIns="68580" rtlCol="0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Assess if your </a:t>
            </a:r>
            <a:b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cloud apps meet compliance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685B810-E3D0-493C-8D87-1890FED8E6A8}"/>
              </a:ext>
            </a:extLst>
          </p:cNvPr>
          <p:cNvGrpSpPr/>
          <p:nvPr/>
        </p:nvGrpSpPr>
        <p:grpSpPr>
          <a:xfrm>
            <a:off x="2043544" y="2733478"/>
            <a:ext cx="357287" cy="357287"/>
            <a:chOff x="1519827" y="4430586"/>
            <a:chExt cx="576290" cy="576290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0391F01-AC79-4B62-BF49-75DF58B81CE4}"/>
                </a:ext>
              </a:extLst>
            </p:cNvPr>
            <p:cNvGrpSpPr/>
            <p:nvPr/>
          </p:nvGrpSpPr>
          <p:grpSpPr>
            <a:xfrm>
              <a:off x="1519827" y="4430586"/>
              <a:ext cx="576290" cy="576290"/>
              <a:chOff x="4777879" y="3935283"/>
              <a:chExt cx="576290" cy="57629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D5AED43-0659-45CE-8CEE-565E33FA8FCF}"/>
                  </a:ext>
                </a:extLst>
              </p:cNvPr>
              <p:cNvSpPr/>
              <p:nvPr/>
            </p:nvSpPr>
            <p:spPr>
              <a:xfrm rot="1796401">
                <a:off x="4777879" y="3935283"/>
                <a:ext cx="576290" cy="576290"/>
              </a:xfrm>
              <a:prstGeom prst="ellipse">
                <a:avLst/>
              </a:prstGeom>
              <a:solidFill>
                <a:schemeClr val="bg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cloud">
                <a:extLst>
                  <a:ext uri="{FF2B5EF4-FFF2-40B4-BE49-F238E27FC236}">
                    <a16:creationId xmlns:a16="http://schemas.microsoft.com/office/drawing/2014/main" id="{C3E9FB08-AAD5-433B-BBE1-590B33080F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867465" y="4107931"/>
                <a:ext cx="362664" cy="231052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solidFill>
                <a:srgbClr val="C1C1C1"/>
              </a:solidFill>
              <a:ln w="15875" cap="sq">
                <a:noFill/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7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55CB3355-C7D9-4E2F-8324-87505C367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02097" y="4617424"/>
              <a:ext cx="190499" cy="206857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E786AB9-FD01-4FC3-BE67-84A71DC0C55C}"/>
              </a:ext>
            </a:extLst>
          </p:cNvPr>
          <p:cNvGrpSpPr/>
          <p:nvPr/>
        </p:nvGrpSpPr>
        <p:grpSpPr>
          <a:xfrm>
            <a:off x="6555068" y="2047976"/>
            <a:ext cx="95232" cy="1121473"/>
            <a:chOff x="1268060" y="2425006"/>
            <a:chExt cx="126976" cy="149529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8D12E60-E2D2-4947-8F9A-59729B3E8864}"/>
                </a:ext>
              </a:extLst>
            </p:cNvPr>
            <p:cNvCxnSpPr>
              <a:cxnSpLocks/>
            </p:cNvCxnSpPr>
            <p:nvPr/>
          </p:nvCxnSpPr>
          <p:spPr>
            <a:xfrm>
              <a:off x="1331548" y="2540275"/>
              <a:ext cx="0" cy="1380028"/>
            </a:xfrm>
            <a:prstGeom prst="line">
              <a:avLst/>
            </a:prstGeom>
            <a:ln w="38100" cap="rnd">
              <a:solidFill>
                <a:srgbClr val="D83B01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BC8D84E-641B-4678-A312-5AA3369A722B}"/>
                </a:ext>
              </a:extLst>
            </p:cNvPr>
            <p:cNvSpPr/>
            <p:nvPr/>
          </p:nvSpPr>
          <p:spPr bwMode="auto">
            <a:xfrm>
              <a:off x="1268060" y="2425006"/>
              <a:ext cx="126976" cy="1269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83B0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0837613D-E3ED-4A2E-8BFB-9CEA61A50BCF}"/>
              </a:ext>
            </a:extLst>
          </p:cNvPr>
          <p:cNvSpPr txBox="1"/>
          <p:nvPr/>
        </p:nvSpPr>
        <p:spPr>
          <a:xfrm>
            <a:off x="5802400" y="3323455"/>
            <a:ext cx="1587500" cy="346249"/>
          </a:xfrm>
          <a:prstGeom prst="rect">
            <a:avLst/>
          </a:prstGeom>
          <a:noFill/>
        </p:spPr>
        <p:txBody>
          <a:bodyPr wrap="square" lIns="68580" tIns="68580" rIns="68580" bIns="68580" rtlCol="0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Detect insider threats and compromised accounts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8C58D67-D14E-4641-ACAA-92093C2D82EF}"/>
              </a:ext>
            </a:extLst>
          </p:cNvPr>
          <p:cNvGrpSpPr/>
          <p:nvPr/>
        </p:nvGrpSpPr>
        <p:grpSpPr>
          <a:xfrm>
            <a:off x="6417507" y="2949332"/>
            <a:ext cx="357287" cy="357287"/>
            <a:chOff x="5149505" y="4646045"/>
            <a:chExt cx="576290" cy="57629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B050E2A-9C68-49D2-BB48-ADE95F0AB1A6}"/>
                </a:ext>
              </a:extLst>
            </p:cNvPr>
            <p:cNvSpPr/>
            <p:nvPr/>
          </p:nvSpPr>
          <p:spPr>
            <a:xfrm rot="1796401">
              <a:off x="5149505" y="4646045"/>
              <a:ext cx="576290" cy="576290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tIns="6858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0E052E47-0AA1-4F11-BE59-B33277D74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69750" y="4761959"/>
              <a:ext cx="344460" cy="34446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EF4FA90-7ED8-49BC-A65D-CFC24403A3A9}"/>
              </a:ext>
            </a:extLst>
          </p:cNvPr>
          <p:cNvGrpSpPr/>
          <p:nvPr/>
        </p:nvGrpSpPr>
        <p:grpSpPr>
          <a:xfrm>
            <a:off x="7740725" y="2047976"/>
            <a:ext cx="95232" cy="1121473"/>
            <a:chOff x="1268060" y="2425006"/>
            <a:chExt cx="126976" cy="1495297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5A82E42-A59B-4651-95B1-4ACCA0804094}"/>
                </a:ext>
              </a:extLst>
            </p:cNvPr>
            <p:cNvCxnSpPr>
              <a:cxnSpLocks/>
            </p:cNvCxnSpPr>
            <p:nvPr/>
          </p:nvCxnSpPr>
          <p:spPr>
            <a:xfrm>
              <a:off x="1331548" y="2540275"/>
              <a:ext cx="0" cy="1380028"/>
            </a:xfrm>
            <a:prstGeom prst="line">
              <a:avLst/>
            </a:prstGeom>
            <a:ln w="38100" cap="rnd">
              <a:solidFill>
                <a:srgbClr val="D83B01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F906975-89E6-4812-9F4D-862CD50A3D0B}"/>
                </a:ext>
              </a:extLst>
            </p:cNvPr>
            <p:cNvSpPr/>
            <p:nvPr/>
          </p:nvSpPr>
          <p:spPr bwMode="auto">
            <a:xfrm>
              <a:off x="1268060" y="2425006"/>
              <a:ext cx="126976" cy="1269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D83B0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2CAC2BFF-47A2-446E-A630-2D60C8512032}"/>
              </a:ext>
            </a:extLst>
          </p:cNvPr>
          <p:cNvSpPr txBox="1"/>
          <p:nvPr/>
        </p:nvSpPr>
        <p:spPr>
          <a:xfrm>
            <a:off x="7075680" y="2986367"/>
            <a:ext cx="1425323" cy="346249"/>
          </a:xfrm>
          <a:prstGeom prst="rect">
            <a:avLst/>
          </a:prstGeom>
          <a:solidFill>
            <a:srgbClr val="E6E6E6"/>
          </a:solidFill>
        </p:spPr>
        <p:txBody>
          <a:bodyPr wrap="square" lIns="68580" tIns="68580" rIns="68580" bIns="68580" rtlCol="0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Identify and mitigate malware activities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74DC753-0ED9-4AB7-8F68-D325301E9FC7}"/>
              </a:ext>
            </a:extLst>
          </p:cNvPr>
          <p:cNvGrpSpPr/>
          <p:nvPr/>
        </p:nvGrpSpPr>
        <p:grpSpPr>
          <a:xfrm>
            <a:off x="7609699" y="2612245"/>
            <a:ext cx="357287" cy="357287"/>
            <a:chOff x="5933050" y="5041588"/>
            <a:chExt cx="576290" cy="576290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6A3ECE0-2CF7-4B55-AF46-F3C8A4DEBBA2}"/>
                </a:ext>
              </a:extLst>
            </p:cNvPr>
            <p:cNvSpPr/>
            <p:nvPr/>
          </p:nvSpPr>
          <p:spPr>
            <a:xfrm rot="1796401">
              <a:off x="5933050" y="5041588"/>
              <a:ext cx="576290" cy="576290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tIns="68580" rtlCol="0" anchor="ctr"/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4EC6E8A-0B6C-4901-B506-6409F64891E5}"/>
                </a:ext>
              </a:extLst>
            </p:cNvPr>
            <p:cNvGrpSpPr/>
            <p:nvPr/>
          </p:nvGrpSpPr>
          <p:grpSpPr>
            <a:xfrm>
              <a:off x="6058665" y="5183485"/>
              <a:ext cx="323905" cy="320747"/>
              <a:chOff x="6058665" y="5183485"/>
              <a:chExt cx="323905" cy="320747"/>
            </a:xfrm>
          </p:grpSpPr>
          <p:sp>
            <p:nvSpPr>
              <p:cNvPr id="126" name="Freeform 9">
                <a:extLst>
                  <a:ext uri="{FF2B5EF4-FFF2-40B4-BE49-F238E27FC236}">
                    <a16:creationId xmlns:a16="http://schemas.microsoft.com/office/drawing/2014/main" id="{02BD22C2-218C-49A4-B0D0-8F93E0976F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58665" y="5183485"/>
                <a:ext cx="293517" cy="292406"/>
              </a:xfrm>
              <a:custGeom>
                <a:avLst/>
                <a:gdLst>
                  <a:gd name="T0" fmla="*/ 285 w 426"/>
                  <a:gd name="T1" fmla="*/ 243 h 425"/>
                  <a:gd name="T2" fmla="*/ 244 w 426"/>
                  <a:gd name="T3" fmla="*/ 285 h 425"/>
                  <a:gd name="T4" fmla="*/ 182 w 426"/>
                  <a:gd name="T5" fmla="*/ 285 h 425"/>
                  <a:gd name="T6" fmla="*/ 140 w 426"/>
                  <a:gd name="T7" fmla="*/ 243 h 425"/>
                  <a:gd name="T8" fmla="*/ 140 w 426"/>
                  <a:gd name="T9" fmla="*/ 181 h 425"/>
                  <a:gd name="T10" fmla="*/ 182 w 426"/>
                  <a:gd name="T11" fmla="*/ 140 h 425"/>
                  <a:gd name="T12" fmla="*/ 244 w 426"/>
                  <a:gd name="T13" fmla="*/ 140 h 425"/>
                  <a:gd name="T14" fmla="*/ 285 w 426"/>
                  <a:gd name="T15" fmla="*/ 181 h 425"/>
                  <a:gd name="T16" fmla="*/ 285 w 426"/>
                  <a:gd name="T17" fmla="*/ 243 h 425"/>
                  <a:gd name="T18" fmla="*/ 372 w 426"/>
                  <a:gd name="T19" fmla="*/ 216 h 425"/>
                  <a:gd name="T20" fmla="*/ 372 w 426"/>
                  <a:gd name="T21" fmla="*/ 208 h 425"/>
                  <a:gd name="T22" fmla="*/ 426 w 426"/>
                  <a:gd name="T23" fmla="*/ 171 h 425"/>
                  <a:gd name="T24" fmla="*/ 331 w 426"/>
                  <a:gd name="T25" fmla="*/ 105 h 425"/>
                  <a:gd name="T26" fmla="*/ 334 w 426"/>
                  <a:gd name="T27" fmla="*/ 32 h 425"/>
                  <a:gd name="T28" fmla="*/ 220 w 426"/>
                  <a:gd name="T29" fmla="*/ 53 h 425"/>
                  <a:gd name="T30" fmla="*/ 213 w 426"/>
                  <a:gd name="T31" fmla="*/ 53 h 425"/>
                  <a:gd name="T32" fmla="*/ 205 w 426"/>
                  <a:gd name="T33" fmla="*/ 53 h 425"/>
                  <a:gd name="T34" fmla="*/ 91 w 426"/>
                  <a:gd name="T35" fmla="*/ 32 h 425"/>
                  <a:gd name="T36" fmla="*/ 95 w 426"/>
                  <a:gd name="T37" fmla="*/ 105 h 425"/>
                  <a:gd name="T38" fmla="*/ 0 w 426"/>
                  <a:gd name="T39" fmla="*/ 171 h 425"/>
                  <a:gd name="T40" fmla="*/ 54 w 426"/>
                  <a:gd name="T41" fmla="*/ 208 h 425"/>
                  <a:gd name="T42" fmla="*/ 54 w 426"/>
                  <a:gd name="T43" fmla="*/ 216 h 425"/>
                  <a:gd name="T44" fmla="*/ 0 w 426"/>
                  <a:gd name="T45" fmla="*/ 253 h 425"/>
                  <a:gd name="T46" fmla="*/ 95 w 426"/>
                  <a:gd name="T47" fmla="*/ 319 h 425"/>
                  <a:gd name="T48" fmla="*/ 91 w 426"/>
                  <a:gd name="T49" fmla="*/ 392 h 425"/>
                  <a:gd name="T50" fmla="*/ 205 w 426"/>
                  <a:gd name="T51" fmla="*/ 371 h 425"/>
                  <a:gd name="T52" fmla="*/ 213 w 426"/>
                  <a:gd name="T53" fmla="*/ 371 h 425"/>
                  <a:gd name="T54" fmla="*/ 220 w 426"/>
                  <a:gd name="T55" fmla="*/ 371 h 425"/>
                  <a:gd name="T56" fmla="*/ 334 w 426"/>
                  <a:gd name="T57" fmla="*/ 392 h 425"/>
                  <a:gd name="T58" fmla="*/ 331 w 426"/>
                  <a:gd name="T59" fmla="*/ 319 h 425"/>
                  <a:gd name="T60" fmla="*/ 426 w 426"/>
                  <a:gd name="T61" fmla="*/ 253 h 425"/>
                  <a:gd name="T62" fmla="*/ 372 w 426"/>
                  <a:gd name="T63" fmla="*/ 216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6" h="425">
                    <a:moveTo>
                      <a:pt x="285" y="243"/>
                    </a:moveTo>
                    <a:lnTo>
                      <a:pt x="285" y="243"/>
                    </a:lnTo>
                    <a:cubicBezTo>
                      <a:pt x="281" y="252"/>
                      <a:pt x="276" y="261"/>
                      <a:pt x="269" y="268"/>
                    </a:cubicBezTo>
                    <a:cubicBezTo>
                      <a:pt x="261" y="275"/>
                      <a:pt x="253" y="281"/>
                      <a:pt x="244" y="285"/>
                    </a:cubicBezTo>
                    <a:cubicBezTo>
                      <a:pt x="234" y="289"/>
                      <a:pt x="224" y="291"/>
                      <a:pt x="213" y="291"/>
                    </a:cubicBezTo>
                    <a:cubicBezTo>
                      <a:pt x="202" y="291"/>
                      <a:pt x="192" y="289"/>
                      <a:pt x="182" y="285"/>
                    </a:cubicBezTo>
                    <a:cubicBezTo>
                      <a:pt x="173" y="281"/>
                      <a:pt x="164" y="275"/>
                      <a:pt x="157" y="268"/>
                    </a:cubicBezTo>
                    <a:cubicBezTo>
                      <a:pt x="150" y="261"/>
                      <a:pt x="144" y="252"/>
                      <a:pt x="140" y="243"/>
                    </a:cubicBezTo>
                    <a:cubicBezTo>
                      <a:pt x="136" y="233"/>
                      <a:pt x="134" y="223"/>
                      <a:pt x="134" y="212"/>
                    </a:cubicBezTo>
                    <a:cubicBezTo>
                      <a:pt x="134" y="201"/>
                      <a:pt x="136" y="191"/>
                      <a:pt x="140" y="181"/>
                    </a:cubicBezTo>
                    <a:cubicBezTo>
                      <a:pt x="144" y="172"/>
                      <a:pt x="150" y="164"/>
                      <a:pt x="157" y="156"/>
                    </a:cubicBezTo>
                    <a:cubicBezTo>
                      <a:pt x="164" y="149"/>
                      <a:pt x="173" y="144"/>
                      <a:pt x="182" y="140"/>
                    </a:cubicBezTo>
                    <a:cubicBezTo>
                      <a:pt x="192" y="135"/>
                      <a:pt x="202" y="133"/>
                      <a:pt x="213" y="133"/>
                    </a:cubicBezTo>
                    <a:cubicBezTo>
                      <a:pt x="224" y="133"/>
                      <a:pt x="234" y="135"/>
                      <a:pt x="244" y="140"/>
                    </a:cubicBezTo>
                    <a:cubicBezTo>
                      <a:pt x="253" y="144"/>
                      <a:pt x="261" y="149"/>
                      <a:pt x="269" y="156"/>
                    </a:cubicBezTo>
                    <a:cubicBezTo>
                      <a:pt x="276" y="164"/>
                      <a:pt x="281" y="172"/>
                      <a:pt x="285" y="181"/>
                    </a:cubicBezTo>
                    <a:cubicBezTo>
                      <a:pt x="290" y="191"/>
                      <a:pt x="292" y="201"/>
                      <a:pt x="292" y="212"/>
                    </a:cubicBezTo>
                    <a:cubicBezTo>
                      <a:pt x="292" y="223"/>
                      <a:pt x="290" y="233"/>
                      <a:pt x="285" y="243"/>
                    </a:cubicBezTo>
                    <a:close/>
                    <a:moveTo>
                      <a:pt x="372" y="216"/>
                    </a:moveTo>
                    <a:lnTo>
                      <a:pt x="372" y="216"/>
                    </a:lnTo>
                    <a:cubicBezTo>
                      <a:pt x="372" y="215"/>
                      <a:pt x="372" y="213"/>
                      <a:pt x="372" y="212"/>
                    </a:cubicBezTo>
                    <a:cubicBezTo>
                      <a:pt x="372" y="211"/>
                      <a:pt x="372" y="210"/>
                      <a:pt x="372" y="208"/>
                    </a:cubicBezTo>
                    <a:cubicBezTo>
                      <a:pt x="372" y="207"/>
                      <a:pt x="372" y="206"/>
                      <a:pt x="372" y="205"/>
                    </a:cubicBezTo>
                    <a:lnTo>
                      <a:pt x="426" y="171"/>
                    </a:lnTo>
                    <a:lnTo>
                      <a:pt x="393" y="91"/>
                    </a:lnTo>
                    <a:lnTo>
                      <a:pt x="331" y="105"/>
                    </a:lnTo>
                    <a:cubicBezTo>
                      <a:pt x="327" y="101"/>
                      <a:pt x="324" y="98"/>
                      <a:pt x="320" y="94"/>
                    </a:cubicBezTo>
                    <a:lnTo>
                      <a:pt x="334" y="32"/>
                    </a:lnTo>
                    <a:lnTo>
                      <a:pt x="254" y="0"/>
                    </a:lnTo>
                    <a:lnTo>
                      <a:pt x="220" y="53"/>
                    </a:lnTo>
                    <a:cubicBezTo>
                      <a:pt x="219" y="53"/>
                      <a:pt x="218" y="53"/>
                      <a:pt x="217" y="53"/>
                    </a:cubicBezTo>
                    <a:cubicBezTo>
                      <a:pt x="215" y="53"/>
                      <a:pt x="214" y="53"/>
                      <a:pt x="213" y="53"/>
                    </a:cubicBezTo>
                    <a:cubicBezTo>
                      <a:pt x="212" y="53"/>
                      <a:pt x="210" y="53"/>
                      <a:pt x="209" y="53"/>
                    </a:cubicBezTo>
                    <a:cubicBezTo>
                      <a:pt x="208" y="53"/>
                      <a:pt x="207" y="53"/>
                      <a:pt x="205" y="53"/>
                    </a:cubicBezTo>
                    <a:lnTo>
                      <a:pt x="172" y="0"/>
                    </a:lnTo>
                    <a:lnTo>
                      <a:pt x="91" y="32"/>
                    </a:lnTo>
                    <a:lnTo>
                      <a:pt x="106" y="94"/>
                    </a:lnTo>
                    <a:cubicBezTo>
                      <a:pt x="102" y="98"/>
                      <a:pt x="98" y="101"/>
                      <a:pt x="95" y="105"/>
                    </a:cubicBezTo>
                    <a:lnTo>
                      <a:pt x="33" y="91"/>
                    </a:lnTo>
                    <a:lnTo>
                      <a:pt x="0" y="171"/>
                    </a:lnTo>
                    <a:lnTo>
                      <a:pt x="54" y="205"/>
                    </a:lnTo>
                    <a:cubicBezTo>
                      <a:pt x="54" y="206"/>
                      <a:pt x="54" y="207"/>
                      <a:pt x="54" y="208"/>
                    </a:cubicBezTo>
                    <a:cubicBezTo>
                      <a:pt x="54" y="210"/>
                      <a:pt x="54" y="211"/>
                      <a:pt x="54" y="212"/>
                    </a:cubicBezTo>
                    <a:cubicBezTo>
                      <a:pt x="54" y="213"/>
                      <a:pt x="54" y="215"/>
                      <a:pt x="54" y="216"/>
                    </a:cubicBezTo>
                    <a:cubicBezTo>
                      <a:pt x="54" y="217"/>
                      <a:pt x="54" y="218"/>
                      <a:pt x="54" y="220"/>
                    </a:cubicBezTo>
                    <a:lnTo>
                      <a:pt x="0" y="253"/>
                    </a:lnTo>
                    <a:lnTo>
                      <a:pt x="33" y="334"/>
                    </a:lnTo>
                    <a:lnTo>
                      <a:pt x="95" y="319"/>
                    </a:lnTo>
                    <a:cubicBezTo>
                      <a:pt x="98" y="323"/>
                      <a:pt x="102" y="327"/>
                      <a:pt x="106" y="330"/>
                    </a:cubicBezTo>
                    <a:lnTo>
                      <a:pt x="91" y="392"/>
                    </a:lnTo>
                    <a:lnTo>
                      <a:pt x="172" y="425"/>
                    </a:lnTo>
                    <a:lnTo>
                      <a:pt x="205" y="371"/>
                    </a:lnTo>
                    <a:cubicBezTo>
                      <a:pt x="207" y="371"/>
                      <a:pt x="208" y="371"/>
                      <a:pt x="209" y="371"/>
                    </a:cubicBezTo>
                    <a:cubicBezTo>
                      <a:pt x="210" y="371"/>
                      <a:pt x="212" y="371"/>
                      <a:pt x="213" y="371"/>
                    </a:cubicBezTo>
                    <a:cubicBezTo>
                      <a:pt x="214" y="371"/>
                      <a:pt x="215" y="371"/>
                      <a:pt x="217" y="371"/>
                    </a:cubicBezTo>
                    <a:cubicBezTo>
                      <a:pt x="218" y="371"/>
                      <a:pt x="219" y="371"/>
                      <a:pt x="220" y="371"/>
                    </a:cubicBezTo>
                    <a:lnTo>
                      <a:pt x="254" y="425"/>
                    </a:lnTo>
                    <a:lnTo>
                      <a:pt x="334" y="392"/>
                    </a:lnTo>
                    <a:lnTo>
                      <a:pt x="320" y="330"/>
                    </a:lnTo>
                    <a:cubicBezTo>
                      <a:pt x="324" y="327"/>
                      <a:pt x="327" y="323"/>
                      <a:pt x="331" y="319"/>
                    </a:cubicBezTo>
                    <a:lnTo>
                      <a:pt x="393" y="334"/>
                    </a:lnTo>
                    <a:lnTo>
                      <a:pt x="426" y="253"/>
                    </a:lnTo>
                    <a:lnTo>
                      <a:pt x="372" y="220"/>
                    </a:lnTo>
                    <a:cubicBezTo>
                      <a:pt x="372" y="218"/>
                      <a:pt x="372" y="217"/>
                      <a:pt x="372" y="216"/>
                    </a:cubicBezTo>
                    <a:close/>
                  </a:path>
                </a:pathLst>
              </a:custGeom>
              <a:solidFill>
                <a:srgbClr val="C1C1C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6858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Freeform 5">
                <a:extLst>
                  <a:ext uri="{FF2B5EF4-FFF2-40B4-BE49-F238E27FC236}">
                    <a16:creationId xmlns:a16="http://schemas.microsoft.com/office/drawing/2014/main" id="{8A22B03D-3B5B-4866-8722-CAB5F162669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56693" y="5278355"/>
                <a:ext cx="225877" cy="225877"/>
              </a:xfrm>
              <a:custGeom>
                <a:avLst/>
                <a:gdLst>
                  <a:gd name="T0" fmla="*/ 3 w 373"/>
                  <a:gd name="T1" fmla="*/ 314 h 374"/>
                  <a:gd name="T2" fmla="*/ 3 w 373"/>
                  <a:gd name="T3" fmla="*/ 314 h 374"/>
                  <a:gd name="T4" fmla="*/ 0 w 373"/>
                  <a:gd name="T5" fmla="*/ 331 h 374"/>
                  <a:gd name="T6" fmla="*/ 4 w 373"/>
                  <a:gd name="T7" fmla="*/ 347 h 374"/>
                  <a:gd name="T8" fmla="*/ 13 w 373"/>
                  <a:gd name="T9" fmla="*/ 361 h 374"/>
                  <a:gd name="T10" fmla="*/ 27 w 373"/>
                  <a:gd name="T11" fmla="*/ 370 h 374"/>
                  <a:gd name="T12" fmla="*/ 43 w 373"/>
                  <a:gd name="T13" fmla="*/ 374 h 374"/>
                  <a:gd name="T14" fmla="*/ 60 w 373"/>
                  <a:gd name="T15" fmla="*/ 370 h 374"/>
                  <a:gd name="T16" fmla="*/ 74 w 373"/>
                  <a:gd name="T17" fmla="*/ 361 h 374"/>
                  <a:gd name="T18" fmla="*/ 252 w 373"/>
                  <a:gd name="T19" fmla="*/ 183 h 374"/>
                  <a:gd name="T20" fmla="*/ 266 w 373"/>
                  <a:gd name="T21" fmla="*/ 186 h 374"/>
                  <a:gd name="T22" fmla="*/ 280 w 373"/>
                  <a:gd name="T23" fmla="*/ 187 h 374"/>
                  <a:gd name="T24" fmla="*/ 317 w 373"/>
                  <a:gd name="T25" fmla="*/ 180 h 374"/>
                  <a:gd name="T26" fmla="*/ 346 w 373"/>
                  <a:gd name="T27" fmla="*/ 160 h 374"/>
                  <a:gd name="T28" fmla="*/ 366 w 373"/>
                  <a:gd name="T29" fmla="*/ 130 h 374"/>
                  <a:gd name="T30" fmla="*/ 373 w 373"/>
                  <a:gd name="T31" fmla="*/ 94 h 374"/>
                  <a:gd name="T32" fmla="*/ 368 w 373"/>
                  <a:gd name="T33" fmla="*/ 64 h 374"/>
                  <a:gd name="T34" fmla="*/ 293 w 373"/>
                  <a:gd name="T35" fmla="*/ 139 h 374"/>
                  <a:gd name="T36" fmla="*/ 235 w 373"/>
                  <a:gd name="T37" fmla="*/ 80 h 374"/>
                  <a:gd name="T38" fmla="*/ 310 w 373"/>
                  <a:gd name="T39" fmla="*/ 5 h 374"/>
                  <a:gd name="T40" fmla="*/ 280 w 373"/>
                  <a:gd name="T41" fmla="*/ 0 h 374"/>
                  <a:gd name="T42" fmla="*/ 244 w 373"/>
                  <a:gd name="T43" fmla="*/ 8 h 374"/>
                  <a:gd name="T44" fmla="*/ 214 w 373"/>
                  <a:gd name="T45" fmla="*/ 28 h 374"/>
                  <a:gd name="T46" fmla="*/ 194 w 373"/>
                  <a:gd name="T47" fmla="*/ 57 h 374"/>
                  <a:gd name="T48" fmla="*/ 187 w 373"/>
                  <a:gd name="T49" fmla="*/ 94 h 374"/>
                  <a:gd name="T50" fmla="*/ 188 w 373"/>
                  <a:gd name="T51" fmla="*/ 108 h 374"/>
                  <a:gd name="T52" fmla="*/ 191 w 373"/>
                  <a:gd name="T53" fmla="*/ 122 h 374"/>
                  <a:gd name="T54" fmla="*/ 13 w 373"/>
                  <a:gd name="T55" fmla="*/ 300 h 374"/>
                  <a:gd name="T56" fmla="*/ 3 w 373"/>
                  <a:gd name="T57" fmla="*/ 31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3" h="374">
                    <a:moveTo>
                      <a:pt x="3" y="314"/>
                    </a:moveTo>
                    <a:lnTo>
                      <a:pt x="3" y="314"/>
                    </a:lnTo>
                    <a:cubicBezTo>
                      <a:pt x="1" y="319"/>
                      <a:pt x="0" y="325"/>
                      <a:pt x="0" y="331"/>
                    </a:cubicBezTo>
                    <a:cubicBezTo>
                      <a:pt x="0" y="337"/>
                      <a:pt x="1" y="342"/>
                      <a:pt x="4" y="347"/>
                    </a:cubicBezTo>
                    <a:cubicBezTo>
                      <a:pt x="6" y="353"/>
                      <a:pt x="9" y="357"/>
                      <a:pt x="13" y="361"/>
                    </a:cubicBezTo>
                    <a:cubicBezTo>
                      <a:pt x="17" y="365"/>
                      <a:pt x="21" y="368"/>
                      <a:pt x="27" y="370"/>
                    </a:cubicBezTo>
                    <a:cubicBezTo>
                      <a:pt x="32" y="373"/>
                      <a:pt x="37" y="374"/>
                      <a:pt x="43" y="374"/>
                    </a:cubicBezTo>
                    <a:cubicBezTo>
                      <a:pt x="49" y="374"/>
                      <a:pt x="55" y="373"/>
                      <a:pt x="60" y="370"/>
                    </a:cubicBezTo>
                    <a:cubicBezTo>
                      <a:pt x="65" y="368"/>
                      <a:pt x="70" y="365"/>
                      <a:pt x="74" y="361"/>
                    </a:cubicBezTo>
                    <a:lnTo>
                      <a:pt x="252" y="183"/>
                    </a:lnTo>
                    <a:cubicBezTo>
                      <a:pt x="257" y="184"/>
                      <a:pt x="261" y="185"/>
                      <a:pt x="266" y="186"/>
                    </a:cubicBezTo>
                    <a:cubicBezTo>
                      <a:pt x="271" y="187"/>
                      <a:pt x="275" y="187"/>
                      <a:pt x="280" y="187"/>
                    </a:cubicBezTo>
                    <a:cubicBezTo>
                      <a:pt x="293" y="187"/>
                      <a:pt x="305" y="185"/>
                      <a:pt x="317" y="180"/>
                    </a:cubicBezTo>
                    <a:cubicBezTo>
                      <a:pt x="328" y="175"/>
                      <a:pt x="338" y="168"/>
                      <a:pt x="346" y="160"/>
                    </a:cubicBezTo>
                    <a:cubicBezTo>
                      <a:pt x="354" y="151"/>
                      <a:pt x="361" y="142"/>
                      <a:pt x="366" y="130"/>
                    </a:cubicBezTo>
                    <a:cubicBezTo>
                      <a:pt x="371" y="119"/>
                      <a:pt x="373" y="107"/>
                      <a:pt x="373" y="94"/>
                    </a:cubicBezTo>
                    <a:cubicBezTo>
                      <a:pt x="373" y="84"/>
                      <a:pt x="372" y="74"/>
                      <a:pt x="368" y="64"/>
                    </a:cubicBezTo>
                    <a:lnTo>
                      <a:pt x="293" y="139"/>
                    </a:lnTo>
                    <a:lnTo>
                      <a:pt x="235" y="80"/>
                    </a:lnTo>
                    <a:lnTo>
                      <a:pt x="310" y="5"/>
                    </a:lnTo>
                    <a:cubicBezTo>
                      <a:pt x="300" y="2"/>
                      <a:pt x="290" y="0"/>
                      <a:pt x="280" y="0"/>
                    </a:cubicBezTo>
                    <a:cubicBezTo>
                      <a:pt x="267" y="0"/>
                      <a:pt x="255" y="3"/>
                      <a:pt x="244" y="8"/>
                    </a:cubicBezTo>
                    <a:cubicBezTo>
                      <a:pt x="232" y="13"/>
                      <a:pt x="223" y="19"/>
                      <a:pt x="214" y="28"/>
                    </a:cubicBezTo>
                    <a:cubicBezTo>
                      <a:pt x="206" y="36"/>
                      <a:pt x="199" y="46"/>
                      <a:pt x="194" y="57"/>
                    </a:cubicBezTo>
                    <a:cubicBezTo>
                      <a:pt x="189" y="69"/>
                      <a:pt x="187" y="81"/>
                      <a:pt x="187" y="94"/>
                    </a:cubicBezTo>
                    <a:cubicBezTo>
                      <a:pt x="187" y="99"/>
                      <a:pt x="187" y="103"/>
                      <a:pt x="188" y="108"/>
                    </a:cubicBezTo>
                    <a:cubicBezTo>
                      <a:pt x="189" y="113"/>
                      <a:pt x="190" y="117"/>
                      <a:pt x="191" y="122"/>
                    </a:cubicBezTo>
                    <a:lnTo>
                      <a:pt x="13" y="300"/>
                    </a:lnTo>
                    <a:cubicBezTo>
                      <a:pt x="9" y="304"/>
                      <a:pt x="6" y="309"/>
                      <a:pt x="3" y="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6858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id="{895A74CE-CA3A-49E2-9F54-206A58ED24C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56693" y="5278355"/>
                <a:ext cx="225877" cy="225877"/>
              </a:xfrm>
              <a:custGeom>
                <a:avLst/>
                <a:gdLst>
                  <a:gd name="T0" fmla="*/ 3 w 373"/>
                  <a:gd name="T1" fmla="*/ 314 h 374"/>
                  <a:gd name="T2" fmla="*/ 3 w 373"/>
                  <a:gd name="T3" fmla="*/ 314 h 374"/>
                  <a:gd name="T4" fmla="*/ 0 w 373"/>
                  <a:gd name="T5" fmla="*/ 331 h 374"/>
                  <a:gd name="T6" fmla="*/ 4 w 373"/>
                  <a:gd name="T7" fmla="*/ 347 h 374"/>
                  <a:gd name="T8" fmla="*/ 13 w 373"/>
                  <a:gd name="T9" fmla="*/ 361 h 374"/>
                  <a:gd name="T10" fmla="*/ 27 w 373"/>
                  <a:gd name="T11" fmla="*/ 370 h 374"/>
                  <a:gd name="T12" fmla="*/ 43 w 373"/>
                  <a:gd name="T13" fmla="*/ 374 h 374"/>
                  <a:gd name="T14" fmla="*/ 60 w 373"/>
                  <a:gd name="T15" fmla="*/ 370 h 374"/>
                  <a:gd name="T16" fmla="*/ 74 w 373"/>
                  <a:gd name="T17" fmla="*/ 361 h 374"/>
                  <a:gd name="T18" fmla="*/ 252 w 373"/>
                  <a:gd name="T19" fmla="*/ 183 h 374"/>
                  <a:gd name="T20" fmla="*/ 266 w 373"/>
                  <a:gd name="T21" fmla="*/ 186 h 374"/>
                  <a:gd name="T22" fmla="*/ 280 w 373"/>
                  <a:gd name="T23" fmla="*/ 187 h 374"/>
                  <a:gd name="T24" fmla="*/ 317 w 373"/>
                  <a:gd name="T25" fmla="*/ 180 h 374"/>
                  <a:gd name="T26" fmla="*/ 346 w 373"/>
                  <a:gd name="T27" fmla="*/ 160 h 374"/>
                  <a:gd name="T28" fmla="*/ 366 w 373"/>
                  <a:gd name="T29" fmla="*/ 130 h 374"/>
                  <a:gd name="T30" fmla="*/ 373 w 373"/>
                  <a:gd name="T31" fmla="*/ 94 h 374"/>
                  <a:gd name="T32" fmla="*/ 368 w 373"/>
                  <a:gd name="T33" fmla="*/ 64 h 374"/>
                  <a:gd name="T34" fmla="*/ 293 w 373"/>
                  <a:gd name="T35" fmla="*/ 139 h 374"/>
                  <a:gd name="T36" fmla="*/ 235 w 373"/>
                  <a:gd name="T37" fmla="*/ 80 h 374"/>
                  <a:gd name="T38" fmla="*/ 310 w 373"/>
                  <a:gd name="T39" fmla="*/ 5 h 374"/>
                  <a:gd name="T40" fmla="*/ 280 w 373"/>
                  <a:gd name="T41" fmla="*/ 0 h 374"/>
                  <a:gd name="T42" fmla="*/ 244 w 373"/>
                  <a:gd name="T43" fmla="*/ 8 h 374"/>
                  <a:gd name="T44" fmla="*/ 214 w 373"/>
                  <a:gd name="T45" fmla="*/ 28 h 374"/>
                  <a:gd name="T46" fmla="*/ 194 w 373"/>
                  <a:gd name="T47" fmla="*/ 57 h 374"/>
                  <a:gd name="T48" fmla="*/ 187 w 373"/>
                  <a:gd name="T49" fmla="*/ 94 h 374"/>
                  <a:gd name="T50" fmla="*/ 188 w 373"/>
                  <a:gd name="T51" fmla="*/ 108 h 374"/>
                  <a:gd name="T52" fmla="*/ 191 w 373"/>
                  <a:gd name="T53" fmla="*/ 122 h 374"/>
                  <a:gd name="T54" fmla="*/ 13 w 373"/>
                  <a:gd name="T55" fmla="*/ 300 h 374"/>
                  <a:gd name="T56" fmla="*/ 3 w 373"/>
                  <a:gd name="T57" fmla="*/ 314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3" h="374">
                    <a:moveTo>
                      <a:pt x="3" y="314"/>
                    </a:moveTo>
                    <a:lnTo>
                      <a:pt x="3" y="314"/>
                    </a:lnTo>
                    <a:cubicBezTo>
                      <a:pt x="1" y="319"/>
                      <a:pt x="0" y="325"/>
                      <a:pt x="0" y="331"/>
                    </a:cubicBezTo>
                    <a:cubicBezTo>
                      <a:pt x="0" y="337"/>
                      <a:pt x="1" y="342"/>
                      <a:pt x="4" y="347"/>
                    </a:cubicBezTo>
                    <a:cubicBezTo>
                      <a:pt x="6" y="353"/>
                      <a:pt x="9" y="357"/>
                      <a:pt x="13" y="361"/>
                    </a:cubicBezTo>
                    <a:cubicBezTo>
                      <a:pt x="17" y="365"/>
                      <a:pt x="21" y="368"/>
                      <a:pt x="27" y="370"/>
                    </a:cubicBezTo>
                    <a:cubicBezTo>
                      <a:pt x="32" y="373"/>
                      <a:pt x="37" y="374"/>
                      <a:pt x="43" y="374"/>
                    </a:cubicBezTo>
                    <a:cubicBezTo>
                      <a:pt x="49" y="374"/>
                      <a:pt x="55" y="373"/>
                      <a:pt x="60" y="370"/>
                    </a:cubicBezTo>
                    <a:cubicBezTo>
                      <a:pt x="65" y="368"/>
                      <a:pt x="70" y="365"/>
                      <a:pt x="74" y="361"/>
                    </a:cubicBezTo>
                    <a:lnTo>
                      <a:pt x="252" y="183"/>
                    </a:lnTo>
                    <a:cubicBezTo>
                      <a:pt x="257" y="184"/>
                      <a:pt x="261" y="185"/>
                      <a:pt x="266" y="186"/>
                    </a:cubicBezTo>
                    <a:cubicBezTo>
                      <a:pt x="271" y="187"/>
                      <a:pt x="275" y="187"/>
                      <a:pt x="280" y="187"/>
                    </a:cubicBezTo>
                    <a:cubicBezTo>
                      <a:pt x="293" y="187"/>
                      <a:pt x="305" y="185"/>
                      <a:pt x="317" y="180"/>
                    </a:cubicBezTo>
                    <a:cubicBezTo>
                      <a:pt x="328" y="175"/>
                      <a:pt x="338" y="168"/>
                      <a:pt x="346" y="160"/>
                    </a:cubicBezTo>
                    <a:cubicBezTo>
                      <a:pt x="354" y="151"/>
                      <a:pt x="361" y="142"/>
                      <a:pt x="366" y="130"/>
                    </a:cubicBezTo>
                    <a:cubicBezTo>
                      <a:pt x="371" y="119"/>
                      <a:pt x="373" y="107"/>
                      <a:pt x="373" y="94"/>
                    </a:cubicBezTo>
                    <a:cubicBezTo>
                      <a:pt x="373" y="84"/>
                      <a:pt x="372" y="74"/>
                      <a:pt x="368" y="64"/>
                    </a:cubicBezTo>
                    <a:lnTo>
                      <a:pt x="293" y="139"/>
                    </a:lnTo>
                    <a:lnTo>
                      <a:pt x="235" y="80"/>
                    </a:lnTo>
                    <a:lnTo>
                      <a:pt x="310" y="5"/>
                    </a:lnTo>
                    <a:cubicBezTo>
                      <a:pt x="300" y="2"/>
                      <a:pt x="290" y="0"/>
                      <a:pt x="280" y="0"/>
                    </a:cubicBezTo>
                    <a:cubicBezTo>
                      <a:pt x="267" y="0"/>
                      <a:pt x="255" y="3"/>
                      <a:pt x="244" y="8"/>
                    </a:cubicBezTo>
                    <a:cubicBezTo>
                      <a:pt x="232" y="13"/>
                      <a:pt x="223" y="19"/>
                      <a:pt x="214" y="28"/>
                    </a:cubicBezTo>
                    <a:cubicBezTo>
                      <a:pt x="206" y="36"/>
                      <a:pt x="199" y="46"/>
                      <a:pt x="194" y="57"/>
                    </a:cubicBezTo>
                    <a:cubicBezTo>
                      <a:pt x="189" y="69"/>
                      <a:pt x="187" y="81"/>
                      <a:pt x="187" y="94"/>
                    </a:cubicBezTo>
                    <a:cubicBezTo>
                      <a:pt x="187" y="99"/>
                      <a:pt x="187" y="103"/>
                      <a:pt x="188" y="108"/>
                    </a:cubicBezTo>
                    <a:cubicBezTo>
                      <a:pt x="189" y="113"/>
                      <a:pt x="190" y="117"/>
                      <a:pt x="191" y="122"/>
                    </a:cubicBezTo>
                    <a:lnTo>
                      <a:pt x="13" y="300"/>
                    </a:lnTo>
                    <a:cubicBezTo>
                      <a:pt x="9" y="304"/>
                      <a:pt x="6" y="309"/>
                      <a:pt x="3" y="3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6858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1A1A1A"/>
                      </a:gs>
                      <a:gs pos="100000">
                        <a:srgbClr val="0D0D0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8ED6164-37C7-4868-9BB4-4E28BB41C567}"/>
              </a:ext>
            </a:extLst>
          </p:cNvPr>
          <p:cNvGrpSpPr/>
          <p:nvPr/>
        </p:nvGrpSpPr>
        <p:grpSpPr>
          <a:xfrm>
            <a:off x="3334850" y="4575909"/>
            <a:ext cx="481878" cy="246066"/>
            <a:chOff x="1745099" y="3746506"/>
            <a:chExt cx="642504" cy="328088"/>
          </a:xfrm>
        </p:grpSpPr>
        <p:sp>
          <p:nvSpPr>
            <p:cNvPr id="130" name="Freeform 22">
              <a:extLst>
                <a:ext uri="{FF2B5EF4-FFF2-40B4-BE49-F238E27FC236}">
                  <a16:creationId xmlns:a16="http://schemas.microsoft.com/office/drawing/2014/main" id="{E63C6005-921C-4BE9-A26A-676220970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5099" y="3824125"/>
              <a:ext cx="248884" cy="250469"/>
            </a:xfrm>
            <a:custGeom>
              <a:avLst/>
              <a:gdLst>
                <a:gd name="T0" fmla="*/ 400 w 400"/>
                <a:gd name="T1" fmla="*/ 109 h 402"/>
                <a:gd name="T2" fmla="*/ 400 w 400"/>
                <a:gd name="T3" fmla="*/ 109 h 402"/>
                <a:gd name="T4" fmla="*/ 400 w 400"/>
                <a:gd name="T5" fmla="*/ 162 h 402"/>
                <a:gd name="T6" fmla="*/ 373 w 400"/>
                <a:gd name="T7" fmla="*/ 162 h 402"/>
                <a:gd name="T8" fmla="*/ 372 w 400"/>
                <a:gd name="T9" fmla="*/ 362 h 402"/>
                <a:gd name="T10" fmla="*/ 371 w 400"/>
                <a:gd name="T11" fmla="*/ 376 h 402"/>
                <a:gd name="T12" fmla="*/ 368 w 400"/>
                <a:gd name="T13" fmla="*/ 389 h 402"/>
                <a:gd name="T14" fmla="*/ 360 w 400"/>
                <a:gd name="T15" fmla="*/ 398 h 402"/>
                <a:gd name="T16" fmla="*/ 345 w 400"/>
                <a:gd name="T17" fmla="*/ 402 h 402"/>
                <a:gd name="T18" fmla="*/ 334 w 400"/>
                <a:gd name="T19" fmla="*/ 402 h 402"/>
                <a:gd name="T20" fmla="*/ 322 w 400"/>
                <a:gd name="T21" fmla="*/ 402 h 402"/>
                <a:gd name="T22" fmla="*/ 311 w 400"/>
                <a:gd name="T23" fmla="*/ 400 h 402"/>
                <a:gd name="T24" fmla="*/ 301 w 400"/>
                <a:gd name="T25" fmla="*/ 395 h 402"/>
                <a:gd name="T26" fmla="*/ 295 w 400"/>
                <a:gd name="T27" fmla="*/ 387 h 402"/>
                <a:gd name="T28" fmla="*/ 292 w 400"/>
                <a:gd name="T29" fmla="*/ 375 h 402"/>
                <a:gd name="T30" fmla="*/ 105 w 400"/>
                <a:gd name="T31" fmla="*/ 374 h 402"/>
                <a:gd name="T32" fmla="*/ 103 w 400"/>
                <a:gd name="T33" fmla="*/ 384 h 402"/>
                <a:gd name="T34" fmla="*/ 98 w 400"/>
                <a:gd name="T35" fmla="*/ 393 h 402"/>
                <a:gd name="T36" fmla="*/ 89 w 400"/>
                <a:gd name="T37" fmla="*/ 398 h 402"/>
                <a:gd name="T38" fmla="*/ 79 w 400"/>
                <a:gd name="T39" fmla="*/ 401 h 402"/>
                <a:gd name="T40" fmla="*/ 54 w 400"/>
                <a:gd name="T41" fmla="*/ 400 h 402"/>
                <a:gd name="T42" fmla="*/ 38 w 400"/>
                <a:gd name="T43" fmla="*/ 396 h 402"/>
                <a:gd name="T44" fmla="*/ 28 w 400"/>
                <a:gd name="T45" fmla="*/ 385 h 402"/>
                <a:gd name="T46" fmla="*/ 26 w 400"/>
                <a:gd name="T47" fmla="*/ 360 h 402"/>
                <a:gd name="T48" fmla="*/ 26 w 400"/>
                <a:gd name="T49" fmla="*/ 160 h 402"/>
                <a:gd name="T50" fmla="*/ 0 w 400"/>
                <a:gd name="T51" fmla="*/ 160 h 402"/>
                <a:gd name="T52" fmla="*/ 0 w 400"/>
                <a:gd name="T53" fmla="*/ 107 h 402"/>
                <a:gd name="T54" fmla="*/ 27 w 400"/>
                <a:gd name="T55" fmla="*/ 107 h 402"/>
                <a:gd name="T56" fmla="*/ 27 w 400"/>
                <a:gd name="T57" fmla="*/ 40 h 402"/>
                <a:gd name="T58" fmla="*/ 30 w 400"/>
                <a:gd name="T59" fmla="*/ 25 h 402"/>
                <a:gd name="T60" fmla="*/ 39 w 400"/>
                <a:gd name="T61" fmla="*/ 12 h 402"/>
                <a:gd name="T62" fmla="*/ 51 w 400"/>
                <a:gd name="T63" fmla="*/ 4 h 402"/>
                <a:gd name="T64" fmla="*/ 67 w 400"/>
                <a:gd name="T65" fmla="*/ 0 h 402"/>
                <a:gd name="T66" fmla="*/ 334 w 400"/>
                <a:gd name="T67" fmla="*/ 2 h 402"/>
                <a:gd name="T68" fmla="*/ 349 w 400"/>
                <a:gd name="T69" fmla="*/ 5 h 402"/>
                <a:gd name="T70" fmla="*/ 362 w 400"/>
                <a:gd name="T71" fmla="*/ 13 h 402"/>
                <a:gd name="T72" fmla="*/ 371 w 400"/>
                <a:gd name="T73" fmla="*/ 26 h 402"/>
                <a:gd name="T74" fmla="*/ 374 w 400"/>
                <a:gd name="T75" fmla="*/ 42 h 402"/>
                <a:gd name="T76" fmla="*/ 373 w 400"/>
                <a:gd name="T77" fmla="*/ 108 h 402"/>
                <a:gd name="T78" fmla="*/ 400 w 400"/>
                <a:gd name="T79" fmla="*/ 109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00" h="402">
                  <a:moveTo>
                    <a:pt x="400" y="109"/>
                  </a:moveTo>
                  <a:lnTo>
                    <a:pt x="400" y="109"/>
                  </a:lnTo>
                  <a:lnTo>
                    <a:pt x="400" y="162"/>
                  </a:lnTo>
                  <a:lnTo>
                    <a:pt x="373" y="162"/>
                  </a:lnTo>
                  <a:lnTo>
                    <a:pt x="372" y="362"/>
                  </a:lnTo>
                  <a:cubicBezTo>
                    <a:pt x="372" y="366"/>
                    <a:pt x="372" y="371"/>
                    <a:pt x="371" y="376"/>
                  </a:cubicBezTo>
                  <a:cubicBezTo>
                    <a:pt x="371" y="381"/>
                    <a:pt x="370" y="385"/>
                    <a:pt x="368" y="389"/>
                  </a:cubicBezTo>
                  <a:cubicBezTo>
                    <a:pt x="366" y="393"/>
                    <a:pt x="364" y="396"/>
                    <a:pt x="360" y="398"/>
                  </a:cubicBezTo>
                  <a:cubicBezTo>
                    <a:pt x="357" y="401"/>
                    <a:pt x="352" y="402"/>
                    <a:pt x="345" y="402"/>
                  </a:cubicBezTo>
                  <a:cubicBezTo>
                    <a:pt x="342" y="402"/>
                    <a:pt x="338" y="402"/>
                    <a:pt x="334" y="402"/>
                  </a:cubicBezTo>
                  <a:cubicBezTo>
                    <a:pt x="330" y="402"/>
                    <a:pt x="326" y="402"/>
                    <a:pt x="322" y="402"/>
                  </a:cubicBezTo>
                  <a:cubicBezTo>
                    <a:pt x="318" y="401"/>
                    <a:pt x="315" y="401"/>
                    <a:pt x="311" y="400"/>
                  </a:cubicBezTo>
                  <a:cubicBezTo>
                    <a:pt x="307" y="399"/>
                    <a:pt x="304" y="397"/>
                    <a:pt x="301" y="395"/>
                  </a:cubicBezTo>
                  <a:cubicBezTo>
                    <a:pt x="298" y="393"/>
                    <a:pt x="296" y="391"/>
                    <a:pt x="295" y="387"/>
                  </a:cubicBezTo>
                  <a:cubicBezTo>
                    <a:pt x="293" y="384"/>
                    <a:pt x="292" y="380"/>
                    <a:pt x="292" y="375"/>
                  </a:cubicBezTo>
                  <a:lnTo>
                    <a:pt x="105" y="374"/>
                  </a:lnTo>
                  <a:cubicBezTo>
                    <a:pt x="105" y="378"/>
                    <a:pt x="105" y="381"/>
                    <a:pt x="103" y="384"/>
                  </a:cubicBezTo>
                  <a:cubicBezTo>
                    <a:pt x="102" y="388"/>
                    <a:pt x="100" y="390"/>
                    <a:pt x="98" y="393"/>
                  </a:cubicBezTo>
                  <a:cubicBezTo>
                    <a:pt x="95" y="395"/>
                    <a:pt x="92" y="397"/>
                    <a:pt x="89" y="398"/>
                  </a:cubicBezTo>
                  <a:cubicBezTo>
                    <a:pt x="86" y="400"/>
                    <a:pt x="82" y="401"/>
                    <a:pt x="79" y="401"/>
                  </a:cubicBezTo>
                  <a:cubicBezTo>
                    <a:pt x="69" y="400"/>
                    <a:pt x="61" y="400"/>
                    <a:pt x="54" y="400"/>
                  </a:cubicBezTo>
                  <a:cubicBezTo>
                    <a:pt x="47" y="400"/>
                    <a:pt x="42" y="399"/>
                    <a:pt x="38" y="396"/>
                  </a:cubicBezTo>
                  <a:cubicBezTo>
                    <a:pt x="33" y="394"/>
                    <a:pt x="30" y="390"/>
                    <a:pt x="28" y="385"/>
                  </a:cubicBezTo>
                  <a:cubicBezTo>
                    <a:pt x="26" y="379"/>
                    <a:pt x="26" y="371"/>
                    <a:pt x="26" y="360"/>
                  </a:cubicBezTo>
                  <a:lnTo>
                    <a:pt x="26" y="160"/>
                  </a:lnTo>
                  <a:lnTo>
                    <a:pt x="0" y="160"/>
                  </a:lnTo>
                  <a:lnTo>
                    <a:pt x="0" y="107"/>
                  </a:lnTo>
                  <a:lnTo>
                    <a:pt x="27" y="107"/>
                  </a:lnTo>
                  <a:lnTo>
                    <a:pt x="27" y="40"/>
                  </a:lnTo>
                  <a:cubicBezTo>
                    <a:pt x="27" y="35"/>
                    <a:pt x="28" y="30"/>
                    <a:pt x="30" y="25"/>
                  </a:cubicBezTo>
                  <a:cubicBezTo>
                    <a:pt x="32" y="20"/>
                    <a:pt x="35" y="16"/>
                    <a:pt x="39" y="12"/>
                  </a:cubicBezTo>
                  <a:cubicBezTo>
                    <a:pt x="42" y="8"/>
                    <a:pt x="47" y="6"/>
                    <a:pt x="51" y="4"/>
                  </a:cubicBezTo>
                  <a:cubicBezTo>
                    <a:pt x="56" y="1"/>
                    <a:pt x="62" y="0"/>
                    <a:pt x="67" y="0"/>
                  </a:cubicBezTo>
                  <a:lnTo>
                    <a:pt x="334" y="2"/>
                  </a:lnTo>
                  <a:cubicBezTo>
                    <a:pt x="339" y="2"/>
                    <a:pt x="344" y="3"/>
                    <a:pt x="349" y="5"/>
                  </a:cubicBezTo>
                  <a:cubicBezTo>
                    <a:pt x="354" y="7"/>
                    <a:pt x="358" y="10"/>
                    <a:pt x="362" y="13"/>
                  </a:cubicBezTo>
                  <a:cubicBezTo>
                    <a:pt x="366" y="17"/>
                    <a:pt x="368" y="21"/>
                    <a:pt x="371" y="26"/>
                  </a:cubicBezTo>
                  <a:cubicBezTo>
                    <a:pt x="373" y="31"/>
                    <a:pt x="374" y="36"/>
                    <a:pt x="374" y="42"/>
                  </a:cubicBezTo>
                  <a:lnTo>
                    <a:pt x="373" y="108"/>
                  </a:lnTo>
                  <a:lnTo>
                    <a:pt x="400" y="10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23">
              <a:extLst>
                <a:ext uri="{FF2B5EF4-FFF2-40B4-BE49-F238E27FC236}">
                  <a16:creationId xmlns:a16="http://schemas.microsoft.com/office/drawing/2014/main" id="{AF9309C2-A7BC-41D0-8851-B31039A4A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389" y="3841563"/>
              <a:ext cx="182304" cy="33290"/>
            </a:xfrm>
            <a:custGeom>
              <a:avLst/>
              <a:gdLst>
                <a:gd name="T0" fmla="*/ 13 w 293"/>
                <a:gd name="T1" fmla="*/ 0 h 53"/>
                <a:gd name="T2" fmla="*/ 13 w 293"/>
                <a:gd name="T3" fmla="*/ 0 h 53"/>
                <a:gd name="T4" fmla="*/ 4 w 293"/>
                <a:gd name="T5" fmla="*/ 4 h 53"/>
                <a:gd name="T6" fmla="*/ 0 w 293"/>
                <a:gd name="T7" fmla="*/ 13 h 53"/>
                <a:gd name="T8" fmla="*/ 0 w 293"/>
                <a:gd name="T9" fmla="*/ 53 h 53"/>
                <a:gd name="T10" fmla="*/ 293 w 293"/>
                <a:gd name="T11" fmla="*/ 53 h 53"/>
                <a:gd name="T12" fmla="*/ 293 w 293"/>
                <a:gd name="T13" fmla="*/ 13 h 53"/>
                <a:gd name="T14" fmla="*/ 289 w 293"/>
                <a:gd name="T15" fmla="*/ 4 h 53"/>
                <a:gd name="T16" fmla="*/ 280 w 293"/>
                <a:gd name="T17" fmla="*/ 0 h 53"/>
                <a:gd name="T18" fmla="*/ 13 w 293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3" h="53">
                  <a:moveTo>
                    <a:pt x="13" y="0"/>
                  </a:moveTo>
                  <a:lnTo>
                    <a:pt x="13" y="0"/>
                  </a:lnTo>
                  <a:cubicBezTo>
                    <a:pt x="10" y="0"/>
                    <a:pt x="6" y="1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lnTo>
                    <a:pt x="0" y="53"/>
                  </a:lnTo>
                  <a:lnTo>
                    <a:pt x="293" y="53"/>
                  </a:lnTo>
                  <a:lnTo>
                    <a:pt x="293" y="13"/>
                  </a:lnTo>
                  <a:cubicBezTo>
                    <a:pt x="293" y="9"/>
                    <a:pt x="292" y="6"/>
                    <a:pt x="289" y="4"/>
                  </a:cubicBezTo>
                  <a:cubicBezTo>
                    <a:pt x="287" y="1"/>
                    <a:pt x="283" y="0"/>
                    <a:pt x="280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0078D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24">
              <a:extLst>
                <a:ext uri="{FF2B5EF4-FFF2-40B4-BE49-F238E27FC236}">
                  <a16:creationId xmlns:a16="http://schemas.microsoft.com/office/drawing/2014/main" id="{9C895ECA-7A12-4FCD-8D3B-D94F310F8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389" y="3890705"/>
              <a:ext cx="82433" cy="66580"/>
            </a:xfrm>
            <a:custGeom>
              <a:avLst/>
              <a:gdLst>
                <a:gd name="T0" fmla="*/ 133 w 133"/>
                <a:gd name="T1" fmla="*/ 0 h 106"/>
                <a:gd name="T2" fmla="*/ 133 w 133"/>
                <a:gd name="T3" fmla="*/ 0 h 106"/>
                <a:gd name="T4" fmla="*/ 0 w 133"/>
                <a:gd name="T5" fmla="*/ 0 h 106"/>
                <a:gd name="T6" fmla="*/ 0 w 133"/>
                <a:gd name="T7" fmla="*/ 106 h 106"/>
                <a:gd name="T8" fmla="*/ 133 w 133"/>
                <a:gd name="T9" fmla="*/ 106 h 106"/>
                <a:gd name="T10" fmla="*/ 133 w 133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06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33" y="106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25">
              <a:extLst>
                <a:ext uri="{FF2B5EF4-FFF2-40B4-BE49-F238E27FC236}">
                  <a16:creationId xmlns:a16="http://schemas.microsoft.com/office/drawing/2014/main" id="{B4960DB4-02A4-4A0D-A764-528F61F0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389" y="4023866"/>
              <a:ext cx="182304" cy="15852"/>
            </a:xfrm>
            <a:custGeom>
              <a:avLst/>
              <a:gdLst>
                <a:gd name="T0" fmla="*/ 293 w 293"/>
                <a:gd name="T1" fmla="*/ 0 h 27"/>
                <a:gd name="T2" fmla="*/ 293 w 293"/>
                <a:gd name="T3" fmla="*/ 0 h 27"/>
                <a:gd name="T4" fmla="*/ 0 w 293"/>
                <a:gd name="T5" fmla="*/ 0 h 27"/>
                <a:gd name="T6" fmla="*/ 0 w 293"/>
                <a:gd name="T7" fmla="*/ 27 h 27"/>
                <a:gd name="T8" fmla="*/ 293 w 293"/>
                <a:gd name="T9" fmla="*/ 27 h 27"/>
                <a:gd name="T10" fmla="*/ 293 w 293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3" h="27">
                  <a:moveTo>
                    <a:pt x="293" y="0"/>
                  </a:moveTo>
                  <a:lnTo>
                    <a:pt x="293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293" y="27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2F2F2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26">
              <a:extLst>
                <a:ext uri="{FF2B5EF4-FFF2-40B4-BE49-F238E27FC236}">
                  <a16:creationId xmlns:a16="http://schemas.microsoft.com/office/drawing/2014/main" id="{54F8B492-07D9-4FB0-8809-82D8EC947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260" y="3890705"/>
              <a:ext cx="82433" cy="66580"/>
            </a:xfrm>
            <a:custGeom>
              <a:avLst/>
              <a:gdLst>
                <a:gd name="T0" fmla="*/ 133 w 133"/>
                <a:gd name="T1" fmla="*/ 0 h 106"/>
                <a:gd name="T2" fmla="*/ 133 w 133"/>
                <a:gd name="T3" fmla="*/ 0 h 106"/>
                <a:gd name="T4" fmla="*/ 0 w 133"/>
                <a:gd name="T5" fmla="*/ 0 h 106"/>
                <a:gd name="T6" fmla="*/ 0 w 133"/>
                <a:gd name="T7" fmla="*/ 106 h 106"/>
                <a:gd name="T8" fmla="*/ 133 w 133"/>
                <a:gd name="T9" fmla="*/ 106 h 106"/>
                <a:gd name="T10" fmla="*/ 133 w 133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06">
                  <a:moveTo>
                    <a:pt x="133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33" y="106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27">
              <a:extLst>
                <a:ext uri="{FF2B5EF4-FFF2-40B4-BE49-F238E27FC236}">
                  <a16:creationId xmlns:a16="http://schemas.microsoft.com/office/drawing/2014/main" id="{598037EB-8AE3-471C-8089-262A47FD7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656" y="3982650"/>
              <a:ext cx="20608" cy="19023"/>
            </a:xfrm>
            <a:custGeom>
              <a:avLst/>
              <a:gdLst>
                <a:gd name="T0" fmla="*/ 32 w 32"/>
                <a:gd name="T1" fmla="*/ 16 h 32"/>
                <a:gd name="T2" fmla="*/ 32 w 32"/>
                <a:gd name="T3" fmla="*/ 16 h 32"/>
                <a:gd name="T4" fmla="*/ 16 w 32"/>
                <a:gd name="T5" fmla="*/ 32 h 32"/>
                <a:gd name="T6" fmla="*/ 0 w 32"/>
                <a:gd name="T7" fmla="*/ 16 h 32"/>
                <a:gd name="T8" fmla="*/ 16 w 32"/>
                <a:gd name="T9" fmla="*/ 0 h 32"/>
                <a:gd name="T10" fmla="*/ 32 w 32"/>
                <a:gd name="T1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lnTo>
                    <a:pt x="32" y="16"/>
                  </a:lnTo>
                  <a:cubicBezTo>
                    <a:pt x="32" y="25"/>
                    <a:pt x="25" y="32"/>
                    <a:pt x="16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7"/>
                    <a:pt x="8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28">
              <a:extLst>
                <a:ext uri="{FF2B5EF4-FFF2-40B4-BE49-F238E27FC236}">
                  <a16:creationId xmlns:a16="http://schemas.microsoft.com/office/drawing/2014/main" id="{614063E8-DB90-4298-8BF6-12A500435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403" y="3982650"/>
              <a:ext cx="20608" cy="19023"/>
            </a:xfrm>
            <a:custGeom>
              <a:avLst/>
              <a:gdLst>
                <a:gd name="T0" fmla="*/ 32 w 32"/>
                <a:gd name="T1" fmla="*/ 16 h 32"/>
                <a:gd name="T2" fmla="*/ 32 w 32"/>
                <a:gd name="T3" fmla="*/ 16 h 32"/>
                <a:gd name="T4" fmla="*/ 16 w 32"/>
                <a:gd name="T5" fmla="*/ 32 h 32"/>
                <a:gd name="T6" fmla="*/ 0 w 32"/>
                <a:gd name="T7" fmla="*/ 16 h 32"/>
                <a:gd name="T8" fmla="*/ 16 w 32"/>
                <a:gd name="T9" fmla="*/ 0 h 32"/>
                <a:gd name="T10" fmla="*/ 32 w 32"/>
                <a:gd name="T1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32" y="16"/>
                  </a:moveTo>
                  <a:lnTo>
                    <a:pt x="32" y="16"/>
                  </a:lnTo>
                  <a:cubicBezTo>
                    <a:pt x="32" y="25"/>
                    <a:pt x="25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7" name="Group 14">
              <a:extLst>
                <a:ext uri="{FF2B5EF4-FFF2-40B4-BE49-F238E27FC236}">
                  <a16:creationId xmlns:a16="http://schemas.microsoft.com/office/drawing/2014/main" id="{76AECC84-29F8-4ABB-82EB-0CA754AD48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33590" y="3746506"/>
              <a:ext cx="354013" cy="315913"/>
              <a:chOff x="1281" y="2360"/>
              <a:chExt cx="223" cy="199"/>
            </a:xfrm>
          </p:grpSpPr>
          <p:sp>
            <p:nvSpPr>
              <p:cNvPr id="138" name="Freeform 15">
                <a:extLst>
                  <a:ext uri="{FF2B5EF4-FFF2-40B4-BE49-F238E27FC236}">
                    <a16:creationId xmlns:a16="http://schemas.microsoft.com/office/drawing/2014/main" id="{BF1DB310-5F2E-4B27-864D-FF74EFC1E6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97" y="2443"/>
                <a:ext cx="191" cy="116"/>
              </a:xfrm>
              <a:custGeom>
                <a:avLst/>
                <a:gdLst>
                  <a:gd name="T0" fmla="*/ 27 w 307"/>
                  <a:gd name="T1" fmla="*/ 27 h 187"/>
                  <a:gd name="T2" fmla="*/ 27 w 307"/>
                  <a:gd name="T3" fmla="*/ 27 h 187"/>
                  <a:gd name="T4" fmla="*/ 107 w 307"/>
                  <a:gd name="T5" fmla="*/ 27 h 187"/>
                  <a:gd name="T6" fmla="*/ 107 w 307"/>
                  <a:gd name="T7" fmla="*/ 107 h 187"/>
                  <a:gd name="T8" fmla="*/ 27 w 307"/>
                  <a:gd name="T9" fmla="*/ 107 h 187"/>
                  <a:gd name="T10" fmla="*/ 27 w 307"/>
                  <a:gd name="T11" fmla="*/ 27 h 187"/>
                  <a:gd name="T12" fmla="*/ 133 w 307"/>
                  <a:gd name="T13" fmla="*/ 27 h 187"/>
                  <a:gd name="T14" fmla="*/ 133 w 307"/>
                  <a:gd name="T15" fmla="*/ 27 h 187"/>
                  <a:gd name="T16" fmla="*/ 160 w 307"/>
                  <a:gd name="T17" fmla="*/ 27 h 187"/>
                  <a:gd name="T18" fmla="*/ 160 w 307"/>
                  <a:gd name="T19" fmla="*/ 54 h 187"/>
                  <a:gd name="T20" fmla="*/ 133 w 307"/>
                  <a:gd name="T21" fmla="*/ 54 h 187"/>
                  <a:gd name="T22" fmla="*/ 133 w 307"/>
                  <a:gd name="T23" fmla="*/ 27 h 187"/>
                  <a:gd name="T24" fmla="*/ 200 w 307"/>
                  <a:gd name="T25" fmla="*/ 27 h 187"/>
                  <a:gd name="T26" fmla="*/ 200 w 307"/>
                  <a:gd name="T27" fmla="*/ 27 h 187"/>
                  <a:gd name="T28" fmla="*/ 280 w 307"/>
                  <a:gd name="T29" fmla="*/ 27 h 187"/>
                  <a:gd name="T30" fmla="*/ 280 w 307"/>
                  <a:gd name="T31" fmla="*/ 187 h 187"/>
                  <a:gd name="T32" fmla="*/ 200 w 307"/>
                  <a:gd name="T33" fmla="*/ 187 h 187"/>
                  <a:gd name="T34" fmla="*/ 200 w 307"/>
                  <a:gd name="T35" fmla="*/ 27 h 187"/>
                  <a:gd name="T36" fmla="*/ 307 w 307"/>
                  <a:gd name="T37" fmla="*/ 0 h 187"/>
                  <a:gd name="T38" fmla="*/ 307 w 307"/>
                  <a:gd name="T39" fmla="*/ 0 h 187"/>
                  <a:gd name="T40" fmla="*/ 0 w 307"/>
                  <a:gd name="T41" fmla="*/ 0 h 187"/>
                  <a:gd name="T42" fmla="*/ 0 w 307"/>
                  <a:gd name="T43" fmla="*/ 187 h 187"/>
                  <a:gd name="T44" fmla="*/ 307 w 307"/>
                  <a:gd name="T45" fmla="*/ 187 h 187"/>
                  <a:gd name="T46" fmla="*/ 307 w 307"/>
                  <a:gd name="T47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7" h="187">
                    <a:moveTo>
                      <a:pt x="27" y="27"/>
                    </a:moveTo>
                    <a:lnTo>
                      <a:pt x="27" y="27"/>
                    </a:lnTo>
                    <a:lnTo>
                      <a:pt x="107" y="27"/>
                    </a:lnTo>
                    <a:lnTo>
                      <a:pt x="107" y="107"/>
                    </a:lnTo>
                    <a:lnTo>
                      <a:pt x="27" y="107"/>
                    </a:lnTo>
                    <a:lnTo>
                      <a:pt x="27" y="27"/>
                    </a:lnTo>
                    <a:close/>
                    <a:moveTo>
                      <a:pt x="133" y="27"/>
                    </a:moveTo>
                    <a:lnTo>
                      <a:pt x="133" y="27"/>
                    </a:lnTo>
                    <a:lnTo>
                      <a:pt x="160" y="27"/>
                    </a:lnTo>
                    <a:lnTo>
                      <a:pt x="160" y="54"/>
                    </a:lnTo>
                    <a:lnTo>
                      <a:pt x="133" y="54"/>
                    </a:lnTo>
                    <a:lnTo>
                      <a:pt x="133" y="27"/>
                    </a:lnTo>
                    <a:close/>
                    <a:moveTo>
                      <a:pt x="200" y="27"/>
                    </a:moveTo>
                    <a:lnTo>
                      <a:pt x="200" y="27"/>
                    </a:lnTo>
                    <a:lnTo>
                      <a:pt x="280" y="27"/>
                    </a:lnTo>
                    <a:lnTo>
                      <a:pt x="280" y="187"/>
                    </a:lnTo>
                    <a:lnTo>
                      <a:pt x="200" y="187"/>
                    </a:lnTo>
                    <a:lnTo>
                      <a:pt x="200" y="27"/>
                    </a:lnTo>
                    <a:close/>
                    <a:moveTo>
                      <a:pt x="307" y="0"/>
                    </a:moveTo>
                    <a:lnTo>
                      <a:pt x="307" y="0"/>
                    </a:lnTo>
                    <a:lnTo>
                      <a:pt x="0" y="0"/>
                    </a:lnTo>
                    <a:lnTo>
                      <a:pt x="0" y="187"/>
                    </a:lnTo>
                    <a:lnTo>
                      <a:pt x="307" y="187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 16">
                <a:extLst>
                  <a:ext uri="{FF2B5EF4-FFF2-40B4-BE49-F238E27FC236}">
                    <a16:creationId xmlns:a16="http://schemas.microsoft.com/office/drawing/2014/main" id="{F654820C-97CA-4050-90E4-89E183651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0" y="2460"/>
                <a:ext cx="16" cy="17"/>
              </a:xfrm>
              <a:custGeom>
                <a:avLst/>
                <a:gdLst>
                  <a:gd name="T0" fmla="*/ 27 w 27"/>
                  <a:gd name="T1" fmla="*/ 0 h 27"/>
                  <a:gd name="T2" fmla="*/ 27 w 27"/>
                  <a:gd name="T3" fmla="*/ 0 h 27"/>
                  <a:gd name="T4" fmla="*/ 0 w 27"/>
                  <a:gd name="T5" fmla="*/ 0 h 27"/>
                  <a:gd name="T6" fmla="*/ 0 w 27"/>
                  <a:gd name="T7" fmla="*/ 27 h 27"/>
                  <a:gd name="T8" fmla="*/ 27 w 27"/>
                  <a:gd name="T9" fmla="*/ 27 h 27"/>
                  <a:gd name="T10" fmla="*/ 27 w 27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7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27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Freeform 17">
                <a:extLst>
                  <a:ext uri="{FF2B5EF4-FFF2-40B4-BE49-F238E27FC236}">
                    <a16:creationId xmlns:a16="http://schemas.microsoft.com/office/drawing/2014/main" id="{6D21652B-CF88-443C-B160-734DF6B8C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" y="2460"/>
                <a:ext cx="50" cy="99"/>
              </a:xfrm>
              <a:custGeom>
                <a:avLst/>
                <a:gdLst>
                  <a:gd name="T0" fmla="*/ 80 w 80"/>
                  <a:gd name="T1" fmla="*/ 0 h 160"/>
                  <a:gd name="T2" fmla="*/ 80 w 80"/>
                  <a:gd name="T3" fmla="*/ 0 h 160"/>
                  <a:gd name="T4" fmla="*/ 0 w 80"/>
                  <a:gd name="T5" fmla="*/ 0 h 160"/>
                  <a:gd name="T6" fmla="*/ 0 w 80"/>
                  <a:gd name="T7" fmla="*/ 160 h 160"/>
                  <a:gd name="T8" fmla="*/ 80 w 80"/>
                  <a:gd name="T9" fmla="*/ 160 h 160"/>
                  <a:gd name="T10" fmla="*/ 80 w 80"/>
                  <a:gd name="T11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160">
                    <a:moveTo>
                      <a:pt x="80" y="0"/>
                    </a:moveTo>
                    <a:lnTo>
                      <a:pt x="80" y="0"/>
                    </a:lnTo>
                    <a:lnTo>
                      <a:pt x="0" y="0"/>
                    </a:lnTo>
                    <a:lnTo>
                      <a:pt x="0" y="160"/>
                    </a:lnTo>
                    <a:lnTo>
                      <a:pt x="80" y="16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 18">
                <a:extLst>
                  <a:ext uri="{FF2B5EF4-FFF2-40B4-BE49-F238E27FC236}">
                    <a16:creationId xmlns:a16="http://schemas.microsoft.com/office/drawing/2014/main" id="{670DC1F6-2B7D-4ACC-BA13-58CB4626B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" y="2360"/>
                <a:ext cx="223" cy="67"/>
              </a:xfrm>
              <a:custGeom>
                <a:avLst/>
                <a:gdLst>
                  <a:gd name="T0" fmla="*/ 186 w 359"/>
                  <a:gd name="T1" fmla="*/ 0 h 109"/>
                  <a:gd name="T2" fmla="*/ 186 w 359"/>
                  <a:gd name="T3" fmla="*/ 0 h 109"/>
                  <a:gd name="T4" fmla="*/ 106 w 359"/>
                  <a:gd name="T5" fmla="*/ 47 h 109"/>
                  <a:gd name="T6" fmla="*/ 106 w 359"/>
                  <a:gd name="T7" fmla="*/ 29 h 109"/>
                  <a:gd name="T8" fmla="*/ 53 w 359"/>
                  <a:gd name="T9" fmla="*/ 29 h 109"/>
                  <a:gd name="T10" fmla="*/ 53 w 359"/>
                  <a:gd name="T11" fmla="*/ 78 h 109"/>
                  <a:gd name="T12" fmla="*/ 0 w 359"/>
                  <a:gd name="T13" fmla="*/ 109 h 109"/>
                  <a:gd name="T14" fmla="*/ 359 w 359"/>
                  <a:gd name="T15" fmla="*/ 109 h 109"/>
                  <a:gd name="T16" fmla="*/ 186 w 359"/>
                  <a:gd name="T17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9" h="109">
                    <a:moveTo>
                      <a:pt x="186" y="0"/>
                    </a:moveTo>
                    <a:lnTo>
                      <a:pt x="186" y="0"/>
                    </a:lnTo>
                    <a:lnTo>
                      <a:pt x="106" y="47"/>
                    </a:lnTo>
                    <a:lnTo>
                      <a:pt x="106" y="29"/>
                    </a:lnTo>
                    <a:lnTo>
                      <a:pt x="53" y="29"/>
                    </a:lnTo>
                    <a:lnTo>
                      <a:pt x="53" y="78"/>
                    </a:lnTo>
                    <a:lnTo>
                      <a:pt x="0" y="109"/>
                    </a:lnTo>
                    <a:lnTo>
                      <a:pt x="359" y="109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0078D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0B9B6F0-54B8-4469-8413-B56CF6C9CD00}"/>
              </a:ext>
            </a:extLst>
          </p:cNvPr>
          <p:cNvGrpSpPr/>
          <p:nvPr/>
        </p:nvGrpSpPr>
        <p:grpSpPr>
          <a:xfrm>
            <a:off x="5681142" y="4556807"/>
            <a:ext cx="390842" cy="284270"/>
            <a:chOff x="1783933" y="4351733"/>
            <a:chExt cx="521123" cy="379026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C9E19B0-7378-46DB-9AF0-4A0B229CA8ED}"/>
                </a:ext>
              </a:extLst>
            </p:cNvPr>
            <p:cNvSpPr/>
            <p:nvPr/>
          </p:nvSpPr>
          <p:spPr>
            <a:xfrm>
              <a:off x="1783933" y="4440008"/>
              <a:ext cx="191799" cy="192298"/>
            </a:xfrm>
            <a:custGeom>
              <a:avLst/>
              <a:gdLst>
                <a:gd name="connsiteX0" fmla="*/ 18031 w 200025"/>
                <a:gd name="connsiteY0" fmla="*/ 18031 h 200025"/>
                <a:gd name="connsiteX1" fmla="*/ 186623 w 200025"/>
                <a:gd name="connsiteY1" fmla="*/ 18031 h 200025"/>
                <a:gd name="connsiteX2" fmla="*/ 186623 w 200025"/>
                <a:gd name="connsiteY2" fmla="*/ 186623 h 200025"/>
                <a:gd name="connsiteX3" fmla="*/ 18031 w 200025"/>
                <a:gd name="connsiteY3" fmla="*/ 186623 h 200025"/>
                <a:gd name="connsiteX0" fmla="*/ 0 w 168592"/>
                <a:gd name="connsiteY0" fmla="*/ 1468 h 170060"/>
                <a:gd name="connsiteX1" fmla="*/ 98500 w 168592"/>
                <a:gd name="connsiteY1" fmla="*/ 0 h 170060"/>
                <a:gd name="connsiteX2" fmla="*/ 168592 w 168592"/>
                <a:gd name="connsiteY2" fmla="*/ 1468 h 170060"/>
                <a:gd name="connsiteX3" fmla="*/ 168592 w 168592"/>
                <a:gd name="connsiteY3" fmla="*/ 170060 h 170060"/>
                <a:gd name="connsiteX4" fmla="*/ 0 w 168592"/>
                <a:gd name="connsiteY4" fmla="*/ 170060 h 170060"/>
                <a:gd name="connsiteX5" fmla="*/ 0 w 168592"/>
                <a:gd name="connsiteY5" fmla="*/ 1468 h 170060"/>
                <a:gd name="connsiteX0" fmla="*/ 0 w 169619"/>
                <a:gd name="connsiteY0" fmla="*/ 1468 h 170060"/>
                <a:gd name="connsiteX1" fmla="*/ 98500 w 169619"/>
                <a:gd name="connsiteY1" fmla="*/ 0 h 170060"/>
                <a:gd name="connsiteX2" fmla="*/ 168592 w 169619"/>
                <a:gd name="connsiteY2" fmla="*/ 1468 h 170060"/>
                <a:gd name="connsiteX3" fmla="*/ 169619 w 169619"/>
                <a:gd name="connsiteY3" fmla="*/ 73659 h 170060"/>
                <a:gd name="connsiteX4" fmla="*/ 168592 w 169619"/>
                <a:gd name="connsiteY4" fmla="*/ 170060 h 170060"/>
                <a:gd name="connsiteX5" fmla="*/ 0 w 169619"/>
                <a:gd name="connsiteY5" fmla="*/ 170060 h 170060"/>
                <a:gd name="connsiteX6" fmla="*/ 0 w 169619"/>
                <a:gd name="connsiteY6" fmla="*/ 1468 h 170060"/>
                <a:gd name="connsiteX0" fmla="*/ 168592 w 260032"/>
                <a:gd name="connsiteY0" fmla="*/ 1468 h 170060"/>
                <a:gd name="connsiteX1" fmla="*/ 169619 w 260032"/>
                <a:gd name="connsiteY1" fmla="*/ 73659 h 170060"/>
                <a:gd name="connsiteX2" fmla="*/ 168592 w 260032"/>
                <a:gd name="connsiteY2" fmla="*/ 170060 h 170060"/>
                <a:gd name="connsiteX3" fmla="*/ 0 w 260032"/>
                <a:gd name="connsiteY3" fmla="*/ 170060 h 170060"/>
                <a:gd name="connsiteX4" fmla="*/ 0 w 260032"/>
                <a:gd name="connsiteY4" fmla="*/ 1468 h 170060"/>
                <a:gd name="connsiteX5" fmla="*/ 98500 w 260032"/>
                <a:gd name="connsiteY5" fmla="*/ 0 h 170060"/>
                <a:gd name="connsiteX6" fmla="*/ 260032 w 260032"/>
                <a:gd name="connsiteY6" fmla="*/ 92908 h 170060"/>
                <a:gd name="connsiteX0" fmla="*/ 168592 w 169619"/>
                <a:gd name="connsiteY0" fmla="*/ 1468 h 170060"/>
                <a:gd name="connsiteX1" fmla="*/ 169619 w 169619"/>
                <a:gd name="connsiteY1" fmla="*/ 73659 h 170060"/>
                <a:gd name="connsiteX2" fmla="*/ 168592 w 169619"/>
                <a:gd name="connsiteY2" fmla="*/ 170060 h 170060"/>
                <a:gd name="connsiteX3" fmla="*/ 0 w 169619"/>
                <a:gd name="connsiteY3" fmla="*/ 170060 h 170060"/>
                <a:gd name="connsiteX4" fmla="*/ 0 w 169619"/>
                <a:gd name="connsiteY4" fmla="*/ 1468 h 170060"/>
                <a:gd name="connsiteX5" fmla="*/ 98500 w 169619"/>
                <a:gd name="connsiteY5" fmla="*/ 0 h 170060"/>
                <a:gd name="connsiteX0" fmla="*/ 169619 w 169619"/>
                <a:gd name="connsiteY0" fmla="*/ 73659 h 170060"/>
                <a:gd name="connsiteX1" fmla="*/ 168592 w 169619"/>
                <a:gd name="connsiteY1" fmla="*/ 170060 h 170060"/>
                <a:gd name="connsiteX2" fmla="*/ 0 w 169619"/>
                <a:gd name="connsiteY2" fmla="*/ 170060 h 170060"/>
                <a:gd name="connsiteX3" fmla="*/ 0 w 169619"/>
                <a:gd name="connsiteY3" fmla="*/ 1468 h 170060"/>
                <a:gd name="connsiteX4" fmla="*/ 98500 w 169619"/>
                <a:gd name="connsiteY4" fmla="*/ 0 h 17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619" h="170060">
                  <a:moveTo>
                    <a:pt x="169619" y="73659"/>
                  </a:moveTo>
                  <a:cubicBezTo>
                    <a:pt x="169277" y="105793"/>
                    <a:pt x="168934" y="137926"/>
                    <a:pt x="168592" y="170060"/>
                  </a:cubicBezTo>
                  <a:lnTo>
                    <a:pt x="0" y="170060"/>
                  </a:lnTo>
                  <a:lnTo>
                    <a:pt x="0" y="1468"/>
                  </a:lnTo>
                  <a:lnTo>
                    <a:pt x="98500" y="0"/>
                  </a:lnTo>
                </a:path>
              </a:pathLst>
            </a:custGeom>
            <a:noFill/>
            <a:ln w="24041" cap="flat">
              <a:solidFill>
                <a:srgbClr val="1888C9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ECF9A32-C522-4D0E-8DC0-0BEE1A2623F6}"/>
                </a:ext>
              </a:extLst>
            </p:cNvPr>
            <p:cNvSpPr/>
            <p:nvPr/>
          </p:nvSpPr>
          <p:spPr>
            <a:xfrm>
              <a:off x="1864786" y="4353425"/>
              <a:ext cx="193870" cy="193869"/>
            </a:xfrm>
            <a:custGeom>
              <a:avLst/>
              <a:gdLst>
                <a:gd name="connsiteX0" fmla="*/ 160906 w 171450"/>
                <a:gd name="connsiteY0" fmla="*/ 18031 h 171450"/>
                <a:gd name="connsiteX1" fmla="*/ 18031 w 171450"/>
                <a:gd name="connsiteY1" fmla="*/ 1609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1450" h="171450">
                  <a:moveTo>
                    <a:pt x="160906" y="18031"/>
                  </a:moveTo>
                  <a:lnTo>
                    <a:pt x="18031" y="160906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 w="24041" cap="flat">
              <a:solidFill>
                <a:schemeClr val="accent5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7506B93B-59AD-4E4D-9057-602BF55FA697}"/>
                </a:ext>
              </a:extLst>
            </p:cNvPr>
            <p:cNvSpPr/>
            <p:nvPr/>
          </p:nvSpPr>
          <p:spPr>
            <a:xfrm>
              <a:off x="1946028" y="4351733"/>
              <a:ext cx="118476" cy="118476"/>
            </a:xfrm>
            <a:custGeom>
              <a:avLst/>
              <a:gdLst>
                <a:gd name="connsiteX0" fmla="*/ 7144 w 104775"/>
                <a:gd name="connsiteY0" fmla="*/ 10954 h 104775"/>
                <a:gd name="connsiteX1" fmla="*/ 8096 w 104775"/>
                <a:gd name="connsiteY1" fmla="*/ 26194 h 104775"/>
                <a:gd name="connsiteX2" fmla="*/ 85249 w 104775"/>
                <a:gd name="connsiteY2" fmla="*/ 23336 h 104775"/>
                <a:gd name="connsiteX3" fmla="*/ 82391 w 104775"/>
                <a:gd name="connsiteY3" fmla="*/ 100489 h 104775"/>
                <a:gd name="connsiteX4" fmla="*/ 97631 w 104775"/>
                <a:gd name="connsiteY4" fmla="*/ 100489 h 104775"/>
                <a:gd name="connsiteX5" fmla="*/ 101441 w 104775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04775">
                  <a:moveTo>
                    <a:pt x="7144" y="10954"/>
                  </a:moveTo>
                  <a:lnTo>
                    <a:pt x="8096" y="26194"/>
                  </a:lnTo>
                  <a:lnTo>
                    <a:pt x="85249" y="23336"/>
                  </a:lnTo>
                  <a:lnTo>
                    <a:pt x="82391" y="100489"/>
                  </a:lnTo>
                  <a:lnTo>
                    <a:pt x="97631" y="100489"/>
                  </a:lnTo>
                  <a:lnTo>
                    <a:pt x="101441" y="7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6" name="Group 21">
              <a:extLst>
                <a:ext uri="{FF2B5EF4-FFF2-40B4-BE49-F238E27FC236}">
                  <a16:creationId xmlns:a16="http://schemas.microsoft.com/office/drawing/2014/main" id="{746CBB00-FE0E-4365-B41C-CE7243A669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00268" y="4475171"/>
              <a:ext cx="204788" cy="255588"/>
              <a:chOff x="1323" y="2819"/>
              <a:chExt cx="129" cy="161"/>
            </a:xfrm>
            <a:solidFill>
              <a:schemeClr val="accent5">
                <a:lumMod val="75000"/>
              </a:schemeClr>
            </a:solidFill>
          </p:grpSpPr>
          <p:sp>
            <p:nvSpPr>
              <p:cNvPr id="147" name="Freeform 22">
                <a:extLst>
                  <a:ext uri="{FF2B5EF4-FFF2-40B4-BE49-F238E27FC236}">
                    <a16:creationId xmlns:a16="http://schemas.microsoft.com/office/drawing/2014/main" id="{E89F74A6-9B27-41F5-93C9-8A6702E6F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2819"/>
                <a:ext cx="85" cy="85"/>
              </a:xfrm>
              <a:custGeom>
                <a:avLst/>
                <a:gdLst>
                  <a:gd name="T0" fmla="*/ 85 w 170"/>
                  <a:gd name="T1" fmla="*/ 170 h 170"/>
                  <a:gd name="T2" fmla="*/ 85 w 170"/>
                  <a:gd name="T3" fmla="*/ 170 h 170"/>
                  <a:gd name="T4" fmla="*/ 170 w 170"/>
                  <a:gd name="T5" fmla="*/ 85 h 170"/>
                  <a:gd name="T6" fmla="*/ 120 w 170"/>
                  <a:gd name="T7" fmla="*/ 7 h 170"/>
                  <a:gd name="T8" fmla="*/ 85 w 170"/>
                  <a:gd name="T9" fmla="*/ 0 h 170"/>
                  <a:gd name="T10" fmla="*/ 50 w 170"/>
                  <a:gd name="T11" fmla="*/ 7 h 170"/>
                  <a:gd name="T12" fmla="*/ 0 w 170"/>
                  <a:gd name="T13" fmla="*/ 85 h 170"/>
                  <a:gd name="T14" fmla="*/ 85 w 170"/>
                  <a:gd name="T15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0" h="170">
                    <a:moveTo>
                      <a:pt x="85" y="170"/>
                    </a:moveTo>
                    <a:lnTo>
                      <a:pt x="85" y="170"/>
                    </a:lnTo>
                    <a:cubicBezTo>
                      <a:pt x="132" y="170"/>
                      <a:pt x="170" y="132"/>
                      <a:pt x="170" y="85"/>
                    </a:cubicBezTo>
                    <a:cubicBezTo>
                      <a:pt x="170" y="50"/>
                      <a:pt x="150" y="21"/>
                      <a:pt x="120" y="7"/>
                    </a:cubicBezTo>
                    <a:cubicBezTo>
                      <a:pt x="110" y="2"/>
                      <a:pt x="98" y="0"/>
                      <a:pt x="85" y="0"/>
                    </a:cubicBezTo>
                    <a:cubicBezTo>
                      <a:pt x="72" y="0"/>
                      <a:pt x="60" y="2"/>
                      <a:pt x="50" y="7"/>
                    </a:cubicBezTo>
                    <a:cubicBezTo>
                      <a:pt x="20" y="21"/>
                      <a:pt x="0" y="50"/>
                      <a:pt x="0" y="85"/>
                    </a:cubicBezTo>
                    <a:cubicBezTo>
                      <a:pt x="0" y="132"/>
                      <a:pt x="38" y="170"/>
                      <a:pt x="85" y="17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Freeform 23">
                <a:extLst>
                  <a:ext uri="{FF2B5EF4-FFF2-40B4-BE49-F238E27FC236}">
                    <a16:creationId xmlns:a16="http://schemas.microsoft.com/office/drawing/2014/main" id="{D8D171B2-C50F-4D72-AD94-A4C0EA3EF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3" y="2915"/>
                <a:ext cx="129" cy="65"/>
              </a:xfrm>
              <a:custGeom>
                <a:avLst/>
                <a:gdLst>
                  <a:gd name="T0" fmla="*/ 128 w 256"/>
                  <a:gd name="T1" fmla="*/ 0 h 128"/>
                  <a:gd name="T2" fmla="*/ 128 w 256"/>
                  <a:gd name="T3" fmla="*/ 0 h 128"/>
                  <a:gd name="T4" fmla="*/ 0 w 256"/>
                  <a:gd name="T5" fmla="*/ 128 h 128"/>
                  <a:gd name="T6" fmla="*/ 256 w 256"/>
                  <a:gd name="T7" fmla="*/ 128 h 128"/>
                  <a:gd name="T8" fmla="*/ 128 w 256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6" h="128">
                    <a:moveTo>
                      <a:pt x="128" y="0"/>
                    </a:moveTo>
                    <a:lnTo>
                      <a:pt x="128" y="0"/>
                    </a:lnTo>
                    <a:cubicBezTo>
                      <a:pt x="57" y="0"/>
                      <a:pt x="0" y="57"/>
                      <a:pt x="0" y="128"/>
                    </a:cubicBezTo>
                    <a:lnTo>
                      <a:pt x="256" y="128"/>
                    </a:lnTo>
                    <a:cubicBezTo>
                      <a:pt x="256" y="57"/>
                      <a:pt x="199" y="0"/>
                      <a:pt x="128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2FF6640C-9C1A-4C0B-8348-EFF6B201E4E5}"/>
              </a:ext>
            </a:extLst>
          </p:cNvPr>
          <p:cNvGrpSpPr/>
          <p:nvPr/>
        </p:nvGrpSpPr>
        <p:grpSpPr>
          <a:xfrm>
            <a:off x="7912531" y="4571972"/>
            <a:ext cx="338586" cy="253940"/>
            <a:chOff x="-775494" y="2539999"/>
            <a:chExt cx="527050" cy="395287"/>
          </a:xfrm>
          <a:solidFill>
            <a:schemeClr val="accent5">
              <a:lumMod val="75000"/>
            </a:schemeClr>
          </a:solidFill>
        </p:grpSpPr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E4F1D35C-C4F7-4459-8A73-B3188B84A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775494" y="2539999"/>
              <a:ext cx="427037" cy="330200"/>
            </a:xfrm>
            <a:custGeom>
              <a:avLst/>
              <a:gdLst>
                <a:gd name="T0" fmla="*/ 0 w 346"/>
                <a:gd name="T1" fmla="*/ 241 h 267"/>
                <a:gd name="T2" fmla="*/ 0 w 346"/>
                <a:gd name="T3" fmla="*/ 241 h 267"/>
                <a:gd name="T4" fmla="*/ 2 w 346"/>
                <a:gd name="T5" fmla="*/ 251 h 267"/>
                <a:gd name="T6" fmla="*/ 7 w 346"/>
                <a:gd name="T7" fmla="*/ 259 h 267"/>
                <a:gd name="T8" fmla="*/ 15 w 346"/>
                <a:gd name="T9" fmla="*/ 265 h 267"/>
                <a:gd name="T10" fmla="*/ 25 w 346"/>
                <a:gd name="T11" fmla="*/ 267 h 267"/>
                <a:gd name="T12" fmla="*/ 133 w 346"/>
                <a:gd name="T13" fmla="*/ 267 h 267"/>
                <a:gd name="T14" fmla="*/ 133 w 346"/>
                <a:gd name="T15" fmla="*/ 160 h 267"/>
                <a:gd name="T16" fmla="*/ 80 w 346"/>
                <a:gd name="T17" fmla="*/ 160 h 267"/>
                <a:gd name="T18" fmla="*/ 80 w 346"/>
                <a:gd name="T19" fmla="*/ 160 h 267"/>
                <a:gd name="T20" fmla="*/ 80 w 346"/>
                <a:gd name="T21" fmla="*/ 27 h 267"/>
                <a:gd name="T22" fmla="*/ 80 w 346"/>
                <a:gd name="T23" fmla="*/ 27 h 267"/>
                <a:gd name="T24" fmla="*/ 319 w 346"/>
                <a:gd name="T25" fmla="*/ 27 h 267"/>
                <a:gd name="T26" fmla="*/ 319 w 346"/>
                <a:gd name="T27" fmla="*/ 27 h 267"/>
                <a:gd name="T28" fmla="*/ 319 w 346"/>
                <a:gd name="T29" fmla="*/ 80 h 267"/>
                <a:gd name="T30" fmla="*/ 346 w 346"/>
                <a:gd name="T31" fmla="*/ 80 h 267"/>
                <a:gd name="T32" fmla="*/ 346 w 346"/>
                <a:gd name="T33" fmla="*/ 0 h 267"/>
                <a:gd name="T34" fmla="*/ 53 w 346"/>
                <a:gd name="T35" fmla="*/ 0 h 267"/>
                <a:gd name="T36" fmla="*/ 53 w 346"/>
                <a:gd name="T37" fmla="*/ 168 h 267"/>
                <a:gd name="T38" fmla="*/ 9 w 346"/>
                <a:gd name="T39" fmla="*/ 214 h 267"/>
                <a:gd name="T40" fmla="*/ 2 w 346"/>
                <a:gd name="T41" fmla="*/ 227 h 267"/>
                <a:gd name="T42" fmla="*/ 0 w 346"/>
                <a:gd name="T43" fmla="*/ 24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267">
                  <a:moveTo>
                    <a:pt x="0" y="241"/>
                  </a:moveTo>
                  <a:lnTo>
                    <a:pt x="0" y="241"/>
                  </a:lnTo>
                  <a:cubicBezTo>
                    <a:pt x="0" y="245"/>
                    <a:pt x="0" y="248"/>
                    <a:pt x="2" y="251"/>
                  </a:cubicBezTo>
                  <a:cubicBezTo>
                    <a:pt x="3" y="254"/>
                    <a:pt x="5" y="257"/>
                    <a:pt x="7" y="259"/>
                  </a:cubicBezTo>
                  <a:cubicBezTo>
                    <a:pt x="9" y="262"/>
                    <a:pt x="12" y="263"/>
                    <a:pt x="15" y="265"/>
                  </a:cubicBezTo>
                  <a:cubicBezTo>
                    <a:pt x="18" y="266"/>
                    <a:pt x="22" y="267"/>
                    <a:pt x="25" y="267"/>
                  </a:cubicBezTo>
                  <a:lnTo>
                    <a:pt x="133" y="267"/>
                  </a:lnTo>
                  <a:lnTo>
                    <a:pt x="133" y="16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0" y="27"/>
                  </a:lnTo>
                  <a:lnTo>
                    <a:pt x="80" y="27"/>
                  </a:lnTo>
                  <a:lnTo>
                    <a:pt x="319" y="27"/>
                  </a:lnTo>
                  <a:lnTo>
                    <a:pt x="319" y="27"/>
                  </a:lnTo>
                  <a:lnTo>
                    <a:pt x="319" y="80"/>
                  </a:lnTo>
                  <a:lnTo>
                    <a:pt x="346" y="80"/>
                  </a:lnTo>
                  <a:lnTo>
                    <a:pt x="346" y="0"/>
                  </a:lnTo>
                  <a:lnTo>
                    <a:pt x="53" y="0"/>
                  </a:lnTo>
                  <a:lnTo>
                    <a:pt x="53" y="168"/>
                  </a:lnTo>
                  <a:lnTo>
                    <a:pt x="9" y="214"/>
                  </a:lnTo>
                  <a:cubicBezTo>
                    <a:pt x="6" y="218"/>
                    <a:pt x="4" y="222"/>
                    <a:pt x="2" y="227"/>
                  </a:cubicBezTo>
                  <a:cubicBezTo>
                    <a:pt x="0" y="232"/>
                    <a:pt x="0" y="237"/>
                    <a:pt x="0" y="241"/>
                  </a:cubicBezTo>
                  <a:close/>
                </a:path>
              </a:pathLst>
            </a:custGeom>
            <a:grpFill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id="{7C314DC4-0328-4672-9F2D-CBCED53E7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78644" y="2673349"/>
              <a:ext cx="330200" cy="261937"/>
            </a:xfrm>
            <a:custGeom>
              <a:avLst/>
              <a:gdLst>
                <a:gd name="T0" fmla="*/ 240 w 267"/>
                <a:gd name="T1" fmla="*/ 186 h 213"/>
                <a:gd name="T2" fmla="*/ 240 w 267"/>
                <a:gd name="T3" fmla="*/ 186 h 213"/>
                <a:gd name="T4" fmla="*/ 27 w 267"/>
                <a:gd name="T5" fmla="*/ 186 h 213"/>
                <a:gd name="T6" fmla="*/ 27 w 267"/>
                <a:gd name="T7" fmla="*/ 27 h 213"/>
                <a:gd name="T8" fmla="*/ 240 w 267"/>
                <a:gd name="T9" fmla="*/ 27 h 213"/>
                <a:gd name="T10" fmla="*/ 240 w 267"/>
                <a:gd name="T11" fmla="*/ 186 h 213"/>
                <a:gd name="T12" fmla="*/ 259 w 267"/>
                <a:gd name="T13" fmla="*/ 205 h 213"/>
                <a:gd name="T14" fmla="*/ 259 w 267"/>
                <a:gd name="T15" fmla="*/ 205 h 213"/>
                <a:gd name="T16" fmla="*/ 265 w 267"/>
                <a:gd name="T17" fmla="*/ 197 h 213"/>
                <a:gd name="T18" fmla="*/ 267 w 267"/>
                <a:gd name="T19" fmla="*/ 186 h 213"/>
                <a:gd name="T20" fmla="*/ 267 w 267"/>
                <a:gd name="T21" fmla="*/ 26 h 213"/>
                <a:gd name="T22" fmla="*/ 265 w 267"/>
                <a:gd name="T23" fmla="*/ 16 h 213"/>
                <a:gd name="T24" fmla="*/ 259 w 267"/>
                <a:gd name="T25" fmla="*/ 8 h 213"/>
                <a:gd name="T26" fmla="*/ 251 w 267"/>
                <a:gd name="T27" fmla="*/ 2 h 213"/>
                <a:gd name="T28" fmla="*/ 240 w 267"/>
                <a:gd name="T29" fmla="*/ 0 h 213"/>
                <a:gd name="T30" fmla="*/ 27 w 267"/>
                <a:gd name="T31" fmla="*/ 0 h 213"/>
                <a:gd name="T32" fmla="*/ 14 w 267"/>
                <a:gd name="T33" fmla="*/ 4 h 213"/>
                <a:gd name="T34" fmla="*/ 0 w 267"/>
                <a:gd name="T35" fmla="*/ 25 h 213"/>
                <a:gd name="T36" fmla="*/ 0 w 267"/>
                <a:gd name="T37" fmla="*/ 160 h 213"/>
                <a:gd name="T38" fmla="*/ 1 w 267"/>
                <a:gd name="T39" fmla="*/ 160 h 213"/>
                <a:gd name="T40" fmla="*/ 1 w 267"/>
                <a:gd name="T41" fmla="*/ 186 h 213"/>
                <a:gd name="T42" fmla="*/ 3 w 267"/>
                <a:gd name="T43" fmla="*/ 197 h 213"/>
                <a:gd name="T44" fmla="*/ 8 w 267"/>
                <a:gd name="T45" fmla="*/ 205 h 213"/>
                <a:gd name="T46" fmla="*/ 17 w 267"/>
                <a:gd name="T47" fmla="*/ 211 h 213"/>
                <a:gd name="T48" fmla="*/ 27 w 267"/>
                <a:gd name="T49" fmla="*/ 213 h 213"/>
                <a:gd name="T50" fmla="*/ 240 w 267"/>
                <a:gd name="T51" fmla="*/ 213 h 213"/>
                <a:gd name="T52" fmla="*/ 251 w 267"/>
                <a:gd name="T53" fmla="*/ 211 h 213"/>
                <a:gd name="T54" fmla="*/ 259 w 267"/>
                <a:gd name="T55" fmla="*/ 20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7" h="213">
                  <a:moveTo>
                    <a:pt x="240" y="186"/>
                  </a:moveTo>
                  <a:lnTo>
                    <a:pt x="240" y="186"/>
                  </a:lnTo>
                  <a:lnTo>
                    <a:pt x="27" y="186"/>
                  </a:lnTo>
                  <a:lnTo>
                    <a:pt x="27" y="27"/>
                  </a:lnTo>
                  <a:lnTo>
                    <a:pt x="240" y="27"/>
                  </a:lnTo>
                  <a:lnTo>
                    <a:pt x="240" y="186"/>
                  </a:lnTo>
                  <a:close/>
                  <a:moveTo>
                    <a:pt x="259" y="205"/>
                  </a:moveTo>
                  <a:lnTo>
                    <a:pt x="259" y="205"/>
                  </a:lnTo>
                  <a:cubicBezTo>
                    <a:pt x="262" y="203"/>
                    <a:pt x="264" y="200"/>
                    <a:pt x="265" y="197"/>
                  </a:cubicBezTo>
                  <a:cubicBezTo>
                    <a:pt x="266" y="193"/>
                    <a:pt x="267" y="190"/>
                    <a:pt x="267" y="186"/>
                  </a:cubicBezTo>
                  <a:lnTo>
                    <a:pt x="267" y="26"/>
                  </a:lnTo>
                  <a:cubicBezTo>
                    <a:pt x="267" y="22"/>
                    <a:pt x="266" y="19"/>
                    <a:pt x="265" y="16"/>
                  </a:cubicBezTo>
                  <a:cubicBezTo>
                    <a:pt x="263" y="13"/>
                    <a:pt x="261" y="10"/>
                    <a:pt x="259" y="8"/>
                  </a:cubicBezTo>
                  <a:cubicBezTo>
                    <a:pt x="257" y="5"/>
                    <a:pt x="254" y="3"/>
                    <a:pt x="251" y="2"/>
                  </a:cubicBezTo>
                  <a:cubicBezTo>
                    <a:pt x="247" y="1"/>
                    <a:pt x="244" y="0"/>
                    <a:pt x="240" y="0"/>
                  </a:cubicBezTo>
                  <a:lnTo>
                    <a:pt x="27" y="0"/>
                  </a:lnTo>
                  <a:cubicBezTo>
                    <a:pt x="19" y="0"/>
                    <a:pt x="14" y="4"/>
                    <a:pt x="14" y="4"/>
                  </a:cubicBezTo>
                  <a:cubicBezTo>
                    <a:pt x="7" y="8"/>
                    <a:pt x="0" y="13"/>
                    <a:pt x="0" y="25"/>
                  </a:cubicBezTo>
                  <a:lnTo>
                    <a:pt x="0" y="160"/>
                  </a:lnTo>
                  <a:lnTo>
                    <a:pt x="1" y="160"/>
                  </a:lnTo>
                  <a:lnTo>
                    <a:pt x="1" y="186"/>
                  </a:lnTo>
                  <a:cubicBezTo>
                    <a:pt x="1" y="190"/>
                    <a:pt x="1" y="194"/>
                    <a:pt x="3" y="197"/>
                  </a:cubicBezTo>
                  <a:cubicBezTo>
                    <a:pt x="4" y="200"/>
                    <a:pt x="6" y="203"/>
                    <a:pt x="8" y="205"/>
                  </a:cubicBezTo>
                  <a:cubicBezTo>
                    <a:pt x="11" y="208"/>
                    <a:pt x="14" y="210"/>
                    <a:pt x="17" y="211"/>
                  </a:cubicBezTo>
                  <a:cubicBezTo>
                    <a:pt x="20" y="212"/>
                    <a:pt x="23" y="213"/>
                    <a:pt x="27" y="213"/>
                  </a:cubicBezTo>
                  <a:lnTo>
                    <a:pt x="240" y="213"/>
                  </a:lnTo>
                  <a:cubicBezTo>
                    <a:pt x="244" y="213"/>
                    <a:pt x="248" y="212"/>
                    <a:pt x="251" y="211"/>
                  </a:cubicBezTo>
                  <a:cubicBezTo>
                    <a:pt x="254" y="210"/>
                    <a:pt x="257" y="208"/>
                    <a:pt x="259" y="205"/>
                  </a:cubicBezTo>
                  <a:close/>
                </a:path>
              </a:pathLst>
            </a:custGeom>
            <a:grpFill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4C17AD2-1BAE-4FD8-9E20-0331F638C13A}"/>
              </a:ext>
            </a:extLst>
          </p:cNvPr>
          <p:cNvGrpSpPr/>
          <p:nvPr/>
        </p:nvGrpSpPr>
        <p:grpSpPr>
          <a:xfrm>
            <a:off x="1246450" y="4435174"/>
            <a:ext cx="527537" cy="527537"/>
            <a:chOff x="1661932" y="5913565"/>
            <a:chExt cx="703383" cy="703383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311868F-3635-4199-AAFF-28EFEBF1519F}"/>
                </a:ext>
              </a:extLst>
            </p:cNvPr>
            <p:cNvSpPr/>
            <p:nvPr/>
          </p:nvSpPr>
          <p:spPr>
            <a:xfrm>
              <a:off x="1661932" y="5913565"/>
              <a:ext cx="703383" cy="703383"/>
            </a:xfrm>
            <a:prstGeom prst="ellipse">
              <a:avLst/>
            </a:prstGeom>
            <a:solidFill>
              <a:srgbClr val="E6E6E6"/>
            </a:solidFill>
            <a:ln w="12700" cap="rnd">
              <a:solidFill>
                <a:schemeClr val="tx1"/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0D0D0D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52" name="Group 4">
              <a:extLst>
                <a:ext uri="{FF2B5EF4-FFF2-40B4-BE49-F238E27FC236}">
                  <a16:creationId xmlns:a16="http://schemas.microsoft.com/office/drawing/2014/main" id="{6EF2FAEE-C8DA-4084-8EE5-8A29629ACC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23123" y="6061262"/>
              <a:ext cx="381000" cy="407988"/>
              <a:chOff x="1210" y="1897"/>
              <a:chExt cx="240" cy="257"/>
            </a:xfrm>
          </p:grpSpPr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1FAB00CD-66F4-4384-BB44-C7EDE44CC6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0" y="1944"/>
                <a:ext cx="120" cy="210"/>
              </a:xfrm>
              <a:custGeom>
                <a:avLst/>
                <a:gdLst>
                  <a:gd name="T0" fmla="*/ 54 w 163"/>
                  <a:gd name="T1" fmla="*/ 54 h 285"/>
                  <a:gd name="T2" fmla="*/ 54 w 163"/>
                  <a:gd name="T3" fmla="*/ 54 h 285"/>
                  <a:gd name="T4" fmla="*/ 27 w 163"/>
                  <a:gd name="T5" fmla="*/ 54 h 285"/>
                  <a:gd name="T6" fmla="*/ 27 w 163"/>
                  <a:gd name="T7" fmla="*/ 27 h 285"/>
                  <a:gd name="T8" fmla="*/ 54 w 163"/>
                  <a:gd name="T9" fmla="*/ 27 h 285"/>
                  <a:gd name="T10" fmla="*/ 54 w 163"/>
                  <a:gd name="T11" fmla="*/ 54 h 285"/>
                  <a:gd name="T12" fmla="*/ 54 w 163"/>
                  <a:gd name="T13" fmla="*/ 108 h 285"/>
                  <a:gd name="T14" fmla="*/ 54 w 163"/>
                  <a:gd name="T15" fmla="*/ 108 h 285"/>
                  <a:gd name="T16" fmla="*/ 27 w 163"/>
                  <a:gd name="T17" fmla="*/ 108 h 285"/>
                  <a:gd name="T18" fmla="*/ 27 w 163"/>
                  <a:gd name="T19" fmla="*/ 81 h 285"/>
                  <a:gd name="T20" fmla="*/ 54 w 163"/>
                  <a:gd name="T21" fmla="*/ 81 h 285"/>
                  <a:gd name="T22" fmla="*/ 54 w 163"/>
                  <a:gd name="T23" fmla="*/ 108 h 285"/>
                  <a:gd name="T24" fmla="*/ 54 w 163"/>
                  <a:gd name="T25" fmla="*/ 163 h 285"/>
                  <a:gd name="T26" fmla="*/ 54 w 163"/>
                  <a:gd name="T27" fmla="*/ 163 h 285"/>
                  <a:gd name="T28" fmla="*/ 27 w 163"/>
                  <a:gd name="T29" fmla="*/ 163 h 285"/>
                  <a:gd name="T30" fmla="*/ 27 w 163"/>
                  <a:gd name="T31" fmla="*/ 135 h 285"/>
                  <a:gd name="T32" fmla="*/ 54 w 163"/>
                  <a:gd name="T33" fmla="*/ 135 h 285"/>
                  <a:gd name="T34" fmla="*/ 54 w 163"/>
                  <a:gd name="T35" fmla="*/ 163 h 285"/>
                  <a:gd name="T36" fmla="*/ 54 w 163"/>
                  <a:gd name="T37" fmla="*/ 217 h 285"/>
                  <a:gd name="T38" fmla="*/ 54 w 163"/>
                  <a:gd name="T39" fmla="*/ 217 h 285"/>
                  <a:gd name="T40" fmla="*/ 27 w 163"/>
                  <a:gd name="T41" fmla="*/ 217 h 285"/>
                  <a:gd name="T42" fmla="*/ 27 w 163"/>
                  <a:gd name="T43" fmla="*/ 190 h 285"/>
                  <a:gd name="T44" fmla="*/ 54 w 163"/>
                  <a:gd name="T45" fmla="*/ 190 h 285"/>
                  <a:gd name="T46" fmla="*/ 54 w 163"/>
                  <a:gd name="T47" fmla="*/ 217 h 285"/>
                  <a:gd name="T48" fmla="*/ 54 w 163"/>
                  <a:gd name="T49" fmla="*/ 271 h 285"/>
                  <a:gd name="T50" fmla="*/ 54 w 163"/>
                  <a:gd name="T51" fmla="*/ 271 h 285"/>
                  <a:gd name="T52" fmla="*/ 27 w 163"/>
                  <a:gd name="T53" fmla="*/ 271 h 285"/>
                  <a:gd name="T54" fmla="*/ 27 w 163"/>
                  <a:gd name="T55" fmla="*/ 244 h 285"/>
                  <a:gd name="T56" fmla="*/ 54 w 163"/>
                  <a:gd name="T57" fmla="*/ 244 h 285"/>
                  <a:gd name="T58" fmla="*/ 54 w 163"/>
                  <a:gd name="T59" fmla="*/ 271 h 285"/>
                  <a:gd name="T60" fmla="*/ 81 w 163"/>
                  <a:gd name="T61" fmla="*/ 27 h 285"/>
                  <a:gd name="T62" fmla="*/ 81 w 163"/>
                  <a:gd name="T63" fmla="*/ 27 h 285"/>
                  <a:gd name="T64" fmla="*/ 163 w 163"/>
                  <a:gd name="T65" fmla="*/ 27 h 285"/>
                  <a:gd name="T66" fmla="*/ 163 w 163"/>
                  <a:gd name="T67" fmla="*/ 0 h 285"/>
                  <a:gd name="T68" fmla="*/ 0 w 163"/>
                  <a:gd name="T69" fmla="*/ 0 h 285"/>
                  <a:gd name="T70" fmla="*/ 0 w 163"/>
                  <a:gd name="T71" fmla="*/ 285 h 285"/>
                  <a:gd name="T72" fmla="*/ 81 w 163"/>
                  <a:gd name="T73" fmla="*/ 285 h 285"/>
                  <a:gd name="T74" fmla="*/ 81 w 163"/>
                  <a:gd name="T75" fmla="*/ 2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3" h="285">
                    <a:moveTo>
                      <a:pt x="54" y="54"/>
                    </a:moveTo>
                    <a:lnTo>
                      <a:pt x="54" y="54"/>
                    </a:lnTo>
                    <a:lnTo>
                      <a:pt x="27" y="54"/>
                    </a:lnTo>
                    <a:lnTo>
                      <a:pt x="27" y="27"/>
                    </a:lnTo>
                    <a:lnTo>
                      <a:pt x="54" y="27"/>
                    </a:lnTo>
                    <a:lnTo>
                      <a:pt x="54" y="54"/>
                    </a:lnTo>
                    <a:close/>
                    <a:moveTo>
                      <a:pt x="54" y="108"/>
                    </a:moveTo>
                    <a:lnTo>
                      <a:pt x="54" y="108"/>
                    </a:lnTo>
                    <a:lnTo>
                      <a:pt x="27" y="108"/>
                    </a:lnTo>
                    <a:lnTo>
                      <a:pt x="27" y="81"/>
                    </a:lnTo>
                    <a:lnTo>
                      <a:pt x="54" y="81"/>
                    </a:lnTo>
                    <a:lnTo>
                      <a:pt x="54" y="108"/>
                    </a:lnTo>
                    <a:close/>
                    <a:moveTo>
                      <a:pt x="54" y="163"/>
                    </a:moveTo>
                    <a:lnTo>
                      <a:pt x="54" y="163"/>
                    </a:lnTo>
                    <a:lnTo>
                      <a:pt x="27" y="163"/>
                    </a:lnTo>
                    <a:lnTo>
                      <a:pt x="27" y="135"/>
                    </a:lnTo>
                    <a:lnTo>
                      <a:pt x="54" y="135"/>
                    </a:lnTo>
                    <a:lnTo>
                      <a:pt x="54" y="163"/>
                    </a:lnTo>
                    <a:close/>
                    <a:moveTo>
                      <a:pt x="54" y="217"/>
                    </a:moveTo>
                    <a:lnTo>
                      <a:pt x="54" y="217"/>
                    </a:lnTo>
                    <a:lnTo>
                      <a:pt x="27" y="217"/>
                    </a:lnTo>
                    <a:lnTo>
                      <a:pt x="27" y="190"/>
                    </a:lnTo>
                    <a:lnTo>
                      <a:pt x="54" y="190"/>
                    </a:lnTo>
                    <a:lnTo>
                      <a:pt x="54" y="217"/>
                    </a:lnTo>
                    <a:close/>
                    <a:moveTo>
                      <a:pt x="54" y="271"/>
                    </a:moveTo>
                    <a:lnTo>
                      <a:pt x="54" y="271"/>
                    </a:lnTo>
                    <a:lnTo>
                      <a:pt x="27" y="271"/>
                    </a:lnTo>
                    <a:lnTo>
                      <a:pt x="27" y="244"/>
                    </a:lnTo>
                    <a:lnTo>
                      <a:pt x="54" y="244"/>
                    </a:lnTo>
                    <a:lnTo>
                      <a:pt x="54" y="271"/>
                    </a:lnTo>
                    <a:close/>
                    <a:moveTo>
                      <a:pt x="81" y="27"/>
                    </a:moveTo>
                    <a:lnTo>
                      <a:pt x="81" y="27"/>
                    </a:lnTo>
                    <a:lnTo>
                      <a:pt x="163" y="27"/>
                    </a:lnTo>
                    <a:lnTo>
                      <a:pt x="163" y="0"/>
                    </a:lnTo>
                    <a:lnTo>
                      <a:pt x="0" y="0"/>
                    </a:lnTo>
                    <a:lnTo>
                      <a:pt x="0" y="285"/>
                    </a:lnTo>
                    <a:lnTo>
                      <a:pt x="81" y="285"/>
                    </a:lnTo>
                    <a:lnTo>
                      <a:pt x="81" y="27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B1D05226-0C77-4BB1-BFA3-4CE4185056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9" y="1983"/>
                <a:ext cx="101" cy="171"/>
              </a:xfrm>
              <a:custGeom>
                <a:avLst/>
                <a:gdLst>
                  <a:gd name="T0" fmla="*/ 82 w 136"/>
                  <a:gd name="T1" fmla="*/ 81 h 231"/>
                  <a:gd name="T2" fmla="*/ 82 w 136"/>
                  <a:gd name="T3" fmla="*/ 81 h 231"/>
                  <a:gd name="T4" fmla="*/ 109 w 136"/>
                  <a:gd name="T5" fmla="*/ 81 h 231"/>
                  <a:gd name="T6" fmla="*/ 109 w 136"/>
                  <a:gd name="T7" fmla="*/ 109 h 231"/>
                  <a:gd name="T8" fmla="*/ 82 w 136"/>
                  <a:gd name="T9" fmla="*/ 109 h 231"/>
                  <a:gd name="T10" fmla="*/ 82 w 136"/>
                  <a:gd name="T11" fmla="*/ 81 h 231"/>
                  <a:gd name="T12" fmla="*/ 55 w 136"/>
                  <a:gd name="T13" fmla="*/ 54 h 231"/>
                  <a:gd name="T14" fmla="*/ 55 w 136"/>
                  <a:gd name="T15" fmla="*/ 54 h 231"/>
                  <a:gd name="T16" fmla="*/ 28 w 136"/>
                  <a:gd name="T17" fmla="*/ 54 h 231"/>
                  <a:gd name="T18" fmla="*/ 28 w 136"/>
                  <a:gd name="T19" fmla="*/ 27 h 231"/>
                  <a:gd name="T20" fmla="*/ 55 w 136"/>
                  <a:gd name="T21" fmla="*/ 27 h 231"/>
                  <a:gd name="T22" fmla="*/ 55 w 136"/>
                  <a:gd name="T23" fmla="*/ 54 h 231"/>
                  <a:gd name="T24" fmla="*/ 55 w 136"/>
                  <a:gd name="T25" fmla="*/ 109 h 231"/>
                  <a:gd name="T26" fmla="*/ 55 w 136"/>
                  <a:gd name="T27" fmla="*/ 109 h 231"/>
                  <a:gd name="T28" fmla="*/ 28 w 136"/>
                  <a:gd name="T29" fmla="*/ 109 h 231"/>
                  <a:gd name="T30" fmla="*/ 28 w 136"/>
                  <a:gd name="T31" fmla="*/ 81 h 231"/>
                  <a:gd name="T32" fmla="*/ 55 w 136"/>
                  <a:gd name="T33" fmla="*/ 81 h 231"/>
                  <a:gd name="T34" fmla="*/ 55 w 136"/>
                  <a:gd name="T35" fmla="*/ 109 h 231"/>
                  <a:gd name="T36" fmla="*/ 82 w 136"/>
                  <a:gd name="T37" fmla="*/ 27 h 231"/>
                  <a:gd name="T38" fmla="*/ 82 w 136"/>
                  <a:gd name="T39" fmla="*/ 27 h 231"/>
                  <a:gd name="T40" fmla="*/ 109 w 136"/>
                  <a:gd name="T41" fmla="*/ 27 h 231"/>
                  <a:gd name="T42" fmla="*/ 109 w 136"/>
                  <a:gd name="T43" fmla="*/ 54 h 231"/>
                  <a:gd name="T44" fmla="*/ 82 w 136"/>
                  <a:gd name="T45" fmla="*/ 54 h 231"/>
                  <a:gd name="T46" fmla="*/ 82 w 136"/>
                  <a:gd name="T47" fmla="*/ 27 h 231"/>
                  <a:gd name="T48" fmla="*/ 136 w 136"/>
                  <a:gd name="T49" fmla="*/ 231 h 231"/>
                  <a:gd name="T50" fmla="*/ 136 w 136"/>
                  <a:gd name="T51" fmla="*/ 231 h 231"/>
                  <a:gd name="T52" fmla="*/ 136 w 136"/>
                  <a:gd name="T53" fmla="*/ 0 h 231"/>
                  <a:gd name="T54" fmla="*/ 0 w 136"/>
                  <a:gd name="T55" fmla="*/ 0 h 231"/>
                  <a:gd name="T56" fmla="*/ 0 w 136"/>
                  <a:gd name="T57" fmla="*/ 231 h 231"/>
                  <a:gd name="T58" fmla="*/ 28 w 136"/>
                  <a:gd name="T59" fmla="*/ 231 h 231"/>
                  <a:gd name="T60" fmla="*/ 28 w 136"/>
                  <a:gd name="T61" fmla="*/ 136 h 231"/>
                  <a:gd name="T62" fmla="*/ 109 w 136"/>
                  <a:gd name="T63" fmla="*/ 136 h 231"/>
                  <a:gd name="T64" fmla="*/ 109 w 136"/>
                  <a:gd name="T65" fmla="*/ 231 h 231"/>
                  <a:gd name="T66" fmla="*/ 136 w 136"/>
                  <a:gd name="T67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" h="231">
                    <a:moveTo>
                      <a:pt x="82" y="81"/>
                    </a:moveTo>
                    <a:lnTo>
                      <a:pt x="82" y="81"/>
                    </a:lnTo>
                    <a:lnTo>
                      <a:pt x="109" y="81"/>
                    </a:lnTo>
                    <a:lnTo>
                      <a:pt x="109" y="109"/>
                    </a:lnTo>
                    <a:lnTo>
                      <a:pt x="82" y="109"/>
                    </a:lnTo>
                    <a:lnTo>
                      <a:pt x="82" y="81"/>
                    </a:lnTo>
                    <a:close/>
                    <a:moveTo>
                      <a:pt x="55" y="54"/>
                    </a:moveTo>
                    <a:lnTo>
                      <a:pt x="55" y="54"/>
                    </a:lnTo>
                    <a:lnTo>
                      <a:pt x="28" y="54"/>
                    </a:lnTo>
                    <a:lnTo>
                      <a:pt x="28" y="27"/>
                    </a:lnTo>
                    <a:lnTo>
                      <a:pt x="55" y="27"/>
                    </a:lnTo>
                    <a:lnTo>
                      <a:pt x="55" y="54"/>
                    </a:lnTo>
                    <a:close/>
                    <a:moveTo>
                      <a:pt x="55" y="109"/>
                    </a:moveTo>
                    <a:lnTo>
                      <a:pt x="55" y="109"/>
                    </a:lnTo>
                    <a:lnTo>
                      <a:pt x="28" y="109"/>
                    </a:lnTo>
                    <a:lnTo>
                      <a:pt x="28" y="81"/>
                    </a:lnTo>
                    <a:lnTo>
                      <a:pt x="55" y="81"/>
                    </a:lnTo>
                    <a:lnTo>
                      <a:pt x="55" y="109"/>
                    </a:lnTo>
                    <a:close/>
                    <a:moveTo>
                      <a:pt x="82" y="27"/>
                    </a:moveTo>
                    <a:lnTo>
                      <a:pt x="82" y="27"/>
                    </a:lnTo>
                    <a:lnTo>
                      <a:pt x="109" y="27"/>
                    </a:lnTo>
                    <a:lnTo>
                      <a:pt x="109" y="54"/>
                    </a:lnTo>
                    <a:lnTo>
                      <a:pt x="82" y="54"/>
                    </a:lnTo>
                    <a:lnTo>
                      <a:pt x="82" y="27"/>
                    </a:lnTo>
                    <a:close/>
                    <a:moveTo>
                      <a:pt x="136" y="231"/>
                    </a:moveTo>
                    <a:lnTo>
                      <a:pt x="136" y="231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231"/>
                    </a:lnTo>
                    <a:lnTo>
                      <a:pt x="28" y="231"/>
                    </a:lnTo>
                    <a:lnTo>
                      <a:pt x="28" y="136"/>
                    </a:lnTo>
                    <a:lnTo>
                      <a:pt x="109" y="136"/>
                    </a:lnTo>
                    <a:lnTo>
                      <a:pt x="109" y="231"/>
                    </a:lnTo>
                    <a:lnTo>
                      <a:pt x="136" y="23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Freeform 7">
                <a:extLst>
                  <a:ext uri="{FF2B5EF4-FFF2-40B4-BE49-F238E27FC236}">
                    <a16:creationId xmlns:a16="http://schemas.microsoft.com/office/drawing/2014/main" id="{92E3F017-351B-4A9D-AD3E-00BAB3710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2103"/>
                <a:ext cx="20" cy="51"/>
              </a:xfrm>
              <a:custGeom>
                <a:avLst/>
                <a:gdLst>
                  <a:gd name="T0" fmla="*/ 27 w 27"/>
                  <a:gd name="T1" fmla="*/ 0 h 68"/>
                  <a:gd name="T2" fmla="*/ 27 w 27"/>
                  <a:gd name="T3" fmla="*/ 0 h 68"/>
                  <a:gd name="T4" fmla="*/ 0 w 27"/>
                  <a:gd name="T5" fmla="*/ 0 h 68"/>
                  <a:gd name="T6" fmla="*/ 0 w 27"/>
                  <a:gd name="T7" fmla="*/ 68 h 68"/>
                  <a:gd name="T8" fmla="*/ 27 w 27"/>
                  <a:gd name="T9" fmla="*/ 68 h 68"/>
                  <a:gd name="T10" fmla="*/ 27 w 27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68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27" y="68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78D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Freeform 8">
                <a:extLst>
                  <a:ext uri="{FF2B5EF4-FFF2-40B4-BE49-F238E27FC236}">
                    <a16:creationId xmlns:a16="http://schemas.microsoft.com/office/drawing/2014/main" id="{26761AB2-989B-44EC-8FD3-7DB4CFC7C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" y="1897"/>
                <a:ext cx="60" cy="257"/>
              </a:xfrm>
              <a:custGeom>
                <a:avLst/>
                <a:gdLst>
                  <a:gd name="T0" fmla="*/ 82 w 82"/>
                  <a:gd name="T1" fmla="*/ 348 h 348"/>
                  <a:gd name="T2" fmla="*/ 82 w 82"/>
                  <a:gd name="T3" fmla="*/ 348 h 348"/>
                  <a:gd name="T4" fmla="*/ 82 w 82"/>
                  <a:gd name="T5" fmla="*/ 82 h 348"/>
                  <a:gd name="T6" fmla="*/ 0 w 82"/>
                  <a:gd name="T7" fmla="*/ 0 h 348"/>
                  <a:gd name="T8" fmla="*/ 0 w 82"/>
                  <a:gd name="T9" fmla="*/ 90 h 348"/>
                  <a:gd name="T10" fmla="*/ 27 w 82"/>
                  <a:gd name="T11" fmla="*/ 90 h 348"/>
                  <a:gd name="T12" fmla="*/ 27 w 82"/>
                  <a:gd name="T13" fmla="*/ 348 h 348"/>
                  <a:gd name="T14" fmla="*/ 82 w 82"/>
                  <a:gd name="T15" fmla="*/ 34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348">
                    <a:moveTo>
                      <a:pt x="82" y="348"/>
                    </a:moveTo>
                    <a:lnTo>
                      <a:pt x="82" y="348"/>
                    </a:lnTo>
                    <a:lnTo>
                      <a:pt x="82" y="82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27" y="90"/>
                    </a:lnTo>
                    <a:lnTo>
                      <a:pt x="27" y="348"/>
                    </a:lnTo>
                    <a:lnTo>
                      <a:pt x="82" y="34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Freeform 9">
                <a:extLst>
                  <a:ext uri="{FF2B5EF4-FFF2-40B4-BE49-F238E27FC236}">
                    <a16:creationId xmlns:a16="http://schemas.microsoft.com/office/drawing/2014/main" id="{792B6733-8F78-457C-B0F7-F420B95A2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0" y="2003"/>
                <a:ext cx="20" cy="20"/>
              </a:xfrm>
              <a:custGeom>
                <a:avLst/>
                <a:gdLst>
                  <a:gd name="T0" fmla="*/ 0 w 27"/>
                  <a:gd name="T1" fmla="*/ 27 h 27"/>
                  <a:gd name="T2" fmla="*/ 0 w 27"/>
                  <a:gd name="T3" fmla="*/ 27 h 27"/>
                  <a:gd name="T4" fmla="*/ 27 w 27"/>
                  <a:gd name="T5" fmla="*/ 27 h 27"/>
                  <a:gd name="T6" fmla="*/ 27 w 27"/>
                  <a:gd name="T7" fmla="*/ 0 h 27"/>
                  <a:gd name="T8" fmla="*/ 0 w 27"/>
                  <a:gd name="T9" fmla="*/ 0 h 27"/>
                  <a:gd name="T10" fmla="*/ 0 w 27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7">
                    <a:moveTo>
                      <a:pt x="0" y="27"/>
                    </a:moveTo>
                    <a:lnTo>
                      <a:pt x="0" y="27"/>
                    </a:lnTo>
                    <a:lnTo>
                      <a:pt x="27" y="27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Freeform 10">
                <a:extLst>
                  <a:ext uri="{FF2B5EF4-FFF2-40B4-BE49-F238E27FC236}">
                    <a16:creationId xmlns:a16="http://schemas.microsoft.com/office/drawing/2014/main" id="{213F26C5-9755-4BC6-81FF-C975EDF983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0" y="2043"/>
                <a:ext cx="20" cy="21"/>
              </a:xfrm>
              <a:custGeom>
                <a:avLst/>
                <a:gdLst>
                  <a:gd name="T0" fmla="*/ 0 w 27"/>
                  <a:gd name="T1" fmla="*/ 28 h 28"/>
                  <a:gd name="T2" fmla="*/ 0 w 27"/>
                  <a:gd name="T3" fmla="*/ 28 h 28"/>
                  <a:gd name="T4" fmla="*/ 27 w 27"/>
                  <a:gd name="T5" fmla="*/ 28 h 28"/>
                  <a:gd name="T6" fmla="*/ 27 w 27"/>
                  <a:gd name="T7" fmla="*/ 0 h 28"/>
                  <a:gd name="T8" fmla="*/ 0 w 27"/>
                  <a:gd name="T9" fmla="*/ 0 h 28"/>
                  <a:gd name="T10" fmla="*/ 0 w 27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0" y="28"/>
                    </a:moveTo>
                    <a:lnTo>
                      <a:pt x="0" y="28"/>
                    </a:lnTo>
                    <a:lnTo>
                      <a:pt x="27" y="28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Freeform 11">
                <a:extLst>
                  <a:ext uri="{FF2B5EF4-FFF2-40B4-BE49-F238E27FC236}">
                    <a16:creationId xmlns:a16="http://schemas.microsoft.com/office/drawing/2014/main" id="{4144EF89-E238-44FB-9DDA-EC95362A0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2003"/>
                <a:ext cx="20" cy="20"/>
              </a:xfrm>
              <a:custGeom>
                <a:avLst/>
                <a:gdLst>
                  <a:gd name="T0" fmla="*/ 27 w 27"/>
                  <a:gd name="T1" fmla="*/ 0 h 27"/>
                  <a:gd name="T2" fmla="*/ 27 w 27"/>
                  <a:gd name="T3" fmla="*/ 0 h 27"/>
                  <a:gd name="T4" fmla="*/ 0 w 27"/>
                  <a:gd name="T5" fmla="*/ 0 h 27"/>
                  <a:gd name="T6" fmla="*/ 0 w 27"/>
                  <a:gd name="T7" fmla="*/ 27 h 27"/>
                  <a:gd name="T8" fmla="*/ 27 w 27"/>
                  <a:gd name="T9" fmla="*/ 27 h 27"/>
                  <a:gd name="T10" fmla="*/ 27 w 27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7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27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078271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75A36-EDF8-4042-8AF6-2AF7CCDA3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rPr>
              <a:t>MICROSOFT CLOUD APP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31113-376F-4844-9354-5140420F4D24}"/>
              </a:ext>
            </a:extLst>
          </p:cNvPr>
          <p:cNvSpPr/>
          <p:nvPr/>
        </p:nvSpPr>
        <p:spPr>
          <a:xfrm>
            <a:off x="438913" y="758398"/>
            <a:ext cx="6583695" cy="300082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Natively integrated with Microsoft 365 and beyond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CC2DD3-A6C6-4AC3-8699-CDAC4E4C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14" y="1347596"/>
            <a:ext cx="7549484" cy="37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030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01BF1A-8083-4E19-BBAB-EA7570DD6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/>
              <a:t>CLOUD APP SECURITY IN THE MARKETPLACE</a:t>
            </a:r>
          </a:p>
        </p:txBody>
      </p:sp>
      <p:pic>
        <p:nvPicPr>
          <p:cNvPr id="21" name="Picture 2" descr="Image result for dropbox logo">
            <a:extLst>
              <a:ext uri="{FF2B5EF4-FFF2-40B4-BE49-F238E27FC236}">
                <a16:creationId xmlns:a16="http://schemas.microsoft.com/office/drawing/2014/main" id="{CACD2729-6837-495D-9DD2-F94603A9B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716" y="2209051"/>
            <a:ext cx="268041" cy="34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okta logo">
            <a:extLst>
              <a:ext uri="{FF2B5EF4-FFF2-40B4-BE49-F238E27FC236}">
                <a16:creationId xmlns:a16="http://schemas.microsoft.com/office/drawing/2014/main" id="{6367CEBB-8EDF-4BCD-B5F5-F7C4CB749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482" y="2690309"/>
            <a:ext cx="392863" cy="29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B1EDBAA-86D3-4862-9E39-EDBD974E876F}"/>
              </a:ext>
            </a:extLst>
          </p:cNvPr>
          <p:cNvSpPr txBox="1">
            <a:spLocks/>
          </p:cNvSpPr>
          <p:nvPr/>
        </p:nvSpPr>
        <p:spPr>
          <a:xfrm>
            <a:off x="3117000" y="1685323"/>
            <a:ext cx="3492186" cy="310759"/>
          </a:xfrm>
          <a:prstGeom prst="rect">
            <a:avLst/>
          </a:prstGeom>
          <a:noFill/>
        </p:spPr>
        <p:txBody>
          <a:bodyPr vert="horz" wrap="square" lIns="69945" tIns="34973" rIns="69945" bIns="34973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98908">
              <a:lnSpc>
                <a:spcPct val="85000"/>
              </a:lnSpc>
              <a:spcAft>
                <a:spcPts val="899"/>
              </a:spcAft>
              <a:defRPr/>
            </a:pPr>
            <a:r>
              <a:rPr lang="en-US" sz="1836" kern="0">
                <a:solidFill>
                  <a:srgbClr val="505050"/>
                </a:solidFill>
                <a:latin typeface="Segoe UI"/>
              </a:rPr>
              <a:t>Featured 3</a:t>
            </a:r>
            <a:r>
              <a:rPr lang="en-US" sz="1836" kern="0" baseline="30000">
                <a:solidFill>
                  <a:srgbClr val="505050"/>
                </a:solidFill>
                <a:latin typeface="Segoe UI"/>
              </a:rPr>
              <a:t>rd</a:t>
            </a:r>
            <a:r>
              <a:rPr lang="en-US" sz="1836" kern="0">
                <a:solidFill>
                  <a:srgbClr val="505050"/>
                </a:solidFill>
                <a:latin typeface="Segoe UI"/>
              </a:rPr>
              <a:t> party apps</a:t>
            </a:r>
          </a:p>
        </p:txBody>
      </p:sp>
      <p:pic>
        <p:nvPicPr>
          <p:cNvPr id="38" name="Picture 37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9065D96B-39F8-4CF6-ADB0-9DEC5989F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764" y="2215083"/>
            <a:ext cx="482704" cy="266336"/>
          </a:xfrm>
          <a:prstGeom prst="rect">
            <a:avLst/>
          </a:prstGeom>
        </p:spPr>
      </p:pic>
      <p:pic>
        <p:nvPicPr>
          <p:cNvPr id="39" name="Picture 3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5CD872-2245-4165-B90B-3F8A884D4D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208"/>
          <a:stretch/>
        </p:blipFill>
        <p:spPr>
          <a:xfrm>
            <a:off x="3617795" y="2699806"/>
            <a:ext cx="572104" cy="394358"/>
          </a:xfrm>
          <a:prstGeom prst="rect">
            <a:avLst/>
          </a:prstGeom>
        </p:spPr>
      </p:pic>
      <p:pic>
        <p:nvPicPr>
          <p:cNvPr id="40" name="Picture 4" descr="Image result for aws logo">
            <a:hlinkClick r:id="rId7"/>
            <a:extLst>
              <a:ext uri="{FF2B5EF4-FFF2-40B4-BE49-F238E27FC236}">
                <a16:creationId xmlns:a16="http://schemas.microsoft.com/office/drawing/2014/main" id="{F31DC188-1A13-4102-9DE8-79BC93A3C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89" y="2270254"/>
            <a:ext cx="478973" cy="28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668D0E6-B57B-4D83-AC35-31845679AF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1517" y="2737005"/>
            <a:ext cx="938291" cy="269290"/>
          </a:xfrm>
          <a:prstGeom prst="rect">
            <a:avLst/>
          </a:prstGeom>
        </p:spPr>
      </p:pic>
      <p:pic>
        <p:nvPicPr>
          <p:cNvPr id="45" name="Picture 44" descr="A close up of a sign&#10;&#10;Description generated with high confidence">
            <a:extLst>
              <a:ext uri="{FF2B5EF4-FFF2-40B4-BE49-F238E27FC236}">
                <a16:creationId xmlns:a16="http://schemas.microsoft.com/office/drawing/2014/main" id="{A8C2CDA1-2F2C-4B3D-8669-427AA13E37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9785" y="3222776"/>
            <a:ext cx="1188165" cy="17573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C0D3143-538F-4A23-AA53-9EA708F43D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9265" y="3106094"/>
            <a:ext cx="1188167" cy="582599"/>
          </a:xfrm>
          <a:prstGeom prst="rect">
            <a:avLst/>
          </a:prstGeom>
        </p:spPr>
      </p:pic>
      <p:pic>
        <p:nvPicPr>
          <p:cNvPr id="49" name="Picture 4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1D8F09C-CE04-4DD6-A86E-5FACBADA27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53218" y="3642731"/>
            <a:ext cx="1407992" cy="3277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D034230-E634-4CE6-90E5-89BE8B95BB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8789" y="2699806"/>
            <a:ext cx="1185179" cy="33367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CF54667-2BF4-432F-93D9-9F4454555E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57518" y="2737006"/>
            <a:ext cx="685805" cy="23436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35EB439-4347-4FF3-B070-F240EB413A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60073" y="2262344"/>
            <a:ext cx="960165" cy="24196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DDE383F-8834-475A-A995-EA720D546E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73550" y="2192737"/>
            <a:ext cx="917315" cy="365550"/>
          </a:xfrm>
          <a:prstGeom prst="rect">
            <a:avLst/>
          </a:prstGeom>
        </p:spPr>
      </p:pic>
      <p:pic>
        <p:nvPicPr>
          <p:cNvPr id="59" name="Picture 5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8F6E285-8586-46D2-912E-E0256091F4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70227" y="3706369"/>
            <a:ext cx="1567064" cy="197800"/>
          </a:xfrm>
          <a:prstGeom prst="rect">
            <a:avLst/>
          </a:prstGeom>
        </p:spPr>
      </p:pic>
      <p:pic>
        <p:nvPicPr>
          <p:cNvPr id="61" name="Picture 6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3ED6B94-17C7-4BE0-8A16-2C811189D2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89685" y="3568351"/>
            <a:ext cx="1107998" cy="415499"/>
          </a:xfrm>
          <a:prstGeom prst="rect">
            <a:avLst/>
          </a:prstGeom>
        </p:spPr>
      </p:pic>
      <p:pic>
        <p:nvPicPr>
          <p:cNvPr id="63" name="Picture 6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4D3393C-E99D-4FA0-A896-18CA9AE32B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45441" y="3179147"/>
            <a:ext cx="1494247" cy="2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19329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TEMPLATE">
  <a:themeElements>
    <a:clrScheme name="MSVID White and Dark Blue">
      <a:dk1>
        <a:srgbClr val="505050"/>
      </a:dk1>
      <a:lt1>
        <a:srgbClr val="FFFFFF"/>
      </a:lt1>
      <a:dk2>
        <a:srgbClr val="002050"/>
      </a:dk2>
      <a:lt2>
        <a:srgbClr val="9BD2FF"/>
      </a:lt2>
      <a:accent1>
        <a:srgbClr val="002050"/>
      </a:accent1>
      <a:accent2>
        <a:srgbClr val="0078D7"/>
      </a:accent2>
      <a:accent3>
        <a:srgbClr val="D83B01"/>
      </a:accent3>
      <a:accent4>
        <a:srgbClr val="5C2D91"/>
      </a:accent4>
      <a:accent5>
        <a:srgbClr val="B4009E"/>
      </a:accent5>
      <a:accent6>
        <a:srgbClr val="107C1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D8E7DB13-686F-4161-9897-A5D4C7CDEBE6}" vid="{A45D4C16-A22A-4BD0-827D-128CE8ACF30F}"/>
    </a:ext>
  </a:extLst>
</a:theme>
</file>

<file path=ppt/theme/theme3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4.xml><?xml version="1.0" encoding="utf-8"?>
<a:theme xmlns:a="http://schemas.openxmlformats.org/drawingml/2006/main" name="Microsoft 365 PPT Template - 2018">
  <a:themeElements>
    <a:clrScheme name="Custom 13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7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7"/>
      </a:hlink>
      <a:folHlink>
        <a:srgbClr val="0078D7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 + notes_WindowsPhoto" id="{06F410FA-7982-4700-9CD4-6674A21F6D5F}" vid="{984C213A-97C2-490A-A5CC-BFCD77ACB519}"/>
    </a:ext>
  </a:extLst>
</a:theme>
</file>

<file path=ppt/theme/theme5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6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7.xml><?xml version="1.0" encoding="utf-8"?>
<a:theme xmlns:a="http://schemas.openxmlformats.org/drawingml/2006/main" name="1_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F7CA4DD3-8A26-4BFE-B361-277536E70685}" vid="{DC517985-AF00-427B-A27C-74FF5728D0B0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0</TotalTime>
  <Words>1898</Words>
  <Application>Microsoft Office PowerPoint</Application>
  <PresentationFormat>Skærmshow (16:9)</PresentationFormat>
  <Paragraphs>401</Paragraphs>
  <Slides>32</Slides>
  <Notes>24</Notes>
  <HiddenSlides>3</HiddenSlides>
  <MMClips>0</MMClips>
  <ScaleCrop>false</ScaleCrop>
  <HeadingPairs>
    <vt:vector size="6" baseType="variant">
      <vt:variant>
        <vt:lpstr>Benyttede skrifttyper</vt:lpstr>
      </vt:variant>
      <vt:variant>
        <vt:i4>13</vt:i4>
      </vt:variant>
      <vt:variant>
        <vt:lpstr>Tema</vt:lpstr>
      </vt:variant>
      <vt:variant>
        <vt:i4>7</vt:i4>
      </vt:variant>
      <vt:variant>
        <vt:lpstr>Slidetitler</vt:lpstr>
      </vt:variant>
      <vt:variant>
        <vt:i4>32</vt:i4>
      </vt:variant>
    </vt:vector>
  </HeadingPairs>
  <TitlesOfParts>
    <vt:vector size="52" baseType="lpstr">
      <vt:lpstr>Arial</vt:lpstr>
      <vt:lpstr>Arial Rounded MT Bold</vt:lpstr>
      <vt:lpstr>Calibri</vt:lpstr>
      <vt:lpstr>Calibri Light</vt:lpstr>
      <vt:lpstr>Consolas</vt:lpstr>
      <vt:lpstr>Museo Sans 100</vt:lpstr>
      <vt:lpstr>Museo Sans 300</vt:lpstr>
      <vt:lpstr>Segoe UI</vt:lpstr>
      <vt:lpstr>Segoe UI Light</vt:lpstr>
      <vt:lpstr>Segoe UI Semibold</vt:lpstr>
      <vt:lpstr>Segoe UI Semilight</vt:lpstr>
      <vt:lpstr>Verdana</vt:lpstr>
      <vt:lpstr>Wingdings</vt:lpstr>
      <vt:lpstr>PPT-mal_NIC</vt:lpstr>
      <vt:lpstr>WHITE TEMPLATE</vt:lpstr>
      <vt:lpstr>5-50203_Microsoft_Ignite_Template</vt:lpstr>
      <vt:lpstr>Microsoft 365 PPT Template - 2018</vt:lpstr>
      <vt:lpstr>2_5-50203_Microsoft_Ignite_Template</vt:lpstr>
      <vt:lpstr>LIGHT COLOR TEMPLATE</vt:lpstr>
      <vt:lpstr>1_5-50109_Microsoft_Light_Template</vt:lpstr>
      <vt:lpstr>PowerPoint-præsentation</vt:lpstr>
      <vt:lpstr>Better Hybrid Security using Cloud App Security </vt:lpstr>
      <vt:lpstr>PowerPoint-præsentation</vt:lpstr>
      <vt:lpstr>Agenda</vt:lpstr>
      <vt:lpstr>CLOUD SERVICES ARE KEY TO TODAY’S IT STRATEGIES</vt:lpstr>
      <vt:lpstr>CLOUD ACCESS SECURITY BROKERS</vt:lpstr>
      <vt:lpstr>TOP MCAS USE CASES</vt:lpstr>
      <vt:lpstr>MICROSOFT CLOUD APP SECURITY</vt:lpstr>
      <vt:lpstr>CLOUD APP SECURITY IN THE MARKETPLACE</vt:lpstr>
      <vt:lpstr>Discovery Lifecycle</vt:lpstr>
      <vt:lpstr>MCAS Key Features</vt:lpstr>
      <vt:lpstr>Architecture and how it works</vt:lpstr>
      <vt:lpstr>Cloud App Security Flavours</vt:lpstr>
      <vt:lpstr>Microsoft Cloud App Security licensing options</vt:lpstr>
      <vt:lpstr>The Security Challenges</vt:lpstr>
      <vt:lpstr>Todays Security Challenge ?</vt:lpstr>
      <vt:lpstr>Questions to answer</vt:lpstr>
      <vt:lpstr>PROTECTING FROM CLOUD THREATS</vt:lpstr>
      <vt:lpstr>Microsoft Cloud App Security – Detections across apps</vt:lpstr>
      <vt:lpstr>PowerPoint-præsentation</vt:lpstr>
      <vt:lpstr>Microsoft Cloud App Security </vt:lpstr>
      <vt:lpstr>Cloud App Security</vt:lpstr>
      <vt:lpstr>Hybrid Security</vt:lpstr>
      <vt:lpstr>Discovery architecture</vt:lpstr>
      <vt:lpstr>Upload discovery logs – Continuous upload</vt:lpstr>
      <vt:lpstr>Hybrid Scenarios</vt:lpstr>
      <vt:lpstr>Log Format Compatibility</vt:lpstr>
      <vt:lpstr>Cloud App Security</vt:lpstr>
      <vt:lpstr>Getting Started</vt:lpstr>
      <vt:lpstr>References</vt:lpstr>
      <vt:lpstr>Key Takeaways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2019-02-18T12:52:48Z</dcterms:created>
  <dcterms:modified xsi:type="dcterms:W3CDTF">2019-02-18T12:53:48Z</dcterms:modified>
</cp:coreProperties>
</file>